
<file path=[Content_Types].xml><?xml version="1.0" encoding="utf-8"?>
<Types xmlns="http://schemas.openxmlformats.org/package/2006/content-types">
  <Default Extension="png" ContentType="image/png"/>
  <Default Extension="bin" ContentType="audio/unknown"/>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73"/>
  </p:notesMasterIdLst>
  <p:handoutMasterIdLst>
    <p:handoutMasterId r:id="rId74"/>
  </p:handoutMasterIdLst>
  <p:sldIdLst>
    <p:sldId id="265" r:id="rId3"/>
    <p:sldId id="352" r:id="rId4"/>
    <p:sldId id="354" r:id="rId5"/>
    <p:sldId id="399" r:id="rId6"/>
    <p:sldId id="400" r:id="rId7"/>
    <p:sldId id="401" r:id="rId8"/>
    <p:sldId id="402" r:id="rId9"/>
    <p:sldId id="355" r:id="rId10"/>
    <p:sldId id="398" r:id="rId11"/>
    <p:sldId id="396" r:id="rId12"/>
    <p:sldId id="397" r:id="rId13"/>
    <p:sldId id="356" r:id="rId14"/>
    <p:sldId id="403" r:id="rId15"/>
    <p:sldId id="404" r:id="rId16"/>
    <p:sldId id="432" r:id="rId17"/>
    <p:sldId id="405" r:id="rId18"/>
    <p:sldId id="406" r:id="rId19"/>
    <p:sldId id="407" r:id="rId20"/>
    <p:sldId id="385" r:id="rId21"/>
    <p:sldId id="386" r:id="rId22"/>
    <p:sldId id="410" r:id="rId23"/>
    <p:sldId id="411" r:id="rId24"/>
    <p:sldId id="412" r:id="rId25"/>
    <p:sldId id="431" r:id="rId26"/>
    <p:sldId id="408" r:id="rId27"/>
    <p:sldId id="422" r:id="rId28"/>
    <p:sldId id="423" r:id="rId29"/>
    <p:sldId id="424" r:id="rId30"/>
    <p:sldId id="414" r:id="rId31"/>
    <p:sldId id="415" r:id="rId32"/>
    <p:sldId id="420" r:id="rId33"/>
    <p:sldId id="421" r:id="rId34"/>
    <p:sldId id="425" r:id="rId35"/>
    <p:sldId id="426" r:id="rId36"/>
    <p:sldId id="427" r:id="rId37"/>
    <p:sldId id="416" r:id="rId38"/>
    <p:sldId id="417" r:id="rId39"/>
    <p:sldId id="428" r:id="rId40"/>
    <p:sldId id="429" r:id="rId41"/>
    <p:sldId id="430" r:id="rId42"/>
    <p:sldId id="418" r:id="rId43"/>
    <p:sldId id="419" r:id="rId44"/>
    <p:sldId id="409" r:id="rId45"/>
    <p:sldId id="387" r:id="rId46"/>
    <p:sldId id="388" r:id="rId47"/>
    <p:sldId id="389" r:id="rId48"/>
    <p:sldId id="390" r:id="rId49"/>
    <p:sldId id="391" r:id="rId50"/>
    <p:sldId id="361"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2" r:id="rId64"/>
    <p:sldId id="383" r:id="rId65"/>
    <p:sldId id="433" r:id="rId66"/>
    <p:sldId id="437" r:id="rId67"/>
    <p:sldId id="384" r:id="rId68"/>
    <p:sldId id="436" r:id="rId69"/>
    <p:sldId id="434" r:id="rId70"/>
    <p:sldId id="353" r:id="rId71"/>
    <p:sldId id="351" r:id="rId7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83" d="100"/>
          <a:sy n="83" d="100"/>
        </p:scale>
        <p:origin x="634" y="7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75EE90-4732-48F3-9E5F-9759DD773CE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E541F83-7D1A-4E47-A352-10908444E018}">
      <dgm:prSet phldrT="[Text]"/>
      <dgm:spPr/>
      <dgm:t>
        <a:bodyPr/>
        <a:lstStyle/>
        <a:p>
          <a:r>
            <a:rPr lang="en-US" smtClean="0"/>
            <a:t>Zero Register</a:t>
          </a:r>
          <a:endParaRPr lang="en-US"/>
        </a:p>
      </dgm:t>
    </dgm:pt>
    <dgm:pt modelId="{952E08CD-C4F1-4EE4-AC94-4AE02018345B}" type="parTrans" cxnId="{5B1AC4D7-DF4C-4D41-8EB0-77E5C723BE99}">
      <dgm:prSet/>
      <dgm:spPr/>
      <dgm:t>
        <a:bodyPr/>
        <a:lstStyle/>
        <a:p>
          <a:endParaRPr lang="en-US"/>
        </a:p>
      </dgm:t>
    </dgm:pt>
    <dgm:pt modelId="{A32060C6-C6C2-4489-9A10-28C6A7A97513}" type="sibTrans" cxnId="{5B1AC4D7-DF4C-4D41-8EB0-77E5C723BE99}">
      <dgm:prSet/>
      <dgm:spPr/>
      <dgm:t>
        <a:bodyPr/>
        <a:lstStyle/>
        <a:p>
          <a:endParaRPr lang="en-US"/>
        </a:p>
      </dgm:t>
    </dgm:pt>
    <dgm:pt modelId="{E6784085-C44B-47C0-AFA6-56E986CD8A0C}">
      <dgm:prSet/>
      <dgm:spPr/>
      <dgm:t>
        <a:bodyPr/>
        <a:lstStyle/>
        <a:p>
          <a:r>
            <a:rPr lang="en-US" smtClean="0"/>
            <a:t>The zero register ($zero or $0) always contains a value of 0. It is built into the hardware and therefore cannot be modified.</a:t>
          </a:r>
          <a:endParaRPr lang="en-US" dirty="0"/>
        </a:p>
      </dgm:t>
    </dgm:pt>
    <dgm:pt modelId="{6B2E913C-A74C-444E-81B8-7E16718791D9}" type="parTrans" cxnId="{BF9FB1FC-F25E-45E5-ADD5-BAE808CB7F2C}">
      <dgm:prSet/>
      <dgm:spPr/>
      <dgm:t>
        <a:bodyPr/>
        <a:lstStyle/>
        <a:p>
          <a:endParaRPr lang="en-US"/>
        </a:p>
      </dgm:t>
    </dgm:pt>
    <dgm:pt modelId="{5C2808CC-64F7-4A08-933D-0EA298CCD97D}" type="sibTrans" cxnId="{BF9FB1FC-F25E-45E5-ADD5-BAE808CB7F2C}">
      <dgm:prSet/>
      <dgm:spPr/>
      <dgm:t>
        <a:bodyPr/>
        <a:lstStyle/>
        <a:p>
          <a:endParaRPr lang="en-US"/>
        </a:p>
      </dgm:t>
    </dgm:pt>
    <dgm:pt modelId="{1DE30593-38B3-46A6-A9BB-D3B58BF7AFDE}">
      <dgm:prSet/>
      <dgm:spPr/>
      <dgm:t>
        <a:bodyPr/>
        <a:lstStyle/>
        <a:p>
          <a:r>
            <a:rPr lang="en-US" smtClean="0"/>
            <a:t>$at Register</a:t>
          </a:r>
          <a:endParaRPr lang="en-US" dirty="0"/>
        </a:p>
      </dgm:t>
    </dgm:pt>
    <dgm:pt modelId="{B2857537-E48C-4509-9ABD-F7C66DB01129}" type="parTrans" cxnId="{C7F3E8E6-5E5E-4F6C-889A-09EF605831F7}">
      <dgm:prSet/>
      <dgm:spPr/>
      <dgm:t>
        <a:bodyPr/>
        <a:lstStyle/>
        <a:p>
          <a:endParaRPr lang="en-US"/>
        </a:p>
      </dgm:t>
    </dgm:pt>
    <dgm:pt modelId="{1E8F8C1E-0A63-47F9-B505-9557CE076005}" type="sibTrans" cxnId="{C7F3E8E6-5E5E-4F6C-889A-09EF605831F7}">
      <dgm:prSet/>
      <dgm:spPr/>
      <dgm:t>
        <a:bodyPr/>
        <a:lstStyle/>
        <a:p>
          <a:endParaRPr lang="en-US"/>
        </a:p>
      </dgm:t>
    </dgm:pt>
    <dgm:pt modelId="{9064144C-FE02-448D-A00E-B6717103E5C4}">
      <dgm:prSet/>
      <dgm:spPr/>
      <dgm:t>
        <a:bodyPr/>
        <a:lstStyle/>
        <a:p>
          <a:r>
            <a:rPr lang="en-US" smtClean="0"/>
            <a:t>The $at (Assembler Temporary) register is used for temporary values within pseudo commands. It is not preserved across function calls</a:t>
          </a:r>
          <a:endParaRPr lang="en-US" dirty="0" smtClean="0"/>
        </a:p>
      </dgm:t>
    </dgm:pt>
    <dgm:pt modelId="{BA45DEB6-30CB-4239-9B51-B6543E7CEA4B}" type="parTrans" cxnId="{224E47DA-99D9-4E3A-8B70-6957DD6BDCAF}">
      <dgm:prSet/>
      <dgm:spPr/>
      <dgm:t>
        <a:bodyPr/>
        <a:lstStyle/>
        <a:p>
          <a:endParaRPr lang="en-US"/>
        </a:p>
      </dgm:t>
    </dgm:pt>
    <dgm:pt modelId="{49B9F873-F98B-4BCB-97FD-33A4CA134233}" type="sibTrans" cxnId="{224E47DA-99D9-4E3A-8B70-6957DD6BDCAF}">
      <dgm:prSet/>
      <dgm:spPr/>
      <dgm:t>
        <a:bodyPr/>
        <a:lstStyle/>
        <a:p>
          <a:endParaRPr lang="en-US"/>
        </a:p>
      </dgm:t>
    </dgm:pt>
    <dgm:pt modelId="{F53F28AB-59BB-4E17-9526-60E1375F343F}">
      <dgm:prSet/>
      <dgm:spPr/>
      <dgm:t>
        <a:bodyPr/>
        <a:lstStyle/>
        <a:p>
          <a:r>
            <a:rPr lang="en-US" smtClean="0"/>
            <a:t>For example, with the (slt $at, $a0, $s2) command, $at is set to one if $a0 is less than $s2, otherwise it is set to zero.</a:t>
          </a:r>
          <a:endParaRPr lang="en-US" dirty="0"/>
        </a:p>
      </dgm:t>
    </dgm:pt>
    <dgm:pt modelId="{FBA4D8BB-23C5-426C-B11F-3D135228F347}" type="parTrans" cxnId="{FFFAD1E6-600F-4640-A874-ECB515DD84ED}">
      <dgm:prSet/>
      <dgm:spPr/>
      <dgm:t>
        <a:bodyPr/>
        <a:lstStyle/>
        <a:p>
          <a:endParaRPr lang="en-US"/>
        </a:p>
      </dgm:t>
    </dgm:pt>
    <dgm:pt modelId="{46CD83BF-4CA3-4C40-B1C6-0EFC9F8F66D9}" type="sibTrans" cxnId="{FFFAD1E6-600F-4640-A874-ECB515DD84ED}">
      <dgm:prSet/>
      <dgm:spPr/>
      <dgm:t>
        <a:bodyPr/>
        <a:lstStyle/>
        <a:p>
          <a:endParaRPr lang="en-US"/>
        </a:p>
      </dgm:t>
    </dgm:pt>
    <dgm:pt modelId="{123B2B69-8570-48FD-9B5A-03099E433E74}">
      <dgm:prSet/>
      <dgm:spPr/>
      <dgm:t>
        <a:bodyPr/>
        <a:lstStyle/>
        <a:p>
          <a:r>
            <a:rPr lang="en-US" smtClean="0"/>
            <a:t>$v Registers</a:t>
          </a:r>
          <a:endParaRPr lang="en-US" dirty="0"/>
        </a:p>
      </dgm:t>
    </dgm:pt>
    <dgm:pt modelId="{28957EE2-CC59-465E-BD62-8E17A0B538D9}" type="parTrans" cxnId="{10054109-4EEB-44B2-860D-5630B5720B57}">
      <dgm:prSet/>
      <dgm:spPr/>
      <dgm:t>
        <a:bodyPr/>
        <a:lstStyle/>
        <a:p>
          <a:endParaRPr lang="en-US"/>
        </a:p>
      </dgm:t>
    </dgm:pt>
    <dgm:pt modelId="{C6D1FAB3-AC5E-4AFB-9A32-049E54A9E9DF}" type="sibTrans" cxnId="{10054109-4EEB-44B2-860D-5630B5720B57}">
      <dgm:prSet/>
      <dgm:spPr/>
      <dgm:t>
        <a:bodyPr/>
        <a:lstStyle/>
        <a:p>
          <a:endParaRPr lang="en-US"/>
        </a:p>
      </dgm:t>
    </dgm:pt>
    <dgm:pt modelId="{C877BFC0-6EE0-4235-8154-DB5AE061A0AD}">
      <dgm:prSet/>
      <dgm:spPr/>
      <dgm:t>
        <a:bodyPr/>
        <a:lstStyle/>
        <a:p>
          <a:r>
            <a:rPr lang="en-US" smtClean="0"/>
            <a:t>The $v Registers are used for returning values from functions. They are not preserved across function calls.</a:t>
          </a:r>
          <a:endParaRPr lang="en-US" dirty="0"/>
        </a:p>
      </dgm:t>
    </dgm:pt>
    <dgm:pt modelId="{6965B645-F406-4E72-8174-D4D2028896A4}" type="parTrans" cxnId="{95E3D5EE-40D5-4FD2-B8CE-1FEFFEBCD9EB}">
      <dgm:prSet/>
      <dgm:spPr/>
      <dgm:t>
        <a:bodyPr/>
        <a:lstStyle/>
        <a:p>
          <a:endParaRPr lang="en-US"/>
        </a:p>
      </dgm:t>
    </dgm:pt>
    <dgm:pt modelId="{384737DE-C7CF-46D9-AE51-C043532B956C}" type="sibTrans" cxnId="{95E3D5EE-40D5-4FD2-B8CE-1FEFFEBCD9EB}">
      <dgm:prSet/>
      <dgm:spPr/>
      <dgm:t>
        <a:bodyPr/>
        <a:lstStyle/>
        <a:p>
          <a:endParaRPr lang="en-US"/>
        </a:p>
      </dgm:t>
    </dgm:pt>
    <dgm:pt modelId="{718F712A-3CD2-4BF6-98CF-59768BF1FA34}">
      <dgm:prSet/>
      <dgm:spPr/>
      <dgm:t>
        <a:bodyPr/>
        <a:lstStyle/>
        <a:p>
          <a:r>
            <a:rPr lang="en-US" smtClean="0"/>
            <a:t>Argument Registers</a:t>
          </a:r>
          <a:endParaRPr lang="en-US" dirty="0"/>
        </a:p>
      </dgm:t>
    </dgm:pt>
    <dgm:pt modelId="{0AE6E967-D4A9-4878-A6AA-645840C3CBD3}" type="parTrans" cxnId="{7209904D-C7A4-4440-AC2B-062D150B34A7}">
      <dgm:prSet/>
      <dgm:spPr/>
      <dgm:t>
        <a:bodyPr/>
        <a:lstStyle/>
        <a:p>
          <a:endParaRPr lang="en-US"/>
        </a:p>
      </dgm:t>
    </dgm:pt>
    <dgm:pt modelId="{243DE72D-2E0F-44DE-82DE-5C615726523F}" type="sibTrans" cxnId="{7209904D-C7A4-4440-AC2B-062D150B34A7}">
      <dgm:prSet/>
      <dgm:spPr/>
      <dgm:t>
        <a:bodyPr/>
        <a:lstStyle/>
        <a:p>
          <a:endParaRPr lang="en-US"/>
        </a:p>
      </dgm:t>
    </dgm:pt>
    <dgm:pt modelId="{4B7D4C29-6379-4A03-9814-C83A0EBBE826}">
      <dgm:prSet/>
      <dgm:spPr/>
      <dgm:t>
        <a:bodyPr/>
        <a:lstStyle/>
        <a:p>
          <a:r>
            <a:rPr lang="en-US" smtClean="0"/>
            <a:t>The $a registers are used for passing arguments to functions. They are not preserved across function calls</a:t>
          </a:r>
          <a:endParaRPr lang="en-US" dirty="0"/>
        </a:p>
      </dgm:t>
    </dgm:pt>
    <dgm:pt modelId="{E7287C9D-71D4-4890-8DBA-E967DACAB733}" type="parTrans" cxnId="{7BCBE00D-C427-47B0-86BD-023D8AA37BB5}">
      <dgm:prSet/>
      <dgm:spPr/>
      <dgm:t>
        <a:bodyPr/>
        <a:lstStyle/>
        <a:p>
          <a:endParaRPr lang="en-US"/>
        </a:p>
      </dgm:t>
    </dgm:pt>
    <dgm:pt modelId="{E2F253A6-AF06-4FCD-80C3-DB27555F9324}" type="sibTrans" cxnId="{7BCBE00D-C427-47B0-86BD-023D8AA37BB5}">
      <dgm:prSet/>
      <dgm:spPr/>
      <dgm:t>
        <a:bodyPr/>
        <a:lstStyle/>
        <a:p>
          <a:endParaRPr lang="en-US"/>
        </a:p>
      </dgm:t>
    </dgm:pt>
    <dgm:pt modelId="{115FE7C1-A83D-455E-B0CA-55B41241DCEB}" type="pres">
      <dgm:prSet presAssocID="{BA75EE90-4732-48F3-9E5F-9759DD773CE8}" presName="linear" presStyleCnt="0">
        <dgm:presLayoutVars>
          <dgm:animLvl val="lvl"/>
          <dgm:resizeHandles val="exact"/>
        </dgm:presLayoutVars>
      </dgm:prSet>
      <dgm:spPr/>
      <dgm:t>
        <a:bodyPr/>
        <a:lstStyle/>
        <a:p>
          <a:endParaRPr lang="en-US"/>
        </a:p>
      </dgm:t>
    </dgm:pt>
    <dgm:pt modelId="{9C8A4A7F-8227-4594-B04C-512800F3BF6D}" type="pres">
      <dgm:prSet presAssocID="{2E541F83-7D1A-4E47-A352-10908444E018}" presName="parentText" presStyleLbl="node1" presStyleIdx="0" presStyleCnt="4">
        <dgm:presLayoutVars>
          <dgm:chMax val="0"/>
          <dgm:bulletEnabled val="1"/>
        </dgm:presLayoutVars>
      </dgm:prSet>
      <dgm:spPr/>
      <dgm:t>
        <a:bodyPr/>
        <a:lstStyle/>
        <a:p>
          <a:endParaRPr lang="en-US"/>
        </a:p>
      </dgm:t>
    </dgm:pt>
    <dgm:pt modelId="{C41684C0-8B95-4DC9-B2BE-39D5555D0B58}" type="pres">
      <dgm:prSet presAssocID="{2E541F83-7D1A-4E47-A352-10908444E018}" presName="childText" presStyleLbl="revTx" presStyleIdx="0" presStyleCnt="4">
        <dgm:presLayoutVars>
          <dgm:bulletEnabled val="1"/>
        </dgm:presLayoutVars>
      </dgm:prSet>
      <dgm:spPr/>
      <dgm:t>
        <a:bodyPr/>
        <a:lstStyle/>
        <a:p>
          <a:endParaRPr lang="en-US"/>
        </a:p>
      </dgm:t>
    </dgm:pt>
    <dgm:pt modelId="{9C9D5627-639D-4745-8E7D-3D83331EC1B3}" type="pres">
      <dgm:prSet presAssocID="{1DE30593-38B3-46A6-A9BB-D3B58BF7AFDE}" presName="parentText" presStyleLbl="node1" presStyleIdx="1" presStyleCnt="4">
        <dgm:presLayoutVars>
          <dgm:chMax val="0"/>
          <dgm:bulletEnabled val="1"/>
        </dgm:presLayoutVars>
      </dgm:prSet>
      <dgm:spPr/>
      <dgm:t>
        <a:bodyPr/>
        <a:lstStyle/>
        <a:p>
          <a:endParaRPr lang="en-US"/>
        </a:p>
      </dgm:t>
    </dgm:pt>
    <dgm:pt modelId="{F65F4EC2-9A04-4088-AD49-5301A024681E}" type="pres">
      <dgm:prSet presAssocID="{1DE30593-38B3-46A6-A9BB-D3B58BF7AFDE}" presName="childText" presStyleLbl="revTx" presStyleIdx="1" presStyleCnt="4">
        <dgm:presLayoutVars>
          <dgm:bulletEnabled val="1"/>
        </dgm:presLayoutVars>
      </dgm:prSet>
      <dgm:spPr/>
      <dgm:t>
        <a:bodyPr/>
        <a:lstStyle/>
        <a:p>
          <a:endParaRPr lang="en-US"/>
        </a:p>
      </dgm:t>
    </dgm:pt>
    <dgm:pt modelId="{64401C01-17DA-47EB-B641-145EFE2EF932}" type="pres">
      <dgm:prSet presAssocID="{123B2B69-8570-48FD-9B5A-03099E433E74}" presName="parentText" presStyleLbl="node1" presStyleIdx="2" presStyleCnt="4">
        <dgm:presLayoutVars>
          <dgm:chMax val="0"/>
          <dgm:bulletEnabled val="1"/>
        </dgm:presLayoutVars>
      </dgm:prSet>
      <dgm:spPr/>
      <dgm:t>
        <a:bodyPr/>
        <a:lstStyle/>
        <a:p>
          <a:endParaRPr lang="en-US"/>
        </a:p>
      </dgm:t>
    </dgm:pt>
    <dgm:pt modelId="{7F98B8A7-1A50-4A12-8C5B-A61E265699FB}" type="pres">
      <dgm:prSet presAssocID="{123B2B69-8570-48FD-9B5A-03099E433E74}" presName="childText" presStyleLbl="revTx" presStyleIdx="2" presStyleCnt="4">
        <dgm:presLayoutVars>
          <dgm:bulletEnabled val="1"/>
        </dgm:presLayoutVars>
      </dgm:prSet>
      <dgm:spPr/>
      <dgm:t>
        <a:bodyPr/>
        <a:lstStyle/>
        <a:p>
          <a:endParaRPr lang="en-US"/>
        </a:p>
      </dgm:t>
    </dgm:pt>
    <dgm:pt modelId="{E15E5515-C983-4ECD-95C3-06E27FCF48C9}" type="pres">
      <dgm:prSet presAssocID="{718F712A-3CD2-4BF6-98CF-59768BF1FA34}" presName="parentText" presStyleLbl="node1" presStyleIdx="3" presStyleCnt="4">
        <dgm:presLayoutVars>
          <dgm:chMax val="0"/>
          <dgm:bulletEnabled val="1"/>
        </dgm:presLayoutVars>
      </dgm:prSet>
      <dgm:spPr/>
      <dgm:t>
        <a:bodyPr/>
        <a:lstStyle/>
        <a:p>
          <a:endParaRPr lang="en-US"/>
        </a:p>
      </dgm:t>
    </dgm:pt>
    <dgm:pt modelId="{A7CCB368-A46F-4E5B-A591-648FD93DE7C6}" type="pres">
      <dgm:prSet presAssocID="{718F712A-3CD2-4BF6-98CF-59768BF1FA34}" presName="childText" presStyleLbl="revTx" presStyleIdx="3" presStyleCnt="4">
        <dgm:presLayoutVars>
          <dgm:bulletEnabled val="1"/>
        </dgm:presLayoutVars>
      </dgm:prSet>
      <dgm:spPr/>
      <dgm:t>
        <a:bodyPr/>
        <a:lstStyle/>
        <a:p>
          <a:endParaRPr lang="en-US"/>
        </a:p>
      </dgm:t>
    </dgm:pt>
  </dgm:ptLst>
  <dgm:cxnLst>
    <dgm:cxn modelId="{C7F3E8E6-5E5E-4F6C-889A-09EF605831F7}" srcId="{BA75EE90-4732-48F3-9E5F-9759DD773CE8}" destId="{1DE30593-38B3-46A6-A9BB-D3B58BF7AFDE}" srcOrd="1" destOrd="0" parTransId="{B2857537-E48C-4509-9ABD-F7C66DB01129}" sibTransId="{1E8F8C1E-0A63-47F9-B505-9557CE076005}"/>
    <dgm:cxn modelId="{48050B99-7595-4B1C-8E38-1083B9C332E1}" type="presOf" srcId="{2E541F83-7D1A-4E47-A352-10908444E018}" destId="{9C8A4A7F-8227-4594-B04C-512800F3BF6D}" srcOrd="0" destOrd="0" presId="urn:microsoft.com/office/officeart/2005/8/layout/vList2"/>
    <dgm:cxn modelId="{6C747AE9-D11B-420C-ADE2-9D7CC51B6E6D}" type="presOf" srcId="{BA75EE90-4732-48F3-9E5F-9759DD773CE8}" destId="{115FE7C1-A83D-455E-B0CA-55B41241DCEB}" srcOrd="0" destOrd="0" presId="urn:microsoft.com/office/officeart/2005/8/layout/vList2"/>
    <dgm:cxn modelId="{FFFAD1E6-600F-4640-A874-ECB515DD84ED}" srcId="{1DE30593-38B3-46A6-A9BB-D3B58BF7AFDE}" destId="{F53F28AB-59BB-4E17-9526-60E1375F343F}" srcOrd="1" destOrd="0" parTransId="{FBA4D8BB-23C5-426C-B11F-3D135228F347}" sibTransId="{46CD83BF-4CA3-4C40-B1C6-0EFC9F8F66D9}"/>
    <dgm:cxn modelId="{32601A32-9383-44BB-8F20-C9C7F9EB3D62}" type="presOf" srcId="{1DE30593-38B3-46A6-A9BB-D3B58BF7AFDE}" destId="{9C9D5627-639D-4745-8E7D-3D83331EC1B3}" srcOrd="0" destOrd="0" presId="urn:microsoft.com/office/officeart/2005/8/layout/vList2"/>
    <dgm:cxn modelId="{BF9FB1FC-F25E-45E5-ADD5-BAE808CB7F2C}" srcId="{2E541F83-7D1A-4E47-A352-10908444E018}" destId="{E6784085-C44B-47C0-AFA6-56E986CD8A0C}" srcOrd="0" destOrd="0" parTransId="{6B2E913C-A74C-444E-81B8-7E16718791D9}" sibTransId="{5C2808CC-64F7-4A08-933D-0EA298CCD97D}"/>
    <dgm:cxn modelId="{224E47DA-99D9-4E3A-8B70-6957DD6BDCAF}" srcId="{1DE30593-38B3-46A6-A9BB-D3B58BF7AFDE}" destId="{9064144C-FE02-448D-A00E-B6717103E5C4}" srcOrd="0" destOrd="0" parTransId="{BA45DEB6-30CB-4239-9B51-B6543E7CEA4B}" sibTransId="{49B9F873-F98B-4BCB-97FD-33A4CA134233}"/>
    <dgm:cxn modelId="{A86F17F8-E1C6-4F0C-9418-F043078199FC}" type="presOf" srcId="{4B7D4C29-6379-4A03-9814-C83A0EBBE826}" destId="{A7CCB368-A46F-4E5B-A591-648FD93DE7C6}" srcOrd="0" destOrd="0" presId="urn:microsoft.com/office/officeart/2005/8/layout/vList2"/>
    <dgm:cxn modelId="{7BCBE00D-C427-47B0-86BD-023D8AA37BB5}" srcId="{718F712A-3CD2-4BF6-98CF-59768BF1FA34}" destId="{4B7D4C29-6379-4A03-9814-C83A0EBBE826}" srcOrd="0" destOrd="0" parTransId="{E7287C9D-71D4-4890-8DBA-E967DACAB733}" sibTransId="{E2F253A6-AF06-4FCD-80C3-DB27555F9324}"/>
    <dgm:cxn modelId="{90FFD917-DD2C-421C-A229-08583A6A279B}" type="presOf" srcId="{E6784085-C44B-47C0-AFA6-56E986CD8A0C}" destId="{C41684C0-8B95-4DC9-B2BE-39D5555D0B58}" srcOrd="0" destOrd="0" presId="urn:microsoft.com/office/officeart/2005/8/layout/vList2"/>
    <dgm:cxn modelId="{10054109-4EEB-44B2-860D-5630B5720B57}" srcId="{BA75EE90-4732-48F3-9E5F-9759DD773CE8}" destId="{123B2B69-8570-48FD-9B5A-03099E433E74}" srcOrd="2" destOrd="0" parTransId="{28957EE2-CC59-465E-BD62-8E17A0B538D9}" sibTransId="{C6D1FAB3-AC5E-4AFB-9A32-049E54A9E9DF}"/>
    <dgm:cxn modelId="{7209904D-C7A4-4440-AC2B-062D150B34A7}" srcId="{BA75EE90-4732-48F3-9E5F-9759DD773CE8}" destId="{718F712A-3CD2-4BF6-98CF-59768BF1FA34}" srcOrd="3" destOrd="0" parTransId="{0AE6E967-D4A9-4878-A6AA-645840C3CBD3}" sibTransId="{243DE72D-2E0F-44DE-82DE-5C615726523F}"/>
    <dgm:cxn modelId="{2AE57334-3160-48D9-9513-989882607E55}" type="presOf" srcId="{9064144C-FE02-448D-A00E-B6717103E5C4}" destId="{F65F4EC2-9A04-4088-AD49-5301A024681E}" srcOrd="0" destOrd="0" presId="urn:microsoft.com/office/officeart/2005/8/layout/vList2"/>
    <dgm:cxn modelId="{95E3D5EE-40D5-4FD2-B8CE-1FEFFEBCD9EB}" srcId="{123B2B69-8570-48FD-9B5A-03099E433E74}" destId="{C877BFC0-6EE0-4235-8154-DB5AE061A0AD}" srcOrd="0" destOrd="0" parTransId="{6965B645-F406-4E72-8174-D4D2028896A4}" sibTransId="{384737DE-C7CF-46D9-AE51-C043532B956C}"/>
    <dgm:cxn modelId="{A711B028-583A-4E29-8349-F4229AE8585C}" type="presOf" srcId="{718F712A-3CD2-4BF6-98CF-59768BF1FA34}" destId="{E15E5515-C983-4ECD-95C3-06E27FCF48C9}" srcOrd="0" destOrd="0" presId="urn:microsoft.com/office/officeart/2005/8/layout/vList2"/>
    <dgm:cxn modelId="{5B1AC4D7-DF4C-4D41-8EB0-77E5C723BE99}" srcId="{BA75EE90-4732-48F3-9E5F-9759DD773CE8}" destId="{2E541F83-7D1A-4E47-A352-10908444E018}" srcOrd="0" destOrd="0" parTransId="{952E08CD-C4F1-4EE4-AC94-4AE02018345B}" sibTransId="{A32060C6-C6C2-4489-9A10-28C6A7A97513}"/>
    <dgm:cxn modelId="{08831BE6-1474-46EA-94B1-0DD520BCE08C}" type="presOf" srcId="{123B2B69-8570-48FD-9B5A-03099E433E74}" destId="{64401C01-17DA-47EB-B641-145EFE2EF932}" srcOrd="0" destOrd="0" presId="urn:microsoft.com/office/officeart/2005/8/layout/vList2"/>
    <dgm:cxn modelId="{47682173-A35B-409E-871E-DE8CC3263E9A}" type="presOf" srcId="{F53F28AB-59BB-4E17-9526-60E1375F343F}" destId="{F65F4EC2-9A04-4088-AD49-5301A024681E}" srcOrd="0" destOrd="1" presId="urn:microsoft.com/office/officeart/2005/8/layout/vList2"/>
    <dgm:cxn modelId="{28C6F573-3DBA-41CA-9423-12088AFD72F1}" type="presOf" srcId="{C877BFC0-6EE0-4235-8154-DB5AE061A0AD}" destId="{7F98B8A7-1A50-4A12-8C5B-A61E265699FB}" srcOrd="0" destOrd="0" presId="urn:microsoft.com/office/officeart/2005/8/layout/vList2"/>
    <dgm:cxn modelId="{97457D96-9EBD-4F44-88A5-FED607A42E88}" type="presParOf" srcId="{115FE7C1-A83D-455E-B0CA-55B41241DCEB}" destId="{9C8A4A7F-8227-4594-B04C-512800F3BF6D}" srcOrd="0" destOrd="0" presId="urn:microsoft.com/office/officeart/2005/8/layout/vList2"/>
    <dgm:cxn modelId="{DF8D74B3-07D3-4212-965F-DE878F1F83FC}" type="presParOf" srcId="{115FE7C1-A83D-455E-B0CA-55B41241DCEB}" destId="{C41684C0-8B95-4DC9-B2BE-39D5555D0B58}" srcOrd="1" destOrd="0" presId="urn:microsoft.com/office/officeart/2005/8/layout/vList2"/>
    <dgm:cxn modelId="{70223004-FAE3-441D-A088-FCFDDB6757DF}" type="presParOf" srcId="{115FE7C1-A83D-455E-B0CA-55B41241DCEB}" destId="{9C9D5627-639D-4745-8E7D-3D83331EC1B3}" srcOrd="2" destOrd="0" presId="urn:microsoft.com/office/officeart/2005/8/layout/vList2"/>
    <dgm:cxn modelId="{E633DF63-F630-419B-9238-C5EEF01B303F}" type="presParOf" srcId="{115FE7C1-A83D-455E-B0CA-55B41241DCEB}" destId="{F65F4EC2-9A04-4088-AD49-5301A024681E}" srcOrd="3" destOrd="0" presId="urn:microsoft.com/office/officeart/2005/8/layout/vList2"/>
    <dgm:cxn modelId="{56D32E25-F67F-45FD-8182-191B7DFAE74D}" type="presParOf" srcId="{115FE7C1-A83D-455E-B0CA-55B41241DCEB}" destId="{64401C01-17DA-47EB-B641-145EFE2EF932}" srcOrd="4" destOrd="0" presId="urn:microsoft.com/office/officeart/2005/8/layout/vList2"/>
    <dgm:cxn modelId="{0BC62C16-100F-4BA0-8E27-365C9D038E71}" type="presParOf" srcId="{115FE7C1-A83D-455E-B0CA-55B41241DCEB}" destId="{7F98B8A7-1A50-4A12-8C5B-A61E265699FB}" srcOrd="5" destOrd="0" presId="urn:microsoft.com/office/officeart/2005/8/layout/vList2"/>
    <dgm:cxn modelId="{01D5A5A4-B7F6-4F1D-B5AA-0EC20144B185}" type="presParOf" srcId="{115FE7C1-A83D-455E-B0CA-55B41241DCEB}" destId="{E15E5515-C983-4ECD-95C3-06E27FCF48C9}" srcOrd="6" destOrd="0" presId="urn:microsoft.com/office/officeart/2005/8/layout/vList2"/>
    <dgm:cxn modelId="{416D8A72-FFDE-472D-B855-68DB947B2821}" type="presParOf" srcId="{115FE7C1-A83D-455E-B0CA-55B41241DCEB}" destId="{A7CCB368-A46F-4E5B-A591-648FD93DE7C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9D13EA-F53C-4BDE-BB9C-43E970A1AE8C}"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5C33F9DE-D7B0-4723-BD18-F66D24B45BED}">
      <dgm:prSet phldrT="[Text]"/>
      <dgm:spPr/>
      <dgm:t>
        <a:bodyPr/>
        <a:lstStyle/>
        <a:p>
          <a:r>
            <a:rPr lang="en-US" smtClean="0"/>
            <a:t>Temporaries</a:t>
          </a:r>
          <a:endParaRPr lang="en-US" dirty="0"/>
        </a:p>
      </dgm:t>
    </dgm:pt>
    <dgm:pt modelId="{F19D4AEF-7B62-407F-B034-7A561DABDF70}" type="parTrans" cxnId="{B1A2CD15-01C8-4E62-BC05-0F461BE1D5EA}">
      <dgm:prSet/>
      <dgm:spPr/>
      <dgm:t>
        <a:bodyPr/>
        <a:lstStyle/>
        <a:p>
          <a:endParaRPr lang="en-US"/>
        </a:p>
      </dgm:t>
    </dgm:pt>
    <dgm:pt modelId="{0586E1D8-99BE-47B4-9330-3599AA986DD3}" type="sibTrans" cxnId="{B1A2CD15-01C8-4E62-BC05-0F461BE1D5EA}">
      <dgm:prSet/>
      <dgm:spPr/>
      <dgm:t>
        <a:bodyPr/>
        <a:lstStyle/>
        <a:p>
          <a:endParaRPr lang="en-US"/>
        </a:p>
      </dgm:t>
    </dgm:pt>
    <dgm:pt modelId="{9A7C1783-A841-4F03-B99A-C45784255C8E}">
      <dgm:prSet/>
      <dgm:spPr/>
      <dgm:t>
        <a:bodyPr/>
        <a:lstStyle/>
        <a:p>
          <a:r>
            <a:rPr lang="en-US" dirty="0" smtClean="0"/>
            <a:t>The temporary registers are used by the assembler or assembly language programmer to store intermediate values. They are not preserved across function calls.</a:t>
          </a:r>
          <a:endParaRPr lang="en-US" dirty="0"/>
        </a:p>
      </dgm:t>
    </dgm:pt>
    <dgm:pt modelId="{0C0DE049-43BE-44AF-93C0-4D970EBB3B5C}" type="parTrans" cxnId="{E4AC1CA9-3430-41FB-AA39-937F29969E5C}">
      <dgm:prSet/>
      <dgm:spPr/>
      <dgm:t>
        <a:bodyPr/>
        <a:lstStyle/>
        <a:p>
          <a:endParaRPr lang="en-US"/>
        </a:p>
      </dgm:t>
    </dgm:pt>
    <dgm:pt modelId="{4CD13CD7-D754-4723-8794-759BBB04D409}" type="sibTrans" cxnId="{E4AC1CA9-3430-41FB-AA39-937F29969E5C}">
      <dgm:prSet/>
      <dgm:spPr/>
      <dgm:t>
        <a:bodyPr/>
        <a:lstStyle/>
        <a:p>
          <a:endParaRPr lang="en-US"/>
        </a:p>
      </dgm:t>
    </dgm:pt>
    <dgm:pt modelId="{1F0D727A-E5AC-492B-A32E-1F8FD2A41CED}">
      <dgm:prSet/>
      <dgm:spPr/>
      <dgm:t>
        <a:bodyPr/>
        <a:lstStyle/>
        <a:p>
          <a:r>
            <a:rPr lang="en-US" smtClean="0"/>
            <a:t>Saved Temporaries	</a:t>
          </a:r>
          <a:endParaRPr lang="en-US" dirty="0"/>
        </a:p>
      </dgm:t>
    </dgm:pt>
    <dgm:pt modelId="{810C8740-AD51-407A-A2FB-3DFCDBB043A1}" type="parTrans" cxnId="{A63168A0-96C8-4E19-B140-80B2222CD9D9}">
      <dgm:prSet/>
      <dgm:spPr/>
      <dgm:t>
        <a:bodyPr/>
        <a:lstStyle/>
        <a:p>
          <a:endParaRPr lang="en-US"/>
        </a:p>
      </dgm:t>
    </dgm:pt>
    <dgm:pt modelId="{94CB05CA-2EA2-4633-80CA-374406E82459}" type="sibTrans" cxnId="{A63168A0-96C8-4E19-B140-80B2222CD9D9}">
      <dgm:prSet/>
      <dgm:spPr/>
      <dgm:t>
        <a:bodyPr/>
        <a:lstStyle/>
        <a:p>
          <a:endParaRPr lang="en-US"/>
        </a:p>
      </dgm:t>
    </dgm:pt>
    <dgm:pt modelId="{1594B56F-5D9C-4A39-8A1A-6881DE86395C}">
      <dgm:prSet/>
      <dgm:spPr/>
      <dgm:t>
        <a:bodyPr/>
        <a:lstStyle/>
        <a:p>
          <a:r>
            <a:rPr lang="en-US" smtClean="0"/>
            <a:t>Saved Temporary registers are used to store longer lasting values. They are preserved across function calls.</a:t>
          </a:r>
          <a:endParaRPr lang="en-US" dirty="0"/>
        </a:p>
      </dgm:t>
    </dgm:pt>
    <dgm:pt modelId="{88C1D9F7-70D5-4A07-960C-65CFA6092F53}" type="parTrans" cxnId="{D3286846-9262-4247-AB59-E325B28D256F}">
      <dgm:prSet/>
      <dgm:spPr/>
      <dgm:t>
        <a:bodyPr/>
        <a:lstStyle/>
        <a:p>
          <a:endParaRPr lang="en-US"/>
        </a:p>
      </dgm:t>
    </dgm:pt>
    <dgm:pt modelId="{513924F6-4894-477A-9503-8756F9AEEAA5}" type="sibTrans" cxnId="{D3286846-9262-4247-AB59-E325B28D256F}">
      <dgm:prSet/>
      <dgm:spPr/>
      <dgm:t>
        <a:bodyPr/>
        <a:lstStyle/>
        <a:p>
          <a:endParaRPr lang="en-US"/>
        </a:p>
      </dgm:t>
    </dgm:pt>
    <dgm:pt modelId="{24BA5740-C850-41B1-9CCF-7E11B6D553E2}">
      <dgm:prSet/>
      <dgm:spPr/>
      <dgm:t>
        <a:bodyPr/>
        <a:lstStyle/>
        <a:p>
          <a:r>
            <a:rPr lang="en-US" smtClean="0"/>
            <a:t>$k Registers	</a:t>
          </a:r>
          <a:endParaRPr lang="en-US" dirty="0"/>
        </a:p>
      </dgm:t>
    </dgm:pt>
    <dgm:pt modelId="{A75A6D4C-6E30-477A-9DCC-2E663EC79B8D}" type="parTrans" cxnId="{33F7F4B9-9AAD-4691-8C77-A526D477C7AD}">
      <dgm:prSet/>
      <dgm:spPr/>
      <dgm:t>
        <a:bodyPr/>
        <a:lstStyle/>
        <a:p>
          <a:endParaRPr lang="en-US"/>
        </a:p>
      </dgm:t>
    </dgm:pt>
    <dgm:pt modelId="{434B52E8-F3EF-49F7-B309-8550C38487BA}" type="sibTrans" cxnId="{33F7F4B9-9AAD-4691-8C77-A526D477C7AD}">
      <dgm:prSet/>
      <dgm:spPr/>
      <dgm:t>
        <a:bodyPr/>
        <a:lstStyle/>
        <a:p>
          <a:endParaRPr lang="en-US"/>
        </a:p>
      </dgm:t>
    </dgm:pt>
    <dgm:pt modelId="{95D391C5-3E12-4E15-8916-3AEF21132007}">
      <dgm:prSet/>
      <dgm:spPr/>
      <dgm:t>
        <a:bodyPr/>
        <a:lstStyle/>
        <a:p>
          <a:r>
            <a:rPr lang="en-US" smtClean="0"/>
            <a:t>The k registers are reserved for use by the OS kernel. They may change randomly at any time as they are used by interrupt handlers.</a:t>
          </a:r>
          <a:endParaRPr lang="en-US" dirty="0"/>
        </a:p>
      </dgm:t>
    </dgm:pt>
    <dgm:pt modelId="{6607E189-C33C-40A2-9E85-FB8D82D56A5E}" type="parTrans" cxnId="{2FB7E836-989F-4641-84C5-1955E7373D83}">
      <dgm:prSet/>
      <dgm:spPr/>
      <dgm:t>
        <a:bodyPr/>
        <a:lstStyle/>
        <a:p>
          <a:endParaRPr lang="en-US"/>
        </a:p>
      </dgm:t>
    </dgm:pt>
    <dgm:pt modelId="{891E6149-77DD-440A-9CE0-A5B8569FE981}" type="sibTrans" cxnId="{2FB7E836-989F-4641-84C5-1955E7373D83}">
      <dgm:prSet/>
      <dgm:spPr/>
      <dgm:t>
        <a:bodyPr/>
        <a:lstStyle/>
        <a:p>
          <a:endParaRPr lang="en-US"/>
        </a:p>
      </dgm:t>
    </dgm:pt>
    <dgm:pt modelId="{45B9B16E-319A-48B8-A4DD-1922CD3F98BC}">
      <dgm:prSet/>
      <dgm:spPr/>
      <dgm:t>
        <a:bodyPr/>
        <a:lstStyle/>
        <a:p>
          <a:r>
            <a:rPr lang="en-US" smtClean="0"/>
            <a:t>Pointer Registers</a:t>
          </a:r>
          <a:endParaRPr lang="en-US" dirty="0"/>
        </a:p>
      </dgm:t>
    </dgm:pt>
    <dgm:pt modelId="{A1959A54-F8A7-4B7F-9D7B-020C4F666ED8}" type="parTrans" cxnId="{1E7EDB70-CE7F-41D8-9E56-25399A9C52BC}">
      <dgm:prSet/>
      <dgm:spPr/>
      <dgm:t>
        <a:bodyPr/>
        <a:lstStyle/>
        <a:p>
          <a:endParaRPr lang="en-US"/>
        </a:p>
      </dgm:t>
    </dgm:pt>
    <dgm:pt modelId="{D3350EBB-B7AA-4CE1-8A97-BC53F5D31FF1}" type="sibTrans" cxnId="{1E7EDB70-CE7F-41D8-9E56-25399A9C52BC}">
      <dgm:prSet/>
      <dgm:spPr/>
      <dgm:t>
        <a:bodyPr/>
        <a:lstStyle/>
        <a:p>
          <a:endParaRPr lang="en-US"/>
        </a:p>
      </dgm:t>
    </dgm:pt>
    <dgm:pt modelId="{D4D54736-46C1-428C-AB00-418964828F80}">
      <dgm:prSet/>
      <dgm:spPr/>
      <dgm:t>
        <a:bodyPr/>
        <a:lstStyle/>
        <a:p>
          <a:r>
            <a:rPr lang="en-US" b="1" smtClean="0"/>
            <a:t>Global Pointer</a:t>
          </a:r>
          <a:r>
            <a:rPr lang="en-US" smtClean="0"/>
            <a:t> ($gp) - Usually stores a pointer to the global data area (such that it can be accessed with memory offset addressing).</a:t>
          </a:r>
          <a:endParaRPr lang="en-US" dirty="0"/>
        </a:p>
      </dgm:t>
    </dgm:pt>
    <dgm:pt modelId="{8B822F5B-A872-4A59-AD20-101B55899234}" type="parTrans" cxnId="{BC808FEF-8BC4-43ED-8909-BC1FB23001E2}">
      <dgm:prSet/>
      <dgm:spPr/>
      <dgm:t>
        <a:bodyPr/>
        <a:lstStyle/>
        <a:p>
          <a:endParaRPr lang="en-US"/>
        </a:p>
      </dgm:t>
    </dgm:pt>
    <dgm:pt modelId="{FEE457FC-2E27-4CA5-AF3C-854BEC92CEB4}" type="sibTrans" cxnId="{BC808FEF-8BC4-43ED-8909-BC1FB23001E2}">
      <dgm:prSet/>
      <dgm:spPr/>
      <dgm:t>
        <a:bodyPr/>
        <a:lstStyle/>
        <a:p>
          <a:endParaRPr lang="en-US"/>
        </a:p>
      </dgm:t>
    </dgm:pt>
    <dgm:pt modelId="{E59236F7-C3E3-4588-BCE1-04E6A6DE03F3}">
      <dgm:prSet/>
      <dgm:spPr/>
      <dgm:t>
        <a:bodyPr/>
        <a:lstStyle/>
        <a:p>
          <a:r>
            <a:rPr lang="en-US" b="1" smtClean="0"/>
            <a:t>Stack Pointer</a:t>
          </a:r>
          <a:r>
            <a:rPr lang="en-US" smtClean="0"/>
            <a:t> ($sp) - Used to store the value of the stack pointer.</a:t>
          </a:r>
          <a:endParaRPr lang="en-US" dirty="0"/>
        </a:p>
      </dgm:t>
    </dgm:pt>
    <dgm:pt modelId="{D1CC2D64-6CE1-4801-B459-608745AAE68D}" type="parTrans" cxnId="{E8FB4C9A-DC1C-43C6-A808-CB5DD02822FF}">
      <dgm:prSet/>
      <dgm:spPr/>
      <dgm:t>
        <a:bodyPr/>
        <a:lstStyle/>
        <a:p>
          <a:endParaRPr lang="en-US"/>
        </a:p>
      </dgm:t>
    </dgm:pt>
    <dgm:pt modelId="{1EBC74C9-1399-4735-BEFA-42D67EA431BC}" type="sibTrans" cxnId="{E8FB4C9A-DC1C-43C6-A808-CB5DD02822FF}">
      <dgm:prSet/>
      <dgm:spPr/>
      <dgm:t>
        <a:bodyPr/>
        <a:lstStyle/>
        <a:p>
          <a:endParaRPr lang="en-US"/>
        </a:p>
      </dgm:t>
    </dgm:pt>
    <dgm:pt modelId="{9D9EA55B-C58F-45F7-9B9D-794EC71D2B03}">
      <dgm:prSet/>
      <dgm:spPr/>
      <dgm:t>
        <a:bodyPr/>
        <a:lstStyle/>
        <a:p>
          <a:r>
            <a:rPr lang="en-US" b="1" smtClean="0"/>
            <a:t>Frame Pointer</a:t>
          </a:r>
          <a:r>
            <a:rPr lang="en-US" smtClean="0"/>
            <a:t> ($fp) - Used to store the value of the frame pointer.</a:t>
          </a:r>
          <a:endParaRPr lang="en-US" dirty="0"/>
        </a:p>
      </dgm:t>
    </dgm:pt>
    <dgm:pt modelId="{6C14DA0C-9305-48DD-9F4E-46CFB478D135}" type="parTrans" cxnId="{8A50E0CF-6058-49F9-84C4-9A1A17C32EAF}">
      <dgm:prSet/>
      <dgm:spPr/>
      <dgm:t>
        <a:bodyPr/>
        <a:lstStyle/>
        <a:p>
          <a:endParaRPr lang="en-US"/>
        </a:p>
      </dgm:t>
    </dgm:pt>
    <dgm:pt modelId="{5D0F6761-BD75-4AE7-9DA6-F53C73C565DD}" type="sibTrans" cxnId="{8A50E0CF-6058-49F9-84C4-9A1A17C32EAF}">
      <dgm:prSet/>
      <dgm:spPr/>
      <dgm:t>
        <a:bodyPr/>
        <a:lstStyle/>
        <a:p>
          <a:endParaRPr lang="en-US"/>
        </a:p>
      </dgm:t>
    </dgm:pt>
    <dgm:pt modelId="{4FDD718F-B312-43CE-8145-84BA64D827D7}">
      <dgm:prSet/>
      <dgm:spPr/>
      <dgm:t>
        <a:bodyPr/>
        <a:lstStyle/>
        <a:p>
          <a:r>
            <a:rPr lang="en-US" b="1" smtClean="0"/>
            <a:t>Return Address</a:t>
          </a:r>
          <a:r>
            <a:rPr lang="en-US" smtClean="0"/>
            <a:t> ($ra) - Stores the return address (the location in the program that a function needs to return to).</a:t>
          </a:r>
          <a:endParaRPr lang="en-US" dirty="0"/>
        </a:p>
      </dgm:t>
    </dgm:pt>
    <dgm:pt modelId="{4281B468-BBEC-487D-87D9-3C19B53358AB}" type="parTrans" cxnId="{B00E2398-C8DF-43CC-8C14-D64E40078611}">
      <dgm:prSet/>
      <dgm:spPr/>
      <dgm:t>
        <a:bodyPr/>
        <a:lstStyle/>
        <a:p>
          <a:endParaRPr lang="en-US"/>
        </a:p>
      </dgm:t>
    </dgm:pt>
    <dgm:pt modelId="{D3FAB1CE-F0B2-4ECD-8B9A-181DCA07E3CB}" type="sibTrans" cxnId="{B00E2398-C8DF-43CC-8C14-D64E40078611}">
      <dgm:prSet/>
      <dgm:spPr/>
      <dgm:t>
        <a:bodyPr/>
        <a:lstStyle/>
        <a:p>
          <a:endParaRPr lang="en-US"/>
        </a:p>
      </dgm:t>
    </dgm:pt>
    <dgm:pt modelId="{712C010A-EB58-4AAD-8659-14DFBEAD5110}">
      <dgm:prSet/>
      <dgm:spPr/>
      <dgm:t>
        <a:bodyPr/>
        <a:lstStyle/>
        <a:p>
          <a:r>
            <a:rPr lang="en-US" smtClean="0"/>
            <a:t>All Pointer Registers are preserved across function calls</a:t>
          </a:r>
          <a:endParaRPr lang="en-US" dirty="0"/>
        </a:p>
      </dgm:t>
    </dgm:pt>
    <dgm:pt modelId="{62021157-6EB9-46EE-A5FD-B7071D0B6E60}" type="parTrans" cxnId="{CF09F63F-8099-4248-98F7-FD5713226285}">
      <dgm:prSet/>
      <dgm:spPr/>
      <dgm:t>
        <a:bodyPr/>
        <a:lstStyle/>
        <a:p>
          <a:endParaRPr lang="en-US"/>
        </a:p>
      </dgm:t>
    </dgm:pt>
    <dgm:pt modelId="{7CE92093-238B-4655-AB52-637E5230D417}" type="sibTrans" cxnId="{CF09F63F-8099-4248-98F7-FD5713226285}">
      <dgm:prSet/>
      <dgm:spPr/>
      <dgm:t>
        <a:bodyPr/>
        <a:lstStyle/>
        <a:p>
          <a:endParaRPr lang="en-US"/>
        </a:p>
      </dgm:t>
    </dgm:pt>
    <dgm:pt modelId="{F343FF2D-AD17-413E-8638-C16BE4FFA45F}" type="pres">
      <dgm:prSet presAssocID="{B29D13EA-F53C-4BDE-BB9C-43E970A1AE8C}" presName="linear" presStyleCnt="0">
        <dgm:presLayoutVars>
          <dgm:animLvl val="lvl"/>
          <dgm:resizeHandles val="exact"/>
        </dgm:presLayoutVars>
      </dgm:prSet>
      <dgm:spPr/>
      <dgm:t>
        <a:bodyPr/>
        <a:lstStyle/>
        <a:p>
          <a:endParaRPr lang="en-US"/>
        </a:p>
      </dgm:t>
    </dgm:pt>
    <dgm:pt modelId="{FBF50FFD-2AB0-42E3-A64B-90D1554BA901}" type="pres">
      <dgm:prSet presAssocID="{5C33F9DE-D7B0-4723-BD18-F66D24B45BED}" presName="parentText" presStyleLbl="node1" presStyleIdx="0" presStyleCnt="4">
        <dgm:presLayoutVars>
          <dgm:chMax val="0"/>
          <dgm:bulletEnabled val="1"/>
        </dgm:presLayoutVars>
      </dgm:prSet>
      <dgm:spPr/>
      <dgm:t>
        <a:bodyPr/>
        <a:lstStyle/>
        <a:p>
          <a:endParaRPr lang="en-US"/>
        </a:p>
      </dgm:t>
    </dgm:pt>
    <dgm:pt modelId="{3C1C2C99-96D3-40EA-8B3A-6865FA959597}" type="pres">
      <dgm:prSet presAssocID="{5C33F9DE-D7B0-4723-BD18-F66D24B45BED}" presName="childText" presStyleLbl="revTx" presStyleIdx="0" presStyleCnt="4">
        <dgm:presLayoutVars>
          <dgm:bulletEnabled val="1"/>
        </dgm:presLayoutVars>
      </dgm:prSet>
      <dgm:spPr/>
      <dgm:t>
        <a:bodyPr/>
        <a:lstStyle/>
        <a:p>
          <a:endParaRPr lang="en-US"/>
        </a:p>
      </dgm:t>
    </dgm:pt>
    <dgm:pt modelId="{D86D0A87-04B4-49E2-8552-3D9ECE359774}" type="pres">
      <dgm:prSet presAssocID="{1F0D727A-E5AC-492B-A32E-1F8FD2A41CED}" presName="parentText" presStyleLbl="node1" presStyleIdx="1" presStyleCnt="4">
        <dgm:presLayoutVars>
          <dgm:chMax val="0"/>
          <dgm:bulletEnabled val="1"/>
        </dgm:presLayoutVars>
      </dgm:prSet>
      <dgm:spPr/>
      <dgm:t>
        <a:bodyPr/>
        <a:lstStyle/>
        <a:p>
          <a:endParaRPr lang="en-US"/>
        </a:p>
      </dgm:t>
    </dgm:pt>
    <dgm:pt modelId="{D2C87BD5-6FA9-4891-832F-92889F6B3169}" type="pres">
      <dgm:prSet presAssocID="{1F0D727A-E5AC-492B-A32E-1F8FD2A41CED}" presName="childText" presStyleLbl="revTx" presStyleIdx="1" presStyleCnt="4">
        <dgm:presLayoutVars>
          <dgm:bulletEnabled val="1"/>
        </dgm:presLayoutVars>
      </dgm:prSet>
      <dgm:spPr/>
      <dgm:t>
        <a:bodyPr/>
        <a:lstStyle/>
        <a:p>
          <a:endParaRPr lang="en-US"/>
        </a:p>
      </dgm:t>
    </dgm:pt>
    <dgm:pt modelId="{7E706FA0-0E2A-4C46-869E-5EAB4E3FC183}" type="pres">
      <dgm:prSet presAssocID="{24BA5740-C850-41B1-9CCF-7E11B6D553E2}" presName="parentText" presStyleLbl="node1" presStyleIdx="2" presStyleCnt="4">
        <dgm:presLayoutVars>
          <dgm:chMax val="0"/>
          <dgm:bulletEnabled val="1"/>
        </dgm:presLayoutVars>
      </dgm:prSet>
      <dgm:spPr/>
      <dgm:t>
        <a:bodyPr/>
        <a:lstStyle/>
        <a:p>
          <a:endParaRPr lang="en-US"/>
        </a:p>
      </dgm:t>
    </dgm:pt>
    <dgm:pt modelId="{245F665D-3A44-492C-B283-07F967B31D15}" type="pres">
      <dgm:prSet presAssocID="{24BA5740-C850-41B1-9CCF-7E11B6D553E2}" presName="childText" presStyleLbl="revTx" presStyleIdx="2" presStyleCnt="4">
        <dgm:presLayoutVars>
          <dgm:bulletEnabled val="1"/>
        </dgm:presLayoutVars>
      </dgm:prSet>
      <dgm:spPr/>
      <dgm:t>
        <a:bodyPr/>
        <a:lstStyle/>
        <a:p>
          <a:endParaRPr lang="en-US"/>
        </a:p>
      </dgm:t>
    </dgm:pt>
    <dgm:pt modelId="{27CA490C-069C-485F-826A-E62080F3F540}" type="pres">
      <dgm:prSet presAssocID="{45B9B16E-319A-48B8-A4DD-1922CD3F98BC}" presName="parentText" presStyleLbl="node1" presStyleIdx="3" presStyleCnt="4">
        <dgm:presLayoutVars>
          <dgm:chMax val="0"/>
          <dgm:bulletEnabled val="1"/>
        </dgm:presLayoutVars>
      </dgm:prSet>
      <dgm:spPr/>
      <dgm:t>
        <a:bodyPr/>
        <a:lstStyle/>
        <a:p>
          <a:endParaRPr lang="en-US"/>
        </a:p>
      </dgm:t>
    </dgm:pt>
    <dgm:pt modelId="{B25E67EB-50D9-458A-A298-32E55F476A82}" type="pres">
      <dgm:prSet presAssocID="{45B9B16E-319A-48B8-A4DD-1922CD3F98BC}" presName="childText" presStyleLbl="revTx" presStyleIdx="3" presStyleCnt="4">
        <dgm:presLayoutVars>
          <dgm:bulletEnabled val="1"/>
        </dgm:presLayoutVars>
      </dgm:prSet>
      <dgm:spPr/>
      <dgm:t>
        <a:bodyPr/>
        <a:lstStyle/>
        <a:p>
          <a:endParaRPr lang="en-US"/>
        </a:p>
      </dgm:t>
    </dgm:pt>
  </dgm:ptLst>
  <dgm:cxnLst>
    <dgm:cxn modelId="{33F7F4B9-9AAD-4691-8C77-A526D477C7AD}" srcId="{B29D13EA-F53C-4BDE-BB9C-43E970A1AE8C}" destId="{24BA5740-C850-41B1-9CCF-7E11B6D553E2}" srcOrd="2" destOrd="0" parTransId="{A75A6D4C-6E30-477A-9DCC-2E663EC79B8D}" sibTransId="{434B52E8-F3EF-49F7-B309-8550C38487BA}"/>
    <dgm:cxn modelId="{99216188-26A9-4689-8FE9-E4BF66D1D1AA}" type="presOf" srcId="{1F0D727A-E5AC-492B-A32E-1F8FD2A41CED}" destId="{D86D0A87-04B4-49E2-8552-3D9ECE359774}" srcOrd="0" destOrd="0" presId="urn:microsoft.com/office/officeart/2005/8/layout/vList2"/>
    <dgm:cxn modelId="{BA62E4B3-88CE-46B8-BAEC-5237AED1F58C}" type="presOf" srcId="{4FDD718F-B312-43CE-8145-84BA64D827D7}" destId="{B25E67EB-50D9-458A-A298-32E55F476A82}" srcOrd="0" destOrd="3" presId="urn:microsoft.com/office/officeart/2005/8/layout/vList2"/>
    <dgm:cxn modelId="{612BDB28-9EA8-40BE-A42C-2E924F47CA0F}" type="presOf" srcId="{5C33F9DE-D7B0-4723-BD18-F66D24B45BED}" destId="{FBF50FFD-2AB0-42E3-A64B-90D1554BA901}" srcOrd="0" destOrd="0" presId="urn:microsoft.com/office/officeart/2005/8/layout/vList2"/>
    <dgm:cxn modelId="{6300D285-59CC-4161-8A6D-EA6F76E3AFAB}" type="presOf" srcId="{1594B56F-5D9C-4A39-8A1A-6881DE86395C}" destId="{D2C87BD5-6FA9-4891-832F-92889F6B3169}" srcOrd="0" destOrd="0" presId="urn:microsoft.com/office/officeart/2005/8/layout/vList2"/>
    <dgm:cxn modelId="{E4AC1CA9-3430-41FB-AA39-937F29969E5C}" srcId="{5C33F9DE-D7B0-4723-BD18-F66D24B45BED}" destId="{9A7C1783-A841-4F03-B99A-C45784255C8E}" srcOrd="0" destOrd="0" parTransId="{0C0DE049-43BE-44AF-93C0-4D970EBB3B5C}" sibTransId="{4CD13CD7-D754-4723-8794-759BBB04D409}"/>
    <dgm:cxn modelId="{F9568E98-050A-4D5F-8AB7-01A799621F29}" type="presOf" srcId="{95D391C5-3E12-4E15-8916-3AEF21132007}" destId="{245F665D-3A44-492C-B283-07F967B31D15}" srcOrd="0" destOrd="0" presId="urn:microsoft.com/office/officeart/2005/8/layout/vList2"/>
    <dgm:cxn modelId="{06998C2B-F1A4-428B-9995-99F15789FDF4}" type="presOf" srcId="{B29D13EA-F53C-4BDE-BB9C-43E970A1AE8C}" destId="{F343FF2D-AD17-413E-8638-C16BE4FFA45F}" srcOrd="0" destOrd="0" presId="urn:microsoft.com/office/officeart/2005/8/layout/vList2"/>
    <dgm:cxn modelId="{075B5DB2-FF7A-43B8-85B6-F6F6221C3948}" type="presOf" srcId="{9D9EA55B-C58F-45F7-9B9D-794EC71D2B03}" destId="{B25E67EB-50D9-458A-A298-32E55F476A82}" srcOrd="0" destOrd="2" presId="urn:microsoft.com/office/officeart/2005/8/layout/vList2"/>
    <dgm:cxn modelId="{529F7221-64E9-4B1B-889D-427613CEFDAD}" type="presOf" srcId="{712C010A-EB58-4AAD-8659-14DFBEAD5110}" destId="{B25E67EB-50D9-458A-A298-32E55F476A82}" srcOrd="0" destOrd="4" presId="urn:microsoft.com/office/officeart/2005/8/layout/vList2"/>
    <dgm:cxn modelId="{B00E2398-C8DF-43CC-8C14-D64E40078611}" srcId="{45B9B16E-319A-48B8-A4DD-1922CD3F98BC}" destId="{4FDD718F-B312-43CE-8145-84BA64D827D7}" srcOrd="3" destOrd="0" parTransId="{4281B468-BBEC-487D-87D9-3C19B53358AB}" sibTransId="{D3FAB1CE-F0B2-4ECD-8B9A-181DCA07E3CB}"/>
    <dgm:cxn modelId="{E8FB4C9A-DC1C-43C6-A808-CB5DD02822FF}" srcId="{45B9B16E-319A-48B8-A4DD-1922CD3F98BC}" destId="{E59236F7-C3E3-4588-BCE1-04E6A6DE03F3}" srcOrd="1" destOrd="0" parTransId="{D1CC2D64-6CE1-4801-B459-608745AAE68D}" sibTransId="{1EBC74C9-1399-4735-BEFA-42D67EA431BC}"/>
    <dgm:cxn modelId="{D3286846-9262-4247-AB59-E325B28D256F}" srcId="{1F0D727A-E5AC-492B-A32E-1F8FD2A41CED}" destId="{1594B56F-5D9C-4A39-8A1A-6881DE86395C}" srcOrd="0" destOrd="0" parTransId="{88C1D9F7-70D5-4A07-960C-65CFA6092F53}" sibTransId="{513924F6-4894-477A-9503-8756F9AEEAA5}"/>
    <dgm:cxn modelId="{B1A2CD15-01C8-4E62-BC05-0F461BE1D5EA}" srcId="{B29D13EA-F53C-4BDE-BB9C-43E970A1AE8C}" destId="{5C33F9DE-D7B0-4723-BD18-F66D24B45BED}" srcOrd="0" destOrd="0" parTransId="{F19D4AEF-7B62-407F-B034-7A561DABDF70}" sibTransId="{0586E1D8-99BE-47B4-9330-3599AA986DD3}"/>
    <dgm:cxn modelId="{06E486BA-B12C-4BC8-9B46-7C15DF3A4084}" type="presOf" srcId="{45B9B16E-319A-48B8-A4DD-1922CD3F98BC}" destId="{27CA490C-069C-485F-826A-E62080F3F540}" srcOrd="0" destOrd="0" presId="urn:microsoft.com/office/officeart/2005/8/layout/vList2"/>
    <dgm:cxn modelId="{D7EDF548-7624-4DD6-A9B6-19232F2289D3}" type="presOf" srcId="{9A7C1783-A841-4F03-B99A-C45784255C8E}" destId="{3C1C2C99-96D3-40EA-8B3A-6865FA959597}" srcOrd="0" destOrd="0" presId="urn:microsoft.com/office/officeart/2005/8/layout/vList2"/>
    <dgm:cxn modelId="{5DC2414F-BA7F-4F45-B817-0EAFEBAF71A0}" type="presOf" srcId="{D4D54736-46C1-428C-AB00-418964828F80}" destId="{B25E67EB-50D9-458A-A298-32E55F476A82}" srcOrd="0" destOrd="0" presId="urn:microsoft.com/office/officeart/2005/8/layout/vList2"/>
    <dgm:cxn modelId="{B8A2E17A-29FE-4C46-9964-3A8F92232493}" type="presOf" srcId="{E59236F7-C3E3-4588-BCE1-04E6A6DE03F3}" destId="{B25E67EB-50D9-458A-A298-32E55F476A82}" srcOrd="0" destOrd="1" presId="urn:microsoft.com/office/officeart/2005/8/layout/vList2"/>
    <dgm:cxn modelId="{2FB7E836-989F-4641-84C5-1955E7373D83}" srcId="{24BA5740-C850-41B1-9CCF-7E11B6D553E2}" destId="{95D391C5-3E12-4E15-8916-3AEF21132007}" srcOrd="0" destOrd="0" parTransId="{6607E189-C33C-40A2-9E85-FB8D82D56A5E}" sibTransId="{891E6149-77DD-440A-9CE0-A5B8569FE981}"/>
    <dgm:cxn modelId="{1E7EDB70-CE7F-41D8-9E56-25399A9C52BC}" srcId="{B29D13EA-F53C-4BDE-BB9C-43E970A1AE8C}" destId="{45B9B16E-319A-48B8-A4DD-1922CD3F98BC}" srcOrd="3" destOrd="0" parTransId="{A1959A54-F8A7-4B7F-9D7B-020C4F666ED8}" sibTransId="{D3350EBB-B7AA-4CE1-8A97-BC53F5D31FF1}"/>
    <dgm:cxn modelId="{74D14241-7917-4277-A8EE-E414BB5FCE6B}" type="presOf" srcId="{24BA5740-C850-41B1-9CCF-7E11B6D553E2}" destId="{7E706FA0-0E2A-4C46-869E-5EAB4E3FC183}" srcOrd="0" destOrd="0" presId="urn:microsoft.com/office/officeart/2005/8/layout/vList2"/>
    <dgm:cxn modelId="{CF09F63F-8099-4248-98F7-FD5713226285}" srcId="{45B9B16E-319A-48B8-A4DD-1922CD3F98BC}" destId="{712C010A-EB58-4AAD-8659-14DFBEAD5110}" srcOrd="4" destOrd="0" parTransId="{62021157-6EB9-46EE-A5FD-B7071D0B6E60}" sibTransId="{7CE92093-238B-4655-AB52-637E5230D417}"/>
    <dgm:cxn modelId="{A63168A0-96C8-4E19-B140-80B2222CD9D9}" srcId="{B29D13EA-F53C-4BDE-BB9C-43E970A1AE8C}" destId="{1F0D727A-E5AC-492B-A32E-1F8FD2A41CED}" srcOrd="1" destOrd="0" parTransId="{810C8740-AD51-407A-A2FB-3DFCDBB043A1}" sibTransId="{94CB05CA-2EA2-4633-80CA-374406E82459}"/>
    <dgm:cxn modelId="{BC808FEF-8BC4-43ED-8909-BC1FB23001E2}" srcId="{45B9B16E-319A-48B8-A4DD-1922CD3F98BC}" destId="{D4D54736-46C1-428C-AB00-418964828F80}" srcOrd="0" destOrd="0" parTransId="{8B822F5B-A872-4A59-AD20-101B55899234}" sibTransId="{FEE457FC-2E27-4CA5-AF3C-854BEC92CEB4}"/>
    <dgm:cxn modelId="{8A50E0CF-6058-49F9-84C4-9A1A17C32EAF}" srcId="{45B9B16E-319A-48B8-A4DD-1922CD3F98BC}" destId="{9D9EA55B-C58F-45F7-9B9D-794EC71D2B03}" srcOrd="2" destOrd="0" parTransId="{6C14DA0C-9305-48DD-9F4E-46CFB478D135}" sibTransId="{5D0F6761-BD75-4AE7-9DA6-F53C73C565DD}"/>
    <dgm:cxn modelId="{AA5FC6DB-6282-4D51-9D4E-7501F501DEF9}" type="presParOf" srcId="{F343FF2D-AD17-413E-8638-C16BE4FFA45F}" destId="{FBF50FFD-2AB0-42E3-A64B-90D1554BA901}" srcOrd="0" destOrd="0" presId="urn:microsoft.com/office/officeart/2005/8/layout/vList2"/>
    <dgm:cxn modelId="{24C5589D-D5D5-4103-BD81-CED41C21D77F}" type="presParOf" srcId="{F343FF2D-AD17-413E-8638-C16BE4FFA45F}" destId="{3C1C2C99-96D3-40EA-8B3A-6865FA959597}" srcOrd="1" destOrd="0" presId="urn:microsoft.com/office/officeart/2005/8/layout/vList2"/>
    <dgm:cxn modelId="{57622E43-5BC4-4CA2-8319-AE11E849FC70}" type="presParOf" srcId="{F343FF2D-AD17-413E-8638-C16BE4FFA45F}" destId="{D86D0A87-04B4-49E2-8552-3D9ECE359774}" srcOrd="2" destOrd="0" presId="urn:microsoft.com/office/officeart/2005/8/layout/vList2"/>
    <dgm:cxn modelId="{26C583DB-512B-4CC4-B1D8-8C725CBCB57A}" type="presParOf" srcId="{F343FF2D-AD17-413E-8638-C16BE4FFA45F}" destId="{D2C87BD5-6FA9-4891-832F-92889F6B3169}" srcOrd="3" destOrd="0" presId="urn:microsoft.com/office/officeart/2005/8/layout/vList2"/>
    <dgm:cxn modelId="{B7B71798-CC13-4528-9F5E-FACC55E24636}" type="presParOf" srcId="{F343FF2D-AD17-413E-8638-C16BE4FFA45F}" destId="{7E706FA0-0E2A-4C46-869E-5EAB4E3FC183}" srcOrd="4" destOrd="0" presId="urn:microsoft.com/office/officeart/2005/8/layout/vList2"/>
    <dgm:cxn modelId="{570CB4EE-0455-48DF-BB4D-EE67CFAA2659}" type="presParOf" srcId="{F343FF2D-AD17-413E-8638-C16BE4FFA45F}" destId="{245F665D-3A44-492C-B283-07F967B31D15}" srcOrd="5" destOrd="0" presId="urn:microsoft.com/office/officeart/2005/8/layout/vList2"/>
    <dgm:cxn modelId="{E5774BA0-4C12-427A-BDD0-7DB5FFCE599F}" type="presParOf" srcId="{F343FF2D-AD17-413E-8638-C16BE4FFA45F}" destId="{27CA490C-069C-485F-826A-E62080F3F540}" srcOrd="6" destOrd="0" presId="urn:microsoft.com/office/officeart/2005/8/layout/vList2"/>
    <dgm:cxn modelId="{C6F19164-F2DA-4C38-B002-297310A5A614}" type="presParOf" srcId="{F343FF2D-AD17-413E-8638-C16BE4FFA45F}" destId="{B25E67EB-50D9-458A-A298-32E55F476A8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77138D-CD1F-4BB2-A3FA-02AEA9472E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01A37D6-32DD-445C-8B6A-E1F8ED0E9501}">
      <dgm:prSet phldrT="[Text]"/>
      <dgm:spPr/>
      <dgm:t>
        <a:bodyPr/>
        <a:lstStyle/>
        <a:p>
          <a:r>
            <a:rPr lang="en-US" dirty="0" smtClean="0"/>
            <a:t>Immediate addressing</a:t>
          </a:r>
          <a:endParaRPr lang="en-US" dirty="0"/>
        </a:p>
      </dgm:t>
    </dgm:pt>
    <dgm:pt modelId="{1D476536-DBAC-425C-9EC7-BDC01A36DD00}" type="parTrans" cxnId="{F903C733-A0B5-48EF-8E17-CCB207973F33}">
      <dgm:prSet/>
      <dgm:spPr/>
      <dgm:t>
        <a:bodyPr/>
        <a:lstStyle/>
        <a:p>
          <a:endParaRPr lang="en-US"/>
        </a:p>
      </dgm:t>
    </dgm:pt>
    <dgm:pt modelId="{FFA3B431-C16D-43A5-BF97-43416DF9210F}" type="sibTrans" cxnId="{F903C733-A0B5-48EF-8E17-CCB207973F33}">
      <dgm:prSet/>
      <dgm:spPr/>
      <dgm:t>
        <a:bodyPr/>
        <a:lstStyle/>
        <a:p>
          <a:endParaRPr lang="en-US"/>
        </a:p>
      </dgm:t>
    </dgm:pt>
    <dgm:pt modelId="{0EB4AAE4-9044-4C1A-B17A-0DB0B3C7E961}">
      <dgm:prSet/>
      <dgm:spPr/>
      <dgm:t>
        <a:bodyPr/>
        <a:lstStyle/>
        <a:p>
          <a:r>
            <a:rPr lang="en-US" dirty="0" smtClean="0"/>
            <a:t>Register addressing</a:t>
          </a:r>
          <a:endParaRPr lang="en-US" dirty="0"/>
        </a:p>
      </dgm:t>
    </dgm:pt>
    <dgm:pt modelId="{5488B106-F0F6-44DA-9E53-7184BF5125A5}" type="parTrans" cxnId="{4BE1AB9A-8901-4C42-9FA1-45DA7AEBBF38}">
      <dgm:prSet/>
      <dgm:spPr/>
      <dgm:t>
        <a:bodyPr/>
        <a:lstStyle/>
        <a:p>
          <a:endParaRPr lang="en-US"/>
        </a:p>
      </dgm:t>
    </dgm:pt>
    <dgm:pt modelId="{DFEAF2CC-2253-4775-A7D9-3E1C43B9059A}" type="sibTrans" cxnId="{4BE1AB9A-8901-4C42-9FA1-45DA7AEBBF38}">
      <dgm:prSet/>
      <dgm:spPr/>
      <dgm:t>
        <a:bodyPr/>
        <a:lstStyle/>
        <a:p>
          <a:endParaRPr lang="en-US"/>
        </a:p>
      </dgm:t>
    </dgm:pt>
    <dgm:pt modelId="{0DA0567B-5052-4600-80C0-3A2D420A52AD}">
      <dgm:prSet/>
      <dgm:spPr/>
      <dgm:t>
        <a:bodyPr/>
        <a:lstStyle/>
        <a:p>
          <a:r>
            <a:rPr lang="en-US" dirty="0" smtClean="0"/>
            <a:t>Base or displacement addressing</a:t>
          </a:r>
          <a:endParaRPr lang="en-US" dirty="0"/>
        </a:p>
      </dgm:t>
    </dgm:pt>
    <dgm:pt modelId="{42E13516-F4F6-4C01-8144-5970261DE8DA}" type="parTrans" cxnId="{7D8B8135-63EA-43CA-A264-5E5DA70723C6}">
      <dgm:prSet/>
      <dgm:spPr/>
      <dgm:t>
        <a:bodyPr/>
        <a:lstStyle/>
        <a:p>
          <a:endParaRPr lang="en-US"/>
        </a:p>
      </dgm:t>
    </dgm:pt>
    <dgm:pt modelId="{BE84C01D-0154-40B4-A438-45F0574424AC}" type="sibTrans" cxnId="{7D8B8135-63EA-43CA-A264-5E5DA70723C6}">
      <dgm:prSet/>
      <dgm:spPr/>
      <dgm:t>
        <a:bodyPr/>
        <a:lstStyle/>
        <a:p>
          <a:endParaRPr lang="en-US"/>
        </a:p>
      </dgm:t>
    </dgm:pt>
    <dgm:pt modelId="{1BB7FDAA-01D9-4D2E-A7B2-5D82501EAE62}">
      <dgm:prSet/>
      <dgm:spPr/>
      <dgm:t>
        <a:bodyPr/>
        <a:lstStyle/>
        <a:p>
          <a:r>
            <a:rPr lang="en-US" dirty="0" smtClean="0"/>
            <a:t>PC-relative addressing</a:t>
          </a:r>
          <a:endParaRPr lang="en-US" dirty="0"/>
        </a:p>
      </dgm:t>
    </dgm:pt>
    <dgm:pt modelId="{36A8EF5F-A903-4709-959E-46F856D1A92F}" type="parTrans" cxnId="{65D802B0-BE0C-4A7F-92B2-3101907C52BD}">
      <dgm:prSet/>
      <dgm:spPr/>
      <dgm:t>
        <a:bodyPr/>
        <a:lstStyle/>
        <a:p>
          <a:endParaRPr lang="en-US"/>
        </a:p>
      </dgm:t>
    </dgm:pt>
    <dgm:pt modelId="{263401FA-2227-4264-9809-3C537D2661AC}" type="sibTrans" cxnId="{65D802B0-BE0C-4A7F-92B2-3101907C52BD}">
      <dgm:prSet/>
      <dgm:spPr/>
      <dgm:t>
        <a:bodyPr/>
        <a:lstStyle/>
        <a:p>
          <a:endParaRPr lang="en-US"/>
        </a:p>
      </dgm:t>
    </dgm:pt>
    <dgm:pt modelId="{21956B56-25FC-4E66-B6D0-F8F2AB9D7901}">
      <dgm:prSet/>
      <dgm:spPr/>
      <dgm:t>
        <a:bodyPr/>
        <a:lstStyle/>
        <a:p>
          <a:r>
            <a:rPr lang="en-US" dirty="0" err="1" smtClean="0"/>
            <a:t>Pseudodirect</a:t>
          </a:r>
          <a:r>
            <a:rPr lang="en-US" dirty="0" smtClean="0"/>
            <a:t> addressing, </a:t>
          </a:r>
          <a:endParaRPr lang="en-US" dirty="0"/>
        </a:p>
      </dgm:t>
    </dgm:pt>
    <dgm:pt modelId="{2B351E6A-0CE3-4A45-8A66-1614F2303357}" type="parTrans" cxnId="{6D68734A-05A5-43D8-8CC2-C1AD2085B130}">
      <dgm:prSet/>
      <dgm:spPr/>
      <dgm:t>
        <a:bodyPr/>
        <a:lstStyle/>
        <a:p>
          <a:endParaRPr lang="en-US"/>
        </a:p>
      </dgm:t>
    </dgm:pt>
    <dgm:pt modelId="{B49D0F3D-C3FC-43CD-89A7-32EE4CBA8D5B}" type="sibTrans" cxnId="{6D68734A-05A5-43D8-8CC2-C1AD2085B130}">
      <dgm:prSet/>
      <dgm:spPr/>
      <dgm:t>
        <a:bodyPr/>
        <a:lstStyle/>
        <a:p>
          <a:endParaRPr lang="en-US"/>
        </a:p>
      </dgm:t>
    </dgm:pt>
    <dgm:pt modelId="{0C4E2B8D-82EF-498F-9958-4D67EC6C668F}">
      <dgm:prSet phldrT="[Text]"/>
      <dgm:spPr/>
      <dgm:t>
        <a:bodyPr/>
        <a:lstStyle/>
        <a:p>
          <a:r>
            <a:rPr lang="en-US" dirty="0" smtClean="0"/>
            <a:t>where the operand is a constant within the instruction itself</a:t>
          </a:r>
          <a:endParaRPr lang="en-US" dirty="0"/>
        </a:p>
      </dgm:t>
    </dgm:pt>
    <dgm:pt modelId="{188C4D65-B7B1-4899-94C4-64567739DC7F}" type="parTrans" cxnId="{918B6EFD-FD4D-4152-95C7-3A46066BAE9C}">
      <dgm:prSet/>
      <dgm:spPr/>
      <dgm:t>
        <a:bodyPr/>
        <a:lstStyle/>
        <a:p>
          <a:endParaRPr lang="en-US"/>
        </a:p>
      </dgm:t>
    </dgm:pt>
    <dgm:pt modelId="{0303049B-E861-4491-AC3C-B1E624FCCC26}" type="sibTrans" cxnId="{918B6EFD-FD4D-4152-95C7-3A46066BAE9C}">
      <dgm:prSet/>
      <dgm:spPr/>
      <dgm:t>
        <a:bodyPr/>
        <a:lstStyle/>
        <a:p>
          <a:endParaRPr lang="en-US"/>
        </a:p>
      </dgm:t>
    </dgm:pt>
    <dgm:pt modelId="{CC27B4FF-D987-4F99-B224-C25B036786A9}">
      <dgm:prSet/>
      <dgm:spPr/>
      <dgm:t>
        <a:bodyPr/>
        <a:lstStyle/>
        <a:p>
          <a:r>
            <a:rPr lang="en-US" dirty="0" smtClean="0"/>
            <a:t>where the operand is a register</a:t>
          </a:r>
          <a:endParaRPr lang="en-US" dirty="0"/>
        </a:p>
      </dgm:t>
    </dgm:pt>
    <dgm:pt modelId="{C89C72AA-70F9-4861-9258-3F0C824253B5}" type="parTrans" cxnId="{86584F90-BB10-4FE8-9BAB-913FFDEEB0EC}">
      <dgm:prSet/>
      <dgm:spPr/>
      <dgm:t>
        <a:bodyPr/>
        <a:lstStyle/>
        <a:p>
          <a:endParaRPr lang="en-US"/>
        </a:p>
      </dgm:t>
    </dgm:pt>
    <dgm:pt modelId="{725A4C89-D3AF-48DC-8306-8EE62E23846C}" type="sibTrans" cxnId="{86584F90-BB10-4FE8-9BAB-913FFDEEB0EC}">
      <dgm:prSet/>
      <dgm:spPr/>
      <dgm:t>
        <a:bodyPr/>
        <a:lstStyle/>
        <a:p>
          <a:endParaRPr lang="en-US"/>
        </a:p>
      </dgm:t>
    </dgm:pt>
    <dgm:pt modelId="{C66DA8EB-71DC-4D34-8637-43CDCBC2B1FB}">
      <dgm:prSet/>
      <dgm:spPr/>
      <dgm:t>
        <a:bodyPr/>
        <a:lstStyle/>
        <a:p>
          <a:r>
            <a:rPr lang="en-US" dirty="0" smtClean="0"/>
            <a:t>where the operand is at the memory location whose address is the sum of a register and a constant in the instruction</a:t>
          </a:r>
          <a:endParaRPr lang="en-US" dirty="0"/>
        </a:p>
      </dgm:t>
    </dgm:pt>
    <dgm:pt modelId="{7F110EA9-0908-4A43-B61B-D2FAD8ACC185}" type="parTrans" cxnId="{C4C84F47-EF2A-4096-B712-785C7F21786B}">
      <dgm:prSet/>
      <dgm:spPr/>
      <dgm:t>
        <a:bodyPr/>
        <a:lstStyle/>
        <a:p>
          <a:endParaRPr lang="en-US"/>
        </a:p>
      </dgm:t>
    </dgm:pt>
    <dgm:pt modelId="{774B6560-4A3F-43B4-A35D-CC903A61C72A}" type="sibTrans" cxnId="{C4C84F47-EF2A-4096-B712-785C7F21786B}">
      <dgm:prSet/>
      <dgm:spPr/>
      <dgm:t>
        <a:bodyPr/>
        <a:lstStyle/>
        <a:p>
          <a:endParaRPr lang="en-US"/>
        </a:p>
      </dgm:t>
    </dgm:pt>
    <dgm:pt modelId="{ED7950D0-C6AD-4284-9DF1-02F1C658FE0A}">
      <dgm:prSet/>
      <dgm:spPr/>
      <dgm:t>
        <a:bodyPr/>
        <a:lstStyle/>
        <a:p>
          <a:r>
            <a:rPr lang="en-US" dirty="0" smtClean="0"/>
            <a:t>where the branch address is the sum of the PC and a constant in the instruction</a:t>
          </a:r>
          <a:endParaRPr lang="en-US" dirty="0"/>
        </a:p>
      </dgm:t>
    </dgm:pt>
    <dgm:pt modelId="{46F90FF2-080C-4FCC-894C-3C2629B7F863}" type="parTrans" cxnId="{2D2899CD-8ADE-47DC-A0E7-581C1023175B}">
      <dgm:prSet/>
      <dgm:spPr/>
      <dgm:t>
        <a:bodyPr/>
        <a:lstStyle/>
        <a:p>
          <a:endParaRPr lang="en-US"/>
        </a:p>
      </dgm:t>
    </dgm:pt>
    <dgm:pt modelId="{12745CCE-0896-4AC2-9E2F-62FBF2DFDB62}" type="sibTrans" cxnId="{2D2899CD-8ADE-47DC-A0E7-581C1023175B}">
      <dgm:prSet/>
      <dgm:spPr/>
      <dgm:t>
        <a:bodyPr/>
        <a:lstStyle/>
        <a:p>
          <a:endParaRPr lang="en-US"/>
        </a:p>
      </dgm:t>
    </dgm:pt>
    <dgm:pt modelId="{87AACE83-1534-4CC9-9902-95F3321D8952}">
      <dgm:prSet/>
      <dgm:spPr/>
      <dgm:t>
        <a:bodyPr/>
        <a:lstStyle/>
        <a:p>
          <a:r>
            <a:rPr lang="en-US" dirty="0" smtClean="0"/>
            <a:t>where the jump address is the 26 bits of the instruction concatenated with the upper bits of the PC</a:t>
          </a:r>
          <a:endParaRPr lang="en-US" dirty="0"/>
        </a:p>
      </dgm:t>
    </dgm:pt>
    <dgm:pt modelId="{15B248F9-D7E0-463B-A72C-E4523645671F}" type="parTrans" cxnId="{D1C9600B-19BF-49F9-987F-F5E067951ACF}">
      <dgm:prSet/>
      <dgm:spPr/>
      <dgm:t>
        <a:bodyPr/>
        <a:lstStyle/>
        <a:p>
          <a:endParaRPr lang="en-US"/>
        </a:p>
      </dgm:t>
    </dgm:pt>
    <dgm:pt modelId="{58CD7931-85B4-4E2B-8E33-983CB46B3451}" type="sibTrans" cxnId="{D1C9600B-19BF-49F9-987F-F5E067951ACF}">
      <dgm:prSet/>
      <dgm:spPr/>
      <dgm:t>
        <a:bodyPr/>
        <a:lstStyle/>
        <a:p>
          <a:endParaRPr lang="en-US"/>
        </a:p>
      </dgm:t>
    </dgm:pt>
    <dgm:pt modelId="{6075298C-C926-4B1E-A451-3AC8A2276DB4}" type="pres">
      <dgm:prSet presAssocID="{0677138D-CD1F-4BB2-A3FA-02AEA9472EFB}" presName="Name0" presStyleCnt="0">
        <dgm:presLayoutVars>
          <dgm:dir/>
          <dgm:animLvl val="lvl"/>
          <dgm:resizeHandles val="exact"/>
        </dgm:presLayoutVars>
      </dgm:prSet>
      <dgm:spPr/>
      <dgm:t>
        <a:bodyPr/>
        <a:lstStyle/>
        <a:p>
          <a:endParaRPr lang="en-US"/>
        </a:p>
      </dgm:t>
    </dgm:pt>
    <dgm:pt modelId="{B1E56B8B-0115-4EE0-A69B-BB306AF6836F}" type="pres">
      <dgm:prSet presAssocID="{101A37D6-32DD-445C-8B6A-E1F8ED0E9501}" presName="linNode" presStyleCnt="0"/>
      <dgm:spPr/>
    </dgm:pt>
    <dgm:pt modelId="{7692397E-C533-4530-AD8C-F92168B9ECB6}" type="pres">
      <dgm:prSet presAssocID="{101A37D6-32DD-445C-8B6A-E1F8ED0E9501}" presName="parentText" presStyleLbl="node1" presStyleIdx="0" presStyleCnt="5">
        <dgm:presLayoutVars>
          <dgm:chMax val="1"/>
          <dgm:bulletEnabled val="1"/>
        </dgm:presLayoutVars>
      </dgm:prSet>
      <dgm:spPr/>
      <dgm:t>
        <a:bodyPr/>
        <a:lstStyle/>
        <a:p>
          <a:endParaRPr lang="en-US"/>
        </a:p>
      </dgm:t>
    </dgm:pt>
    <dgm:pt modelId="{F827E6C8-9CC6-4127-9769-1655557F75BC}" type="pres">
      <dgm:prSet presAssocID="{101A37D6-32DD-445C-8B6A-E1F8ED0E9501}" presName="descendantText" presStyleLbl="alignAccFollowNode1" presStyleIdx="0" presStyleCnt="5">
        <dgm:presLayoutVars>
          <dgm:bulletEnabled val="1"/>
        </dgm:presLayoutVars>
      </dgm:prSet>
      <dgm:spPr/>
      <dgm:t>
        <a:bodyPr/>
        <a:lstStyle/>
        <a:p>
          <a:endParaRPr lang="en-US"/>
        </a:p>
      </dgm:t>
    </dgm:pt>
    <dgm:pt modelId="{3DA9C0C9-AB50-4812-8025-DBC0D69E55F5}" type="pres">
      <dgm:prSet presAssocID="{FFA3B431-C16D-43A5-BF97-43416DF9210F}" presName="sp" presStyleCnt="0"/>
      <dgm:spPr/>
    </dgm:pt>
    <dgm:pt modelId="{8A6D7284-0606-4348-9783-F1230BF44389}" type="pres">
      <dgm:prSet presAssocID="{0EB4AAE4-9044-4C1A-B17A-0DB0B3C7E961}" presName="linNode" presStyleCnt="0"/>
      <dgm:spPr/>
    </dgm:pt>
    <dgm:pt modelId="{7F00CBF4-0794-4924-8024-8D7C3A3109FB}" type="pres">
      <dgm:prSet presAssocID="{0EB4AAE4-9044-4C1A-B17A-0DB0B3C7E961}" presName="parentText" presStyleLbl="node1" presStyleIdx="1" presStyleCnt="5">
        <dgm:presLayoutVars>
          <dgm:chMax val="1"/>
          <dgm:bulletEnabled val="1"/>
        </dgm:presLayoutVars>
      </dgm:prSet>
      <dgm:spPr/>
      <dgm:t>
        <a:bodyPr/>
        <a:lstStyle/>
        <a:p>
          <a:endParaRPr lang="en-US"/>
        </a:p>
      </dgm:t>
    </dgm:pt>
    <dgm:pt modelId="{4FFA9B14-4FAD-44FF-A3BC-AD0D269CCD21}" type="pres">
      <dgm:prSet presAssocID="{0EB4AAE4-9044-4C1A-B17A-0DB0B3C7E961}" presName="descendantText" presStyleLbl="alignAccFollowNode1" presStyleIdx="1" presStyleCnt="5">
        <dgm:presLayoutVars>
          <dgm:bulletEnabled val="1"/>
        </dgm:presLayoutVars>
      </dgm:prSet>
      <dgm:spPr/>
      <dgm:t>
        <a:bodyPr/>
        <a:lstStyle/>
        <a:p>
          <a:endParaRPr lang="en-US"/>
        </a:p>
      </dgm:t>
    </dgm:pt>
    <dgm:pt modelId="{0F06C7B5-D209-403E-B617-6ABB924499E7}" type="pres">
      <dgm:prSet presAssocID="{DFEAF2CC-2253-4775-A7D9-3E1C43B9059A}" presName="sp" presStyleCnt="0"/>
      <dgm:spPr/>
    </dgm:pt>
    <dgm:pt modelId="{FD02CD3E-197E-4FD6-B568-341C6A153BDD}" type="pres">
      <dgm:prSet presAssocID="{0DA0567B-5052-4600-80C0-3A2D420A52AD}" presName="linNode" presStyleCnt="0"/>
      <dgm:spPr/>
    </dgm:pt>
    <dgm:pt modelId="{A5D1CD5D-6138-45D5-B3CB-74BEBC7C50E5}" type="pres">
      <dgm:prSet presAssocID="{0DA0567B-5052-4600-80C0-3A2D420A52AD}" presName="parentText" presStyleLbl="node1" presStyleIdx="2" presStyleCnt="5">
        <dgm:presLayoutVars>
          <dgm:chMax val="1"/>
          <dgm:bulletEnabled val="1"/>
        </dgm:presLayoutVars>
      </dgm:prSet>
      <dgm:spPr/>
      <dgm:t>
        <a:bodyPr/>
        <a:lstStyle/>
        <a:p>
          <a:endParaRPr lang="en-US"/>
        </a:p>
      </dgm:t>
    </dgm:pt>
    <dgm:pt modelId="{6B8F97DA-6205-489A-8CBD-38EFD31A00A0}" type="pres">
      <dgm:prSet presAssocID="{0DA0567B-5052-4600-80C0-3A2D420A52AD}" presName="descendantText" presStyleLbl="alignAccFollowNode1" presStyleIdx="2" presStyleCnt="5">
        <dgm:presLayoutVars>
          <dgm:bulletEnabled val="1"/>
        </dgm:presLayoutVars>
      </dgm:prSet>
      <dgm:spPr/>
      <dgm:t>
        <a:bodyPr/>
        <a:lstStyle/>
        <a:p>
          <a:endParaRPr lang="en-US"/>
        </a:p>
      </dgm:t>
    </dgm:pt>
    <dgm:pt modelId="{393CFBEC-C24E-4C04-BC43-0F3E4C14AECC}" type="pres">
      <dgm:prSet presAssocID="{BE84C01D-0154-40B4-A438-45F0574424AC}" presName="sp" presStyleCnt="0"/>
      <dgm:spPr/>
    </dgm:pt>
    <dgm:pt modelId="{3215B034-B1C1-464A-AC84-40337BF9AB5A}" type="pres">
      <dgm:prSet presAssocID="{1BB7FDAA-01D9-4D2E-A7B2-5D82501EAE62}" presName="linNode" presStyleCnt="0"/>
      <dgm:spPr/>
    </dgm:pt>
    <dgm:pt modelId="{CA85A30E-9F37-43B9-85F6-8A8077A099B9}" type="pres">
      <dgm:prSet presAssocID="{1BB7FDAA-01D9-4D2E-A7B2-5D82501EAE62}" presName="parentText" presStyleLbl="node1" presStyleIdx="3" presStyleCnt="5">
        <dgm:presLayoutVars>
          <dgm:chMax val="1"/>
          <dgm:bulletEnabled val="1"/>
        </dgm:presLayoutVars>
      </dgm:prSet>
      <dgm:spPr/>
      <dgm:t>
        <a:bodyPr/>
        <a:lstStyle/>
        <a:p>
          <a:endParaRPr lang="en-US"/>
        </a:p>
      </dgm:t>
    </dgm:pt>
    <dgm:pt modelId="{29BC1831-0FF5-48CF-81D2-A2B22BF134E6}" type="pres">
      <dgm:prSet presAssocID="{1BB7FDAA-01D9-4D2E-A7B2-5D82501EAE62}" presName="descendantText" presStyleLbl="alignAccFollowNode1" presStyleIdx="3" presStyleCnt="5">
        <dgm:presLayoutVars>
          <dgm:bulletEnabled val="1"/>
        </dgm:presLayoutVars>
      </dgm:prSet>
      <dgm:spPr/>
      <dgm:t>
        <a:bodyPr/>
        <a:lstStyle/>
        <a:p>
          <a:endParaRPr lang="en-US"/>
        </a:p>
      </dgm:t>
    </dgm:pt>
    <dgm:pt modelId="{C5322D7A-1029-45AB-8622-C2963406EA6F}" type="pres">
      <dgm:prSet presAssocID="{263401FA-2227-4264-9809-3C537D2661AC}" presName="sp" presStyleCnt="0"/>
      <dgm:spPr/>
    </dgm:pt>
    <dgm:pt modelId="{43EC371D-FF46-4F9B-B529-98B6AFEA4C50}" type="pres">
      <dgm:prSet presAssocID="{21956B56-25FC-4E66-B6D0-F8F2AB9D7901}" presName="linNode" presStyleCnt="0"/>
      <dgm:spPr/>
    </dgm:pt>
    <dgm:pt modelId="{D4334B0C-42E4-401C-A136-E3AA3B045BD6}" type="pres">
      <dgm:prSet presAssocID="{21956B56-25FC-4E66-B6D0-F8F2AB9D7901}" presName="parentText" presStyleLbl="node1" presStyleIdx="4" presStyleCnt="5">
        <dgm:presLayoutVars>
          <dgm:chMax val="1"/>
          <dgm:bulletEnabled val="1"/>
        </dgm:presLayoutVars>
      </dgm:prSet>
      <dgm:spPr/>
      <dgm:t>
        <a:bodyPr/>
        <a:lstStyle/>
        <a:p>
          <a:endParaRPr lang="en-US"/>
        </a:p>
      </dgm:t>
    </dgm:pt>
    <dgm:pt modelId="{4CC57A18-7ADA-40B8-9516-F294D62FCE51}" type="pres">
      <dgm:prSet presAssocID="{21956B56-25FC-4E66-B6D0-F8F2AB9D7901}" presName="descendantText" presStyleLbl="alignAccFollowNode1" presStyleIdx="4" presStyleCnt="5">
        <dgm:presLayoutVars>
          <dgm:bulletEnabled val="1"/>
        </dgm:presLayoutVars>
      </dgm:prSet>
      <dgm:spPr/>
      <dgm:t>
        <a:bodyPr/>
        <a:lstStyle/>
        <a:p>
          <a:endParaRPr lang="en-US"/>
        </a:p>
      </dgm:t>
    </dgm:pt>
  </dgm:ptLst>
  <dgm:cxnLst>
    <dgm:cxn modelId="{2D2899CD-8ADE-47DC-A0E7-581C1023175B}" srcId="{1BB7FDAA-01D9-4D2E-A7B2-5D82501EAE62}" destId="{ED7950D0-C6AD-4284-9DF1-02F1C658FE0A}" srcOrd="0" destOrd="0" parTransId="{46F90FF2-080C-4FCC-894C-3C2629B7F863}" sibTransId="{12745CCE-0896-4AC2-9E2F-62FBF2DFDB62}"/>
    <dgm:cxn modelId="{FCBA0249-3C07-42C4-AC44-32ACC66B65B4}" type="presOf" srcId="{87AACE83-1534-4CC9-9902-95F3321D8952}" destId="{4CC57A18-7ADA-40B8-9516-F294D62FCE51}" srcOrd="0" destOrd="0" presId="urn:microsoft.com/office/officeart/2005/8/layout/vList5"/>
    <dgm:cxn modelId="{C0D3D688-4AD7-44A3-BA62-DB78B33C4191}" type="presOf" srcId="{0DA0567B-5052-4600-80C0-3A2D420A52AD}" destId="{A5D1CD5D-6138-45D5-B3CB-74BEBC7C50E5}" srcOrd="0" destOrd="0" presId="urn:microsoft.com/office/officeart/2005/8/layout/vList5"/>
    <dgm:cxn modelId="{C4C84F47-EF2A-4096-B712-785C7F21786B}" srcId="{0DA0567B-5052-4600-80C0-3A2D420A52AD}" destId="{C66DA8EB-71DC-4D34-8637-43CDCBC2B1FB}" srcOrd="0" destOrd="0" parTransId="{7F110EA9-0908-4A43-B61B-D2FAD8ACC185}" sibTransId="{774B6560-4A3F-43B4-A35D-CC903A61C72A}"/>
    <dgm:cxn modelId="{4507DB6C-8A81-4EB9-9F6D-6CA8F654104B}" type="presOf" srcId="{1BB7FDAA-01D9-4D2E-A7B2-5D82501EAE62}" destId="{CA85A30E-9F37-43B9-85F6-8A8077A099B9}" srcOrd="0" destOrd="0" presId="urn:microsoft.com/office/officeart/2005/8/layout/vList5"/>
    <dgm:cxn modelId="{BBBE751F-98FC-469A-9F07-C3BE0E742A4F}" type="presOf" srcId="{ED7950D0-C6AD-4284-9DF1-02F1C658FE0A}" destId="{29BC1831-0FF5-48CF-81D2-A2B22BF134E6}" srcOrd="0" destOrd="0" presId="urn:microsoft.com/office/officeart/2005/8/layout/vList5"/>
    <dgm:cxn modelId="{AFA3F85C-6823-40FA-B277-3E73D19A0A6C}" type="presOf" srcId="{0EB4AAE4-9044-4C1A-B17A-0DB0B3C7E961}" destId="{7F00CBF4-0794-4924-8024-8D7C3A3109FB}" srcOrd="0" destOrd="0" presId="urn:microsoft.com/office/officeart/2005/8/layout/vList5"/>
    <dgm:cxn modelId="{6BC755F2-FE24-419F-BD2B-47C948B8C2AC}" type="presOf" srcId="{C66DA8EB-71DC-4D34-8637-43CDCBC2B1FB}" destId="{6B8F97DA-6205-489A-8CBD-38EFD31A00A0}" srcOrd="0" destOrd="0" presId="urn:microsoft.com/office/officeart/2005/8/layout/vList5"/>
    <dgm:cxn modelId="{65D802B0-BE0C-4A7F-92B2-3101907C52BD}" srcId="{0677138D-CD1F-4BB2-A3FA-02AEA9472EFB}" destId="{1BB7FDAA-01D9-4D2E-A7B2-5D82501EAE62}" srcOrd="3" destOrd="0" parTransId="{36A8EF5F-A903-4709-959E-46F856D1A92F}" sibTransId="{263401FA-2227-4264-9809-3C537D2661AC}"/>
    <dgm:cxn modelId="{3720CF36-AD4A-4542-AA8B-068B6CE123D2}" type="presOf" srcId="{0677138D-CD1F-4BB2-A3FA-02AEA9472EFB}" destId="{6075298C-C926-4B1E-A451-3AC8A2276DB4}" srcOrd="0" destOrd="0" presId="urn:microsoft.com/office/officeart/2005/8/layout/vList5"/>
    <dgm:cxn modelId="{D1C9600B-19BF-49F9-987F-F5E067951ACF}" srcId="{21956B56-25FC-4E66-B6D0-F8F2AB9D7901}" destId="{87AACE83-1534-4CC9-9902-95F3321D8952}" srcOrd="0" destOrd="0" parTransId="{15B248F9-D7E0-463B-A72C-E4523645671F}" sibTransId="{58CD7931-85B4-4E2B-8E33-983CB46B3451}"/>
    <dgm:cxn modelId="{38F1E332-8E9A-4793-9935-914D1519C598}" type="presOf" srcId="{101A37D6-32DD-445C-8B6A-E1F8ED0E9501}" destId="{7692397E-C533-4530-AD8C-F92168B9ECB6}" srcOrd="0" destOrd="0" presId="urn:microsoft.com/office/officeart/2005/8/layout/vList5"/>
    <dgm:cxn modelId="{4BE1AB9A-8901-4C42-9FA1-45DA7AEBBF38}" srcId="{0677138D-CD1F-4BB2-A3FA-02AEA9472EFB}" destId="{0EB4AAE4-9044-4C1A-B17A-0DB0B3C7E961}" srcOrd="1" destOrd="0" parTransId="{5488B106-F0F6-44DA-9E53-7184BF5125A5}" sibTransId="{DFEAF2CC-2253-4775-A7D9-3E1C43B9059A}"/>
    <dgm:cxn modelId="{918B6EFD-FD4D-4152-95C7-3A46066BAE9C}" srcId="{101A37D6-32DD-445C-8B6A-E1F8ED0E9501}" destId="{0C4E2B8D-82EF-498F-9958-4D67EC6C668F}" srcOrd="0" destOrd="0" parTransId="{188C4D65-B7B1-4899-94C4-64567739DC7F}" sibTransId="{0303049B-E861-4491-AC3C-B1E624FCCC26}"/>
    <dgm:cxn modelId="{8F23B89D-59E2-4FB1-84EA-1B90A0D2553E}" type="presOf" srcId="{21956B56-25FC-4E66-B6D0-F8F2AB9D7901}" destId="{D4334B0C-42E4-401C-A136-E3AA3B045BD6}" srcOrd="0" destOrd="0" presId="urn:microsoft.com/office/officeart/2005/8/layout/vList5"/>
    <dgm:cxn modelId="{6D68734A-05A5-43D8-8CC2-C1AD2085B130}" srcId="{0677138D-CD1F-4BB2-A3FA-02AEA9472EFB}" destId="{21956B56-25FC-4E66-B6D0-F8F2AB9D7901}" srcOrd="4" destOrd="0" parTransId="{2B351E6A-0CE3-4A45-8A66-1614F2303357}" sibTransId="{B49D0F3D-C3FC-43CD-89A7-32EE4CBA8D5B}"/>
    <dgm:cxn modelId="{371ED8B8-B4DF-45C1-AC91-4F55170F694F}" type="presOf" srcId="{CC27B4FF-D987-4F99-B224-C25B036786A9}" destId="{4FFA9B14-4FAD-44FF-A3BC-AD0D269CCD21}" srcOrd="0" destOrd="0" presId="urn:microsoft.com/office/officeart/2005/8/layout/vList5"/>
    <dgm:cxn modelId="{0C50B2AA-E4F9-4C2F-A3E3-277389F59861}" type="presOf" srcId="{0C4E2B8D-82EF-498F-9958-4D67EC6C668F}" destId="{F827E6C8-9CC6-4127-9769-1655557F75BC}" srcOrd="0" destOrd="0" presId="urn:microsoft.com/office/officeart/2005/8/layout/vList5"/>
    <dgm:cxn modelId="{F903C733-A0B5-48EF-8E17-CCB207973F33}" srcId="{0677138D-CD1F-4BB2-A3FA-02AEA9472EFB}" destId="{101A37D6-32DD-445C-8B6A-E1F8ED0E9501}" srcOrd="0" destOrd="0" parTransId="{1D476536-DBAC-425C-9EC7-BDC01A36DD00}" sibTransId="{FFA3B431-C16D-43A5-BF97-43416DF9210F}"/>
    <dgm:cxn modelId="{7D8B8135-63EA-43CA-A264-5E5DA70723C6}" srcId="{0677138D-CD1F-4BB2-A3FA-02AEA9472EFB}" destId="{0DA0567B-5052-4600-80C0-3A2D420A52AD}" srcOrd="2" destOrd="0" parTransId="{42E13516-F4F6-4C01-8144-5970261DE8DA}" sibTransId="{BE84C01D-0154-40B4-A438-45F0574424AC}"/>
    <dgm:cxn modelId="{86584F90-BB10-4FE8-9BAB-913FFDEEB0EC}" srcId="{0EB4AAE4-9044-4C1A-B17A-0DB0B3C7E961}" destId="{CC27B4FF-D987-4F99-B224-C25B036786A9}" srcOrd="0" destOrd="0" parTransId="{C89C72AA-70F9-4861-9258-3F0C824253B5}" sibTransId="{725A4C89-D3AF-48DC-8306-8EE62E23846C}"/>
    <dgm:cxn modelId="{2D5F2EC3-B2C2-4ACB-985D-BD7D1F88B0C4}" type="presParOf" srcId="{6075298C-C926-4B1E-A451-3AC8A2276DB4}" destId="{B1E56B8B-0115-4EE0-A69B-BB306AF6836F}" srcOrd="0" destOrd="0" presId="urn:microsoft.com/office/officeart/2005/8/layout/vList5"/>
    <dgm:cxn modelId="{341BC3F4-E461-41C5-810A-E6CB8D07EEC9}" type="presParOf" srcId="{B1E56B8B-0115-4EE0-A69B-BB306AF6836F}" destId="{7692397E-C533-4530-AD8C-F92168B9ECB6}" srcOrd="0" destOrd="0" presId="urn:microsoft.com/office/officeart/2005/8/layout/vList5"/>
    <dgm:cxn modelId="{AA1EB68D-F570-4517-90D5-6901E40C8C3B}" type="presParOf" srcId="{B1E56B8B-0115-4EE0-A69B-BB306AF6836F}" destId="{F827E6C8-9CC6-4127-9769-1655557F75BC}" srcOrd="1" destOrd="0" presId="urn:microsoft.com/office/officeart/2005/8/layout/vList5"/>
    <dgm:cxn modelId="{46E44045-84F9-41E0-A055-CF5483362B5A}" type="presParOf" srcId="{6075298C-C926-4B1E-A451-3AC8A2276DB4}" destId="{3DA9C0C9-AB50-4812-8025-DBC0D69E55F5}" srcOrd="1" destOrd="0" presId="urn:microsoft.com/office/officeart/2005/8/layout/vList5"/>
    <dgm:cxn modelId="{FA2A4304-AB10-433A-AB4E-29A35F8E575C}" type="presParOf" srcId="{6075298C-C926-4B1E-A451-3AC8A2276DB4}" destId="{8A6D7284-0606-4348-9783-F1230BF44389}" srcOrd="2" destOrd="0" presId="urn:microsoft.com/office/officeart/2005/8/layout/vList5"/>
    <dgm:cxn modelId="{EB8E2C38-51A8-478D-AD4E-5ADF9F712510}" type="presParOf" srcId="{8A6D7284-0606-4348-9783-F1230BF44389}" destId="{7F00CBF4-0794-4924-8024-8D7C3A3109FB}" srcOrd="0" destOrd="0" presId="urn:microsoft.com/office/officeart/2005/8/layout/vList5"/>
    <dgm:cxn modelId="{40C45131-42D8-4FFD-A6F4-842E5DF2C21B}" type="presParOf" srcId="{8A6D7284-0606-4348-9783-F1230BF44389}" destId="{4FFA9B14-4FAD-44FF-A3BC-AD0D269CCD21}" srcOrd="1" destOrd="0" presId="urn:microsoft.com/office/officeart/2005/8/layout/vList5"/>
    <dgm:cxn modelId="{87B94F85-FE69-477E-BE35-E1E9791A573C}" type="presParOf" srcId="{6075298C-C926-4B1E-A451-3AC8A2276DB4}" destId="{0F06C7B5-D209-403E-B617-6ABB924499E7}" srcOrd="3" destOrd="0" presId="urn:microsoft.com/office/officeart/2005/8/layout/vList5"/>
    <dgm:cxn modelId="{E8567572-DD1B-4A01-A12D-F6B3AB6CD9E5}" type="presParOf" srcId="{6075298C-C926-4B1E-A451-3AC8A2276DB4}" destId="{FD02CD3E-197E-4FD6-B568-341C6A153BDD}" srcOrd="4" destOrd="0" presId="urn:microsoft.com/office/officeart/2005/8/layout/vList5"/>
    <dgm:cxn modelId="{FEAC9006-A46E-4ABC-A64D-CA39F9435F49}" type="presParOf" srcId="{FD02CD3E-197E-4FD6-B568-341C6A153BDD}" destId="{A5D1CD5D-6138-45D5-B3CB-74BEBC7C50E5}" srcOrd="0" destOrd="0" presId="urn:microsoft.com/office/officeart/2005/8/layout/vList5"/>
    <dgm:cxn modelId="{CB4876AF-BBBF-43AA-97B8-E76211A2D69B}" type="presParOf" srcId="{FD02CD3E-197E-4FD6-B568-341C6A153BDD}" destId="{6B8F97DA-6205-489A-8CBD-38EFD31A00A0}" srcOrd="1" destOrd="0" presId="urn:microsoft.com/office/officeart/2005/8/layout/vList5"/>
    <dgm:cxn modelId="{D7CE4538-586F-496C-85DE-75895BDDEC99}" type="presParOf" srcId="{6075298C-C926-4B1E-A451-3AC8A2276DB4}" destId="{393CFBEC-C24E-4C04-BC43-0F3E4C14AECC}" srcOrd="5" destOrd="0" presId="urn:microsoft.com/office/officeart/2005/8/layout/vList5"/>
    <dgm:cxn modelId="{01C86861-C0C4-4781-BA35-C70238F5F167}" type="presParOf" srcId="{6075298C-C926-4B1E-A451-3AC8A2276DB4}" destId="{3215B034-B1C1-464A-AC84-40337BF9AB5A}" srcOrd="6" destOrd="0" presId="urn:microsoft.com/office/officeart/2005/8/layout/vList5"/>
    <dgm:cxn modelId="{B49C0CE0-B1E3-44F2-8930-35AD34C3813C}" type="presParOf" srcId="{3215B034-B1C1-464A-AC84-40337BF9AB5A}" destId="{CA85A30E-9F37-43B9-85F6-8A8077A099B9}" srcOrd="0" destOrd="0" presId="urn:microsoft.com/office/officeart/2005/8/layout/vList5"/>
    <dgm:cxn modelId="{44C8D053-1DD7-49D7-AFC2-71449CF0309B}" type="presParOf" srcId="{3215B034-B1C1-464A-AC84-40337BF9AB5A}" destId="{29BC1831-0FF5-48CF-81D2-A2B22BF134E6}" srcOrd="1" destOrd="0" presId="urn:microsoft.com/office/officeart/2005/8/layout/vList5"/>
    <dgm:cxn modelId="{FEFD3ED3-2A9C-431D-9C11-D878CFA4E2E9}" type="presParOf" srcId="{6075298C-C926-4B1E-A451-3AC8A2276DB4}" destId="{C5322D7A-1029-45AB-8622-C2963406EA6F}" srcOrd="7" destOrd="0" presId="urn:microsoft.com/office/officeart/2005/8/layout/vList5"/>
    <dgm:cxn modelId="{0C2EFB5A-A867-4A00-AFE8-B1E7F75889AF}" type="presParOf" srcId="{6075298C-C926-4B1E-A451-3AC8A2276DB4}" destId="{43EC371D-FF46-4F9B-B529-98B6AFEA4C50}" srcOrd="8" destOrd="0" presId="urn:microsoft.com/office/officeart/2005/8/layout/vList5"/>
    <dgm:cxn modelId="{432030D6-728C-483B-9111-517F3AAE1CBB}" type="presParOf" srcId="{43EC371D-FF46-4F9B-B529-98B6AFEA4C50}" destId="{D4334B0C-42E4-401C-A136-E3AA3B045BD6}" srcOrd="0" destOrd="0" presId="urn:microsoft.com/office/officeart/2005/8/layout/vList5"/>
    <dgm:cxn modelId="{0B4B9759-094D-44F8-81C9-BB01C2E59F38}" type="presParOf" srcId="{43EC371D-FF46-4F9B-B529-98B6AFEA4C50}" destId="{4CC57A18-7ADA-40B8-9516-F294D62FCE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055EE8-2BCE-465F-ABC8-7A0243308582}"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en-US"/>
        </a:p>
      </dgm:t>
    </dgm:pt>
    <dgm:pt modelId="{C2344208-0291-4ECF-B7DA-9F1ACA525937}">
      <dgm:prSet phldrT="[Text]"/>
      <dgm:spPr/>
      <dgm:t>
        <a:bodyPr/>
        <a:lstStyle/>
        <a:p>
          <a:r>
            <a:rPr lang="en-US" smtClean="0"/>
            <a:t>Simplicity favors regularity</a:t>
          </a:r>
          <a:endParaRPr lang="en-US" dirty="0"/>
        </a:p>
      </dgm:t>
    </dgm:pt>
    <dgm:pt modelId="{E9657FBB-3B35-4140-AB17-C7D2E5A5B523}" type="parTrans" cxnId="{14DB7D63-1C72-4FA3-A08F-9E46C6390899}">
      <dgm:prSet/>
      <dgm:spPr/>
      <dgm:t>
        <a:bodyPr/>
        <a:lstStyle/>
        <a:p>
          <a:endParaRPr lang="en-US"/>
        </a:p>
      </dgm:t>
    </dgm:pt>
    <dgm:pt modelId="{12190FE4-752E-4F00-BBA6-14E884D1B2AA}" type="sibTrans" cxnId="{14DB7D63-1C72-4FA3-A08F-9E46C6390899}">
      <dgm:prSet/>
      <dgm:spPr/>
      <dgm:t>
        <a:bodyPr/>
        <a:lstStyle/>
        <a:p>
          <a:endParaRPr lang="en-US"/>
        </a:p>
      </dgm:t>
    </dgm:pt>
    <dgm:pt modelId="{268CA68F-17C3-4E22-B1FB-3FA371145DB6}">
      <dgm:prSet/>
      <dgm:spPr/>
      <dgm:t>
        <a:bodyPr/>
        <a:lstStyle/>
        <a:p>
          <a:r>
            <a:rPr lang="en-US" smtClean="0"/>
            <a:t>Fixed size instructions, 3 register operands in every arithmetic operation, keeping the register fields at the same place in every instruction format</a:t>
          </a:r>
          <a:endParaRPr lang="en-US" dirty="0" smtClean="0"/>
        </a:p>
      </dgm:t>
    </dgm:pt>
    <dgm:pt modelId="{ED5CCA0B-CDB0-4A04-A66E-C411EFD45D0C}" type="parTrans" cxnId="{782DA634-C8A0-4089-B215-C11B2EFB402B}">
      <dgm:prSet/>
      <dgm:spPr/>
      <dgm:t>
        <a:bodyPr/>
        <a:lstStyle/>
        <a:p>
          <a:endParaRPr lang="en-US"/>
        </a:p>
      </dgm:t>
    </dgm:pt>
    <dgm:pt modelId="{437EB707-3E41-4B80-BD04-040C05139C3F}" type="sibTrans" cxnId="{782DA634-C8A0-4089-B215-C11B2EFB402B}">
      <dgm:prSet/>
      <dgm:spPr/>
      <dgm:t>
        <a:bodyPr/>
        <a:lstStyle/>
        <a:p>
          <a:endParaRPr lang="en-US"/>
        </a:p>
      </dgm:t>
    </dgm:pt>
    <dgm:pt modelId="{D21F0CBC-3441-4510-B82D-CDD02065D79E}">
      <dgm:prSet/>
      <dgm:spPr/>
      <dgm:t>
        <a:bodyPr/>
        <a:lstStyle/>
        <a:p>
          <a:r>
            <a:rPr lang="en-US" smtClean="0"/>
            <a:t>Smaller is faster</a:t>
          </a:r>
          <a:endParaRPr lang="en-US" dirty="0"/>
        </a:p>
      </dgm:t>
    </dgm:pt>
    <dgm:pt modelId="{E0944DB0-7B21-40A9-B9D2-5B2CD200B2BF}" type="parTrans" cxnId="{62A0F2AF-57F1-4B60-A7F9-4F246EEB31D3}">
      <dgm:prSet/>
      <dgm:spPr/>
      <dgm:t>
        <a:bodyPr/>
        <a:lstStyle/>
        <a:p>
          <a:endParaRPr lang="en-US"/>
        </a:p>
      </dgm:t>
    </dgm:pt>
    <dgm:pt modelId="{CEB815D0-20A2-4BC3-B083-A78F37780A15}" type="sibTrans" cxnId="{62A0F2AF-57F1-4B60-A7F9-4F246EEB31D3}">
      <dgm:prSet/>
      <dgm:spPr/>
      <dgm:t>
        <a:bodyPr/>
        <a:lstStyle/>
        <a:p>
          <a:endParaRPr lang="en-US"/>
        </a:p>
      </dgm:t>
    </dgm:pt>
    <dgm:pt modelId="{80A1C96C-361C-490A-96B4-B81AE0D307CA}">
      <dgm:prSet/>
      <dgm:spPr/>
      <dgm:t>
        <a:bodyPr/>
        <a:lstStyle/>
        <a:p>
          <a:r>
            <a:rPr lang="en-US" smtClean="0"/>
            <a:t>MIPS has 32 32-bit registers,$v0,...$v31, a very large number would increase the clock cycle time.</a:t>
          </a:r>
          <a:endParaRPr lang="en-US" dirty="0"/>
        </a:p>
      </dgm:t>
    </dgm:pt>
    <dgm:pt modelId="{720B0C05-F24D-4154-9186-8DD3B7BDB0AB}" type="parTrans" cxnId="{1C650381-7E9C-404B-ACA9-EBBD8F7846A1}">
      <dgm:prSet/>
      <dgm:spPr/>
      <dgm:t>
        <a:bodyPr/>
        <a:lstStyle/>
        <a:p>
          <a:endParaRPr lang="en-US"/>
        </a:p>
      </dgm:t>
    </dgm:pt>
    <dgm:pt modelId="{EA792F88-35A1-4AC4-8C1E-8D818AD45A86}" type="sibTrans" cxnId="{1C650381-7E9C-404B-ACA9-EBBD8F7846A1}">
      <dgm:prSet/>
      <dgm:spPr/>
      <dgm:t>
        <a:bodyPr/>
        <a:lstStyle/>
        <a:p>
          <a:endParaRPr lang="en-US"/>
        </a:p>
      </dgm:t>
    </dgm:pt>
    <dgm:pt modelId="{B01803DC-1DD6-4042-B2F3-E0FF3FF5086A}">
      <dgm:prSet/>
      <dgm:spPr/>
      <dgm:t>
        <a:bodyPr/>
        <a:lstStyle/>
        <a:p>
          <a:r>
            <a:rPr lang="en-US" smtClean="0"/>
            <a:t>Good design demands compromise.</a:t>
          </a:r>
          <a:endParaRPr lang="en-US" dirty="0"/>
        </a:p>
      </dgm:t>
    </dgm:pt>
    <dgm:pt modelId="{03897F40-CEC3-43F1-86F1-22291BC0368F}" type="parTrans" cxnId="{2C651944-A619-4CF0-BAD2-8795B4899001}">
      <dgm:prSet/>
      <dgm:spPr/>
      <dgm:t>
        <a:bodyPr/>
        <a:lstStyle/>
        <a:p>
          <a:endParaRPr lang="en-US"/>
        </a:p>
      </dgm:t>
    </dgm:pt>
    <dgm:pt modelId="{E655EBB9-5E46-41A1-A001-B89F8D050DC7}" type="sibTrans" cxnId="{2C651944-A619-4CF0-BAD2-8795B4899001}">
      <dgm:prSet/>
      <dgm:spPr/>
      <dgm:t>
        <a:bodyPr/>
        <a:lstStyle/>
        <a:p>
          <a:endParaRPr lang="en-US"/>
        </a:p>
      </dgm:t>
    </dgm:pt>
    <dgm:pt modelId="{146322EF-5982-4778-9F24-EF42BC07AB19}">
      <dgm:prSet/>
      <dgm:spPr/>
      <dgm:t>
        <a:bodyPr/>
        <a:lstStyle/>
        <a:p>
          <a:r>
            <a:rPr lang="en-US" smtClean="0"/>
            <a:t>The compromise represented by the MIPS design, was to make all the instructions the same length, thereby requiring different instruction formats.</a:t>
          </a:r>
          <a:endParaRPr lang="en-US" dirty="0"/>
        </a:p>
      </dgm:t>
    </dgm:pt>
    <dgm:pt modelId="{D73C669C-AE1F-4182-8575-649FEE237971}" type="parTrans" cxnId="{0B6B2CA6-B0B1-4AE8-883B-E209C40C5624}">
      <dgm:prSet/>
      <dgm:spPr/>
      <dgm:t>
        <a:bodyPr/>
        <a:lstStyle/>
        <a:p>
          <a:endParaRPr lang="en-US"/>
        </a:p>
      </dgm:t>
    </dgm:pt>
    <dgm:pt modelId="{47B44B97-D352-4D05-BF4C-A89CC152BD6C}" type="sibTrans" cxnId="{0B6B2CA6-B0B1-4AE8-883B-E209C40C5624}">
      <dgm:prSet/>
      <dgm:spPr/>
      <dgm:t>
        <a:bodyPr/>
        <a:lstStyle/>
        <a:p>
          <a:endParaRPr lang="en-US"/>
        </a:p>
      </dgm:t>
    </dgm:pt>
    <dgm:pt modelId="{FF6547AF-B3E9-414C-BFCE-09FEFF03C647}">
      <dgm:prSet/>
      <dgm:spPr/>
      <dgm:t>
        <a:bodyPr/>
        <a:lstStyle/>
        <a:p>
          <a:r>
            <a:rPr lang="en-US" smtClean="0"/>
            <a:t>Make the common case fast.</a:t>
          </a:r>
          <a:endParaRPr lang="en-US" dirty="0"/>
        </a:p>
      </dgm:t>
    </dgm:pt>
    <dgm:pt modelId="{249F5634-F100-4016-9B57-9F8D6D6A1715}" type="parTrans" cxnId="{AAD65C1C-4440-4D74-9EA7-65BD4DFE1C53}">
      <dgm:prSet/>
      <dgm:spPr/>
      <dgm:t>
        <a:bodyPr/>
        <a:lstStyle/>
        <a:p>
          <a:endParaRPr lang="en-US"/>
        </a:p>
      </dgm:t>
    </dgm:pt>
    <dgm:pt modelId="{1F0FF90A-A507-4BEC-92DF-2AD5C0AAFCFD}" type="sibTrans" cxnId="{AAD65C1C-4440-4D74-9EA7-65BD4DFE1C53}">
      <dgm:prSet/>
      <dgm:spPr/>
      <dgm:t>
        <a:bodyPr/>
        <a:lstStyle/>
        <a:p>
          <a:endParaRPr lang="en-US"/>
        </a:p>
      </dgm:t>
    </dgm:pt>
    <dgm:pt modelId="{17AB0168-2C8F-4C3A-923E-127E18DC021D}">
      <dgm:prSet/>
      <dgm:spPr/>
      <dgm:t>
        <a:bodyPr/>
        <a:lstStyle/>
        <a:p>
          <a:r>
            <a:rPr lang="en-US" smtClean="0"/>
            <a:t>The MIPS instruction set addresses this principal by making constants part of arithmetic instructions. Furthermore, by loading small constants into the upper 16-bits of a register.</a:t>
          </a:r>
          <a:endParaRPr lang="en-US" dirty="0"/>
        </a:p>
      </dgm:t>
    </dgm:pt>
    <dgm:pt modelId="{21246BAB-9BE5-4AF5-866A-04E6C7522F98}" type="parTrans" cxnId="{09CCEE36-231E-4F6D-87C6-80B511A3C64F}">
      <dgm:prSet/>
      <dgm:spPr/>
      <dgm:t>
        <a:bodyPr/>
        <a:lstStyle/>
        <a:p>
          <a:endParaRPr lang="en-US"/>
        </a:p>
      </dgm:t>
    </dgm:pt>
    <dgm:pt modelId="{632DF520-96C1-4FD4-8DEC-79C14B4DE195}" type="sibTrans" cxnId="{09CCEE36-231E-4F6D-87C6-80B511A3C64F}">
      <dgm:prSet/>
      <dgm:spPr/>
      <dgm:t>
        <a:bodyPr/>
        <a:lstStyle/>
        <a:p>
          <a:endParaRPr lang="en-US"/>
        </a:p>
      </dgm:t>
    </dgm:pt>
    <dgm:pt modelId="{4285323D-F779-4968-903A-48534CB1BD27}" type="pres">
      <dgm:prSet presAssocID="{BE055EE8-2BCE-465F-ABC8-7A0243308582}" presName="linear" presStyleCnt="0">
        <dgm:presLayoutVars>
          <dgm:animLvl val="lvl"/>
          <dgm:resizeHandles val="exact"/>
        </dgm:presLayoutVars>
      </dgm:prSet>
      <dgm:spPr/>
      <dgm:t>
        <a:bodyPr/>
        <a:lstStyle/>
        <a:p>
          <a:endParaRPr lang="en-US"/>
        </a:p>
      </dgm:t>
    </dgm:pt>
    <dgm:pt modelId="{5F42A630-CAA6-4AF4-BDDA-74B017EF7233}" type="pres">
      <dgm:prSet presAssocID="{C2344208-0291-4ECF-B7DA-9F1ACA525937}" presName="parentText" presStyleLbl="node1" presStyleIdx="0" presStyleCnt="4">
        <dgm:presLayoutVars>
          <dgm:chMax val="0"/>
          <dgm:bulletEnabled val="1"/>
        </dgm:presLayoutVars>
      </dgm:prSet>
      <dgm:spPr/>
      <dgm:t>
        <a:bodyPr/>
        <a:lstStyle/>
        <a:p>
          <a:endParaRPr lang="en-US"/>
        </a:p>
      </dgm:t>
    </dgm:pt>
    <dgm:pt modelId="{697F5CB8-CF53-4BFE-AE4C-3ADAE42FE8C0}" type="pres">
      <dgm:prSet presAssocID="{C2344208-0291-4ECF-B7DA-9F1ACA525937}" presName="childText" presStyleLbl="revTx" presStyleIdx="0" presStyleCnt="4">
        <dgm:presLayoutVars>
          <dgm:bulletEnabled val="1"/>
        </dgm:presLayoutVars>
      </dgm:prSet>
      <dgm:spPr/>
      <dgm:t>
        <a:bodyPr/>
        <a:lstStyle/>
        <a:p>
          <a:endParaRPr lang="en-US"/>
        </a:p>
      </dgm:t>
    </dgm:pt>
    <dgm:pt modelId="{7BD31C9E-B7E1-48DF-A1BE-31469FFBE006}" type="pres">
      <dgm:prSet presAssocID="{D21F0CBC-3441-4510-B82D-CDD02065D79E}" presName="parentText" presStyleLbl="node1" presStyleIdx="1" presStyleCnt="4">
        <dgm:presLayoutVars>
          <dgm:chMax val="0"/>
          <dgm:bulletEnabled val="1"/>
        </dgm:presLayoutVars>
      </dgm:prSet>
      <dgm:spPr/>
      <dgm:t>
        <a:bodyPr/>
        <a:lstStyle/>
        <a:p>
          <a:endParaRPr lang="en-US"/>
        </a:p>
      </dgm:t>
    </dgm:pt>
    <dgm:pt modelId="{8E7AACF8-20C7-4C82-96AA-157519C95281}" type="pres">
      <dgm:prSet presAssocID="{D21F0CBC-3441-4510-B82D-CDD02065D79E}" presName="childText" presStyleLbl="revTx" presStyleIdx="1" presStyleCnt="4">
        <dgm:presLayoutVars>
          <dgm:bulletEnabled val="1"/>
        </dgm:presLayoutVars>
      </dgm:prSet>
      <dgm:spPr/>
      <dgm:t>
        <a:bodyPr/>
        <a:lstStyle/>
        <a:p>
          <a:endParaRPr lang="en-US"/>
        </a:p>
      </dgm:t>
    </dgm:pt>
    <dgm:pt modelId="{D6D2FF55-D3DF-4921-AC16-343741DB2C7D}" type="pres">
      <dgm:prSet presAssocID="{B01803DC-1DD6-4042-B2F3-E0FF3FF5086A}" presName="parentText" presStyleLbl="node1" presStyleIdx="2" presStyleCnt="4">
        <dgm:presLayoutVars>
          <dgm:chMax val="0"/>
          <dgm:bulletEnabled val="1"/>
        </dgm:presLayoutVars>
      </dgm:prSet>
      <dgm:spPr/>
      <dgm:t>
        <a:bodyPr/>
        <a:lstStyle/>
        <a:p>
          <a:endParaRPr lang="en-US"/>
        </a:p>
      </dgm:t>
    </dgm:pt>
    <dgm:pt modelId="{9F31EAB7-2250-4A39-8001-E606608F0E92}" type="pres">
      <dgm:prSet presAssocID="{B01803DC-1DD6-4042-B2F3-E0FF3FF5086A}" presName="childText" presStyleLbl="revTx" presStyleIdx="2" presStyleCnt="4">
        <dgm:presLayoutVars>
          <dgm:bulletEnabled val="1"/>
        </dgm:presLayoutVars>
      </dgm:prSet>
      <dgm:spPr/>
      <dgm:t>
        <a:bodyPr/>
        <a:lstStyle/>
        <a:p>
          <a:endParaRPr lang="en-US"/>
        </a:p>
      </dgm:t>
    </dgm:pt>
    <dgm:pt modelId="{C779337E-0291-42A5-8C63-40C0A3A658BB}" type="pres">
      <dgm:prSet presAssocID="{FF6547AF-B3E9-414C-BFCE-09FEFF03C647}" presName="parentText" presStyleLbl="node1" presStyleIdx="3" presStyleCnt="4">
        <dgm:presLayoutVars>
          <dgm:chMax val="0"/>
          <dgm:bulletEnabled val="1"/>
        </dgm:presLayoutVars>
      </dgm:prSet>
      <dgm:spPr/>
      <dgm:t>
        <a:bodyPr/>
        <a:lstStyle/>
        <a:p>
          <a:endParaRPr lang="en-US"/>
        </a:p>
      </dgm:t>
    </dgm:pt>
    <dgm:pt modelId="{DA422DB7-1639-4FB3-B140-E7C9EB764DC0}" type="pres">
      <dgm:prSet presAssocID="{FF6547AF-B3E9-414C-BFCE-09FEFF03C647}" presName="childText" presStyleLbl="revTx" presStyleIdx="3" presStyleCnt="4">
        <dgm:presLayoutVars>
          <dgm:bulletEnabled val="1"/>
        </dgm:presLayoutVars>
      </dgm:prSet>
      <dgm:spPr/>
      <dgm:t>
        <a:bodyPr/>
        <a:lstStyle/>
        <a:p>
          <a:endParaRPr lang="en-US"/>
        </a:p>
      </dgm:t>
    </dgm:pt>
  </dgm:ptLst>
  <dgm:cxnLst>
    <dgm:cxn modelId="{782DA634-C8A0-4089-B215-C11B2EFB402B}" srcId="{C2344208-0291-4ECF-B7DA-9F1ACA525937}" destId="{268CA68F-17C3-4E22-B1FB-3FA371145DB6}" srcOrd="0" destOrd="0" parTransId="{ED5CCA0B-CDB0-4A04-A66E-C411EFD45D0C}" sibTransId="{437EB707-3E41-4B80-BD04-040C05139C3F}"/>
    <dgm:cxn modelId="{6523EF4C-8F9C-4A9D-BF38-CF41624949B2}" type="presOf" srcId="{268CA68F-17C3-4E22-B1FB-3FA371145DB6}" destId="{697F5CB8-CF53-4BFE-AE4C-3ADAE42FE8C0}" srcOrd="0" destOrd="0" presId="urn:microsoft.com/office/officeart/2005/8/layout/vList2"/>
    <dgm:cxn modelId="{1C650381-7E9C-404B-ACA9-EBBD8F7846A1}" srcId="{D21F0CBC-3441-4510-B82D-CDD02065D79E}" destId="{80A1C96C-361C-490A-96B4-B81AE0D307CA}" srcOrd="0" destOrd="0" parTransId="{720B0C05-F24D-4154-9186-8DD3B7BDB0AB}" sibTransId="{EA792F88-35A1-4AC4-8C1E-8D818AD45A86}"/>
    <dgm:cxn modelId="{2C651944-A619-4CF0-BAD2-8795B4899001}" srcId="{BE055EE8-2BCE-465F-ABC8-7A0243308582}" destId="{B01803DC-1DD6-4042-B2F3-E0FF3FF5086A}" srcOrd="2" destOrd="0" parTransId="{03897F40-CEC3-43F1-86F1-22291BC0368F}" sibTransId="{E655EBB9-5E46-41A1-A001-B89F8D050DC7}"/>
    <dgm:cxn modelId="{14DB7D63-1C72-4FA3-A08F-9E46C6390899}" srcId="{BE055EE8-2BCE-465F-ABC8-7A0243308582}" destId="{C2344208-0291-4ECF-B7DA-9F1ACA525937}" srcOrd="0" destOrd="0" parTransId="{E9657FBB-3B35-4140-AB17-C7D2E5A5B523}" sibTransId="{12190FE4-752E-4F00-BBA6-14E884D1B2AA}"/>
    <dgm:cxn modelId="{75E94AA4-231E-43DA-BF8E-3C2F8A2C8B1D}" type="presOf" srcId="{B01803DC-1DD6-4042-B2F3-E0FF3FF5086A}" destId="{D6D2FF55-D3DF-4921-AC16-343741DB2C7D}" srcOrd="0" destOrd="0" presId="urn:microsoft.com/office/officeart/2005/8/layout/vList2"/>
    <dgm:cxn modelId="{FA5CAF08-04C4-419D-9C45-B0633C692328}" type="presOf" srcId="{C2344208-0291-4ECF-B7DA-9F1ACA525937}" destId="{5F42A630-CAA6-4AF4-BDDA-74B017EF7233}" srcOrd="0" destOrd="0" presId="urn:microsoft.com/office/officeart/2005/8/layout/vList2"/>
    <dgm:cxn modelId="{BD07CBCA-D63D-46D1-95AA-678E2F3E1714}" type="presOf" srcId="{BE055EE8-2BCE-465F-ABC8-7A0243308582}" destId="{4285323D-F779-4968-903A-48534CB1BD27}" srcOrd="0" destOrd="0" presId="urn:microsoft.com/office/officeart/2005/8/layout/vList2"/>
    <dgm:cxn modelId="{8C295BD0-8165-4B1C-8ADB-DC00A67A02AC}" type="presOf" srcId="{FF6547AF-B3E9-414C-BFCE-09FEFF03C647}" destId="{C779337E-0291-42A5-8C63-40C0A3A658BB}" srcOrd="0" destOrd="0" presId="urn:microsoft.com/office/officeart/2005/8/layout/vList2"/>
    <dgm:cxn modelId="{2EAD571E-35BE-47C7-B325-6F41C58699D5}" type="presOf" srcId="{146322EF-5982-4778-9F24-EF42BC07AB19}" destId="{9F31EAB7-2250-4A39-8001-E606608F0E92}" srcOrd="0" destOrd="0" presId="urn:microsoft.com/office/officeart/2005/8/layout/vList2"/>
    <dgm:cxn modelId="{EB8AC75C-2F2C-4A1A-BD76-9009BBEAF2C8}" type="presOf" srcId="{80A1C96C-361C-490A-96B4-B81AE0D307CA}" destId="{8E7AACF8-20C7-4C82-96AA-157519C95281}" srcOrd="0" destOrd="0" presId="urn:microsoft.com/office/officeart/2005/8/layout/vList2"/>
    <dgm:cxn modelId="{12B7124E-535C-402A-8980-E2EB6A539EAF}" type="presOf" srcId="{17AB0168-2C8F-4C3A-923E-127E18DC021D}" destId="{DA422DB7-1639-4FB3-B140-E7C9EB764DC0}" srcOrd="0" destOrd="0" presId="urn:microsoft.com/office/officeart/2005/8/layout/vList2"/>
    <dgm:cxn modelId="{09CCEE36-231E-4F6D-87C6-80B511A3C64F}" srcId="{FF6547AF-B3E9-414C-BFCE-09FEFF03C647}" destId="{17AB0168-2C8F-4C3A-923E-127E18DC021D}" srcOrd="0" destOrd="0" parTransId="{21246BAB-9BE5-4AF5-866A-04E6C7522F98}" sibTransId="{632DF520-96C1-4FD4-8DEC-79C14B4DE195}"/>
    <dgm:cxn modelId="{AAD65C1C-4440-4D74-9EA7-65BD4DFE1C53}" srcId="{BE055EE8-2BCE-465F-ABC8-7A0243308582}" destId="{FF6547AF-B3E9-414C-BFCE-09FEFF03C647}" srcOrd="3" destOrd="0" parTransId="{249F5634-F100-4016-9B57-9F8D6D6A1715}" sibTransId="{1F0FF90A-A507-4BEC-92DF-2AD5C0AAFCFD}"/>
    <dgm:cxn modelId="{035384BD-5D39-44F3-9D6B-115528028940}" type="presOf" srcId="{D21F0CBC-3441-4510-B82D-CDD02065D79E}" destId="{7BD31C9E-B7E1-48DF-A1BE-31469FFBE006}" srcOrd="0" destOrd="0" presId="urn:microsoft.com/office/officeart/2005/8/layout/vList2"/>
    <dgm:cxn modelId="{62A0F2AF-57F1-4B60-A7F9-4F246EEB31D3}" srcId="{BE055EE8-2BCE-465F-ABC8-7A0243308582}" destId="{D21F0CBC-3441-4510-B82D-CDD02065D79E}" srcOrd="1" destOrd="0" parTransId="{E0944DB0-7B21-40A9-B9D2-5B2CD200B2BF}" sibTransId="{CEB815D0-20A2-4BC3-B083-A78F37780A15}"/>
    <dgm:cxn modelId="{0B6B2CA6-B0B1-4AE8-883B-E209C40C5624}" srcId="{B01803DC-1DD6-4042-B2F3-E0FF3FF5086A}" destId="{146322EF-5982-4778-9F24-EF42BC07AB19}" srcOrd="0" destOrd="0" parTransId="{D73C669C-AE1F-4182-8575-649FEE237971}" sibTransId="{47B44B97-D352-4D05-BF4C-A89CC152BD6C}"/>
    <dgm:cxn modelId="{167DAE05-5E39-4FBB-B035-503BE11D6165}" type="presParOf" srcId="{4285323D-F779-4968-903A-48534CB1BD27}" destId="{5F42A630-CAA6-4AF4-BDDA-74B017EF7233}" srcOrd="0" destOrd="0" presId="urn:microsoft.com/office/officeart/2005/8/layout/vList2"/>
    <dgm:cxn modelId="{CBFC2823-3E4E-49FB-B937-9CE0F272F9FA}" type="presParOf" srcId="{4285323D-F779-4968-903A-48534CB1BD27}" destId="{697F5CB8-CF53-4BFE-AE4C-3ADAE42FE8C0}" srcOrd="1" destOrd="0" presId="urn:microsoft.com/office/officeart/2005/8/layout/vList2"/>
    <dgm:cxn modelId="{8905C1F7-C5A1-477B-BB6F-2BC6CA4DA2E9}" type="presParOf" srcId="{4285323D-F779-4968-903A-48534CB1BD27}" destId="{7BD31C9E-B7E1-48DF-A1BE-31469FFBE006}" srcOrd="2" destOrd="0" presId="urn:microsoft.com/office/officeart/2005/8/layout/vList2"/>
    <dgm:cxn modelId="{9225324A-C8AC-40BB-BA2E-FD44B55F31F1}" type="presParOf" srcId="{4285323D-F779-4968-903A-48534CB1BD27}" destId="{8E7AACF8-20C7-4C82-96AA-157519C95281}" srcOrd="3" destOrd="0" presId="urn:microsoft.com/office/officeart/2005/8/layout/vList2"/>
    <dgm:cxn modelId="{DA51C05B-3063-4081-8746-DF73C24BD55C}" type="presParOf" srcId="{4285323D-F779-4968-903A-48534CB1BD27}" destId="{D6D2FF55-D3DF-4921-AC16-343741DB2C7D}" srcOrd="4" destOrd="0" presId="urn:microsoft.com/office/officeart/2005/8/layout/vList2"/>
    <dgm:cxn modelId="{E48ECEA5-FA80-4008-BF12-108A1F8D11E8}" type="presParOf" srcId="{4285323D-F779-4968-903A-48534CB1BD27}" destId="{9F31EAB7-2250-4A39-8001-E606608F0E92}" srcOrd="5" destOrd="0" presId="urn:microsoft.com/office/officeart/2005/8/layout/vList2"/>
    <dgm:cxn modelId="{6DD6ED49-C645-41D9-AFC4-C5F310C4F456}" type="presParOf" srcId="{4285323D-F779-4968-903A-48534CB1BD27}" destId="{C779337E-0291-42A5-8C63-40C0A3A658BB}" srcOrd="6" destOrd="0" presId="urn:microsoft.com/office/officeart/2005/8/layout/vList2"/>
    <dgm:cxn modelId="{6BD7808F-243A-4FB7-8D3D-3DFABC4CE9CE}" type="presParOf" srcId="{4285323D-F779-4968-903A-48534CB1BD27}" destId="{DA422DB7-1639-4FB3-B140-E7C9EB764DC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A4A7F-8227-4594-B04C-512800F3BF6D}">
      <dsp:nvSpPr>
        <dsp:cNvPr id="0" name=""/>
        <dsp:cNvSpPr/>
      </dsp:nvSpPr>
      <dsp:spPr>
        <a:xfrm>
          <a:off x="0" y="22968"/>
          <a:ext cx="10969625" cy="538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Zero Register</a:t>
          </a:r>
          <a:endParaRPr lang="en-US" sz="2300" kern="1200"/>
        </a:p>
      </dsp:txBody>
      <dsp:txXfrm>
        <a:off x="26273" y="49241"/>
        <a:ext cx="10917079" cy="485654"/>
      </dsp:txXfrm>
    </dsp:sp>
    <dsp:sp modelId="{C41684C0-8B95-4DC9-B2BE-39D5555D0B58}">
      <dsp:nvSpPr>
        <dsp:cNvPr id="0" name=""/>
        <dsp:cNvSpPr/>
      </dsp:nvSpPr>
      <dsp:spPr>
        <a:xfrm>
          <a:off x="0" y="561168"/>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zero register ($zero or $0) always contains a value of 0. It is built into the hardware and therefore cannot be modified.</a:t>
          </a:r>
          <a:endParaRPr lang="en-US" sz="1800" kern="1200" dirty="0"/>
        </a:p>
      </dsp:txBody>
      <dsp:txXfrm>
        <a:off x="0" y="561168"/>
        <a:ext cx="10969625" cy="535612"/>
      </dsp:txXfrm>
    </dsp:sp>
    <dsp:sp modelId="{9C9D5627-639D-4745-8E7D-3D83331EC1B3}">
      <dsp:nvSpPr>
        <dsp:cNvPr id="0" name=""/>
        <dsp:cNvSpPr/>
      </dsp:nvSpPr>
      <dsp:spPr>
        <a:xfrm>
          <a:off x="0" y="1096781"/>
          <a:ext cx="10969625" cy="538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$at Register</a:t>
          </a:r>
          <a:endParaRPr lang="en-US" sz="2300" kern="1200" dirty="0"/>
        </a:p>
      </dsp:txBody>
      <dsp:txXfrm>
        <a:off x="26273" y="1123054"/>
        <a:ext cx="10917079" cy="485654"/>
      </dsp:txXfrm>
    </dsp:sp>
    <dsp:sp modelId="{F65F4EC2-9A04-4088-AD49-5301A024681E}">
      <dsp:nvSpPr>
        <dsp:cNvPr id="0" name=""/>
        <dsp:cNvSpPr/>
      </dsp:nvSpPr>
      <dsp:spPr>
        <a:xfrm>
          <a:off x="0" y="1634981"/>
          <a:ext cx="10969625" cy="107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$at (Assembler Temporary) register is used for temporary values within pseudo commands. It is not preserved across function calls</a:t>
          </a:r>
          <a:endParaRPr lang="en-US" sz="1800" kern="1200" dirty="0" smtClean="0"/>
        </a:p>
        <a:p>
          <a:pPr marL="171450" lvl="1" indent="-171450" algn="l" defTabSz="800100">
            <a:lnSpc>
              <a:spcPct val="90000"/>
            </a:lnSpc>
            <a:spcBef>
              <a:spcPct val="0"/>
            </a:spcBef>
            <a:spcAft>
              <a:spcPct val="20000"/>
            </a:spcAft>
            <a:buChar char="••"/>
          </a:pPr>
          <a:r>
            <a:rPr lang="en-US" sz="1800" kern="1200" smtClean="0"/>
            <a:t>For example, with the (slt $at, $a0, $s2) command, $at is set to one if $a0 is less than $s2, otherwise it is set to zero.</a:t>
          </a:r>
          <a:endParaRPr lang="en-US" sz="1800" kern="1200" dirty="0"/>
        </a:p>
      </dsp:txBody>
      <dsp:txXfrm>
        <a:off x="0" y="1634981"/>
        <a:ext cx="10969625" cy="1071225"/>
      </dsp:txXfrm>
    </dsp:sp>
    <dsp:sp modelId="{64401C01-17DA-47EB-B641-145EFE2EF932}">
      <dsp:nvSpPr>
        <dsp:cNvPr id="0" name=""/>
        <dsp:cNvSpPr/>
      </dsp:nvSpPr>
      <dsp:spPr>
        <a:xfrm>
          <a:off x="0" y="2706206"/>
          <a:ext cx="10969625" cy="538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$v Registers</a:t>
          </a:r>
          <a:endParaRPr lang="en-US" sz="2300" kern="1200" dirty="0"/>
        </a:p>
      </dsp:txBody>
      <dsp:txXfrm>
        <a:off x="26273" y="2732479"/>
        <a:ext cx="10917079" cy="485654"/>
      </dsp:txXfrm>
    </dsp:sp>
    <dsp:sp modelId="{7F98B8A7-1A50-4A12-8C5B-A61E265699FB}">
      <dsp:nvSpPr>
        <dsp:cNvPr id="0" name=""/>
        <dsp:cNvSpPr/>
      </dsp:nvSpPr>
      <dsp:spPr>
        <a:xfrm>
          <a:off x="0" y="3244406"/>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$v Registers are used for returning values from functions. They are not preserved across function calls.</a:t>
          </a:r>
          <a:endParaRPr lang="en-US" sz="1800" kern="1200" dirty="0"/>
        </a:p>
      </dsp:txBody>
      <dsp:txXfrm>
        <a:off x="0" y="3244406"/>
        <a:ext cx="10969625" cy="535612"/>
      </dsp:txXfrm>
    </dsp:sp>
    <dsp:sp modelId="{E15E5515-C983-4ECD-95C3-06E27FCF48C9}">
      <dsp:nvSpPr>
        <dsp:cNvPr id="0" name=""/>
        <dsp:cNvSpPr/>
      </dsp:nvSpPr>
      <dsp:spPr>
        <a:xfrm>
          <a:off x="0" y="3780018"/>
          <a:ext cx="10969625" cy="5382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Argument Registers</a:t>
          </a:r>
          <a:endParaRPr lang="en-US" sz="2300" kern="1200" dirty="0"/>
        </a:p>
      </dsp:txBody>
      <dsp:txXfrm>
        <a:off x="26273" y="3806291"/>
        <a:ext cx="10917079" cy="485654"/>
      </dsp:txXfrm>
    </dsp:sp>
    <dsp:sp modelId="{A7CCB368-A46F-4E5B-A591-648FD93DE7C6}">
      <dsp:nvSpPr>
        <dsp:cNvPr id="0" name=""/>
        <dsp:cNvSpPr/>
      </dsp:nvSpPr>
      <dsp:spPr>
        <a:xfrm>
          <a:off x="0" y="4318218"/>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$a registers are used for passing arguments to functions. They are not preserved across function calls</a:t>
          </a:r>
          <a:endParaRPr lang="en-US" sz="1800" kern="1200" dirty="0"/>
        </a:p>
      </dsp:txBody>
      <dsp:txXfrm>
        <a:off x="0" y="4318218"/>
        <a:ext cx="10969625" cy="535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50FFD-2AB0-42E3-A64B-90D1554BA901}">
      <dsp:nvSpPr>
        <dsp:cNvPr id="0" name=""/>
        <dsp:cNvSpPr/>
      </dsp:nvSpPr>
      <dsp:spPr>
        <a:xfrm>
          <a:off x="0" y="80925"/>
          <a:ext cx="10969625" cy="4913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t>Temporaries</a:t>
          </a:r>
          <a:endParaRPr lang="en-US" sz="2100" kern="1200" dirty="0"/>
        </a:p>
      </dsp:txBody>
      <dsp:txXfrm>
        <a:off x="23988" y="104913"/>
        <a:ext cx="10921649" cy="443423"/>
      </dsp:txXfrm>
    </dsp:sp>
    <dsp:sp modelId="{3C1C2C99-96D3-40EA-8B3A-6865FA959597}">
      <dsp:nvSpPr>
        <dsp:cNvPr id="0" name=""/>
        <dsp:cNvSpPr/>
      </dsp:nvSpPr>
      <dsp:spPr>
        <a:xfrm>
          <a:off x="0" y="572325"/>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The temporary registers are used by the assembler or assembly language programmer to store intermediate values. They are not preserved across function calls.</a:t>
          </a:r>
          <a:endParaRPr lang="en-US" sz="1600" kern="1200" dirty="0"/>
        </a:p>
      </dsp:txBody>
      <dsp:txXfrm>
        <a:off x="0" y="572325"/>
        <a:ext cx="10969625" cy="478170"/>
      </dsp:txXfrm>
    </dsp:sp>
    <dsp:sp modelId="{D86D0A87-04B4-49E2-8552-3D9ECE359774}">
      <dsp:nvSpPr>
        <dsp:cNvPr id="0" name=""/>
        <dsp:cNvSpPr/>
      </dsp:nvSpPr>
      <dsp:spPr>
        <a:xfrm>
          <a:off x="0" y="1050495"/>
          <a:ext cx="10969625" cy="491399"/>
        </a:xfrm>
        <a:prstGeom prst="roundRect">
          <a:avLst/>
        </a:prstGeom>
        <a:solidFill>
          <a:schemeClr val="accent3">
            <a:hueOff val="1741918"/>
            <a:satOff val="-20671"/>
            <a:lumOff val="40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t>Saved Temporaries	</a:t>
          </a:r>
          <a:endParaRPr lang="en-US" sz="2100" kern="1200" dirty="0"/>
        </a:p>
      </dsp:txBody>
      <dsp:txXfrm>
        <a:off x="23988" y="1074483"/>
        <a:ext cx="10921649" cy="443423"/>
      </dsp:txXfrm>
    </dsp:sp>
    <dsp:sp modelId="{D2C87BD5-6FA9-4891-832F-92889F6B3169}">
      <dsp:nvSpPr>
        <dsp:cNvPr id="0" name=""/>
        <dsp:cNvSpPr/>
      </dsp:nvSpPr>
      <dsp:spPr>
        <a:xfrm>
          <a:off x="0" y="1541895"/>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Saved Temporary registers are used to store longer lasting values. They are preserved across function calls.</a:t>
          </a:r>
          <a:endParaRPr lang="en-US" sz="1600" kern="1200" dirty="0"/>
        </a:p>
      </dsp:txBody>
      <dsp:txXfrm>
        <a:off x="0" y="1541895"/>
        <a:ext cx="10969625" cy="347760"/>
      </dsp:txXfrm>
    </dsp:sp>
    <dsp:sp modelId="{7E706FA0-0E2A-4C46-869E-5EAB4E3FC183}">
      <dsp:nvSpPr>
        <dsp:cNvPr id="0" name=""/>
        <dsp:cNvSpPr/>
      </dsp:nvSpPr>
      <dsp:spPr>
        <a:xfrm>
          <a:off x="0" y="1889655"/>
          <a:ext cx="10969625" cy="491399"/>
        </a:xfrm>
        <a:prstGeom prst="roundRect">
          <a:avLst/>
        </a:prstGeom>
        <a:solidFill>
          <a:schemeClr val="accent3">
            <a:hueOff val="3483836"/>
            <a:satOff val="-41341"/>
            <a:lumOff val="8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t>$k Registers	</a:t>
          </a:r>
          <a:endParaRPr lang="en-US" sz="2100" kern="1200" dirty="0"/>
        </a:p>
      </dsp:txBody>
      <dsp:txXfrm>
        <a:off x="23988" y="1913643"/>
        <a:ext cx="10921649" cy="443423"/>
      </dsp:txXfrm>
    </dsp:sp>
    <dsp:sp modelId="{245F665D-3A44-492C-B283-07F967B31D15}">
      <dsp:nvSpPr>
        <dsp:cNvPr id="0" name=""/>
        <dsp:cNvSpPr/>
      </dsp:nvSpPr>
      <dsp:spPr>
        <a:xfrm>
          <a:off x="0" y="2381055"/>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smtClean="0"/>
            <a:t>The k registers are reserved for use by the OS kernel. They may change randomly at any time as they are used by interrupt handlers.</a:t>
          </a:r>
          <a:endParaRPr lang="en-US" sz="1600" kern="1200" dirty="0"/>
        </a:p>
      </dsp:txBody>
      <dsp:txXfrm>
        <a:off x="0" y="2381055"/>
        <a:ext cx="10969625" cy="478170"/>
      </dsp:txXfrm>
    </dsp:sp>
    <dsp:sp modelId="{27CA490C-069C-485F-826A-E62080F3F540}">
      <dsp:nvSpPr>
        <dsp:cNvPr id="0" name=""/>
        <dsp:cNvSpPr/>
      </dsp:nvSpPr>
      <dsp:spPr>
        <a:xfrm>
          <a:off x="0" y="2859225"/>
          <a:ext cx="10969625" cy="491399"/>
        </a:xfrm>
        <a:prstGeom prst="roundRect">
          <a:avLst/>
        </a:prstGeom>
        <a:solidFill>
          <a:schemeClr val="accent3">
            <a:hueOff val="5225753"/>
            <a:satOff val="-62012"/>
            <a:lumOff val="121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t>Pointer Registers</a:t>
          </a:r>
          <a:endParaRPr lang="en-US" sz="2100" kern="1200" dirty="0"/>
        </a:p>
      </dsp:txBody>
      <dsp:txXfrm>
        <a:off x="23988" y="2883213"/>
        <a:ext cx="10921649" cy="443423"/>
      </dsp:txXfrm>
    </dsp:sp>
    <dsp:sp modelId="{B25E67EB-50D9-458A-A298-32E55F476A82}">
      <dsp:nvSpPr>
        <dsp:cNvPr id="0" name=""/>
        <dsp:cNvSpPr/>
      </dsp:nvSpPr>
      <dsp:spPr>
        <a:xfrm>
          <a:off x="0" y="3350625"/>
          <a:ext cx="10969625"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smtClean="0"/>
            <a:t>Global Pointer</a:t>
          </a:r>
          <a:r>
            <a:rPr lang="en-US" sz="1600" kern="1200" smtClean="0"/>
            <a:t> ($gp) - Usually stores a pointer to the global data area (such that it can be accessed with memory offset addressing).</a:t>
          </a:r>
          <a:endParaRPr lang="en-US" sz="1600" kern="1200" dirty="0"/>
        </a:p>
        <a:p>
          <a:pPr marL="171450" lvl="1" indent="-171450" algn="l" defTabSz="711200">
            <a:lnSpc>
              <a:spcPct val="90000"/>
            </a:lnSpc>
            <a:spcBef>
              <a:spcPct val="0"/>
            </a:spcBef>
            <a:spcAft>
              <a:spcPct val="20000"/>
            </a:spcAft>
            <a:buChar char="••"/>
          </a:pPr>
          <a:r>
            <a:rPr lang="en-US" sz="1600" b="1" kern="1200" smtClean="0"/>
            <a:t>Stack Pointer</a:t>
          </a:r>
          <a:r>
            <a:rPr lang="en-US" sz="1600" kern="1200" smtClean="0"/>
            <a:t> ($sp) - Used to store the value of the stack pointer.</a:t>
          </a:r>
          <a:endParaRPr lang="en-US" sz="1600" kern="1200" dirty="0"/>
        </a:p>
        <a:p>
          <a:pPr marL="171450" lvl="1" indent="-171450" algn="l" defTabSz="711200">
            <a:lnSpc>
              <a:spcPct val="90000"/>
            </a:lnSpc>
            <a:spcBef>
              <a:spcPct val="0"/>
            </a:spcBef>
            <a:spcAft>
              <a:spcPct val="20000"/>
            </a:spcAft>
            <a:buChar char="••"/>
          </a:pPr>
          <a:r>
            <a:rPr lang="en-US" sz="1600" b="1" kern="1200" smtClean="0"/>
            <a:t>Frame Pointer</a:t>
          </a:r>
          <a:r>
            <a:rPr lang="en-US" sz="1600" kern="1200" smtClean="0"/>
            <a:t> ($fp) - Used to store the value of the frame pointer.</a:t>
          </a:r>
          <a:endParaRPr lang="en-US" sz="1600" kern="1200" dirty="0"/>
        </a:p>
        <a:p>
          <a:pPr marL="171450" lvl="1" indent="-171450" algn="l" defTabSz="711200">
            <a:lnSpc>
              <a:spcPct val="90000"/>
            </a:lnSpc>
            <a:spcBef>
              <a:spcPct val="0"/>
            </a:spcBef>
            <a:spcAft>
              <a:spcPct val="20000"/>
            </a:spcAft>
            <a:buChar char="••"/>
          </a:pPr>
          <a:r>
            <a:rPr lang="en-US" sz="1600" b="1" kern="1200" smtClean="0"/>
            <a:t>Return Address</a:t>
          </a:r>
          <a:r>
            <a:rPr lang="en-US" sz="1600" kern="1200" smtClean="0"/>
            <a:t> ($ra) - Stores the return address (the location in the program that a function needs to return to).</a:t>
          </a:r>
          <a:endParaRPr lang="en-US" sz="1600" kern="1200" dirty="0"/>
        </a:p>
        <a:p>
          <a:pPr marL="171450" lvl="1" indent="-171450" algn="l" defTabSz="711200">
            <a:lnSpc>
              <a:spcPct val="90000"/>
            </a:lnSpc>
            <a:spcBef>
              <a:spcPct val="0"/>
            </a:spcBef>
            <a:spcAft>
              <a:spcPct val="20000"/>
            </a:spcAft>
            <a:buChar char="••"/>
          </a:pPr>
          <a:r>
            <a:rPr lang="en-US" sz="1600" kern="1200" smtClean="0"/>
            <a:t>All Pointer Registers are preserved across function calls</a:t>
          </a:r>
          <a:endParaRPr lang="en-US" sz="1600" kern="1200" dirty="0"/>
        </a:p>
      </dsp:txBody>
      <dsp:txXfrm>
        <a:off x="0" y="3350625"/>
        <a:ext cx="10969625" cy="1521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7E6C8-9CC6-4127-9769-1655557F75BC}">
      <dsp:nvSpPr>
        <dsp:cNvPr id="0" name=""/>
        <dsp:cNvSpPr/>
      </dsp:nvSpPr>
      <dsp:spPr>
        <a:xfrm rot="5400000">
          <a:off x="3359828" y="-1250038"/>
          <a:ext cx="843319" cy="355904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where the operand is a constant within the instruction itself</a:t>
          </a:r>
          <a:endParaRPr lang="en-US" sz="1400" kern="1200" dirty="0"/>
        </a:p>
      </dsp:txBody>
      <dsp:txXfrm rot="-5400000">
        <a:off x="2001965" y="148992"/>
        <a:ext cx="3517880" cy="760985"/>
      </dsp:txXfrm>
    </dsp:sp>
    <dsp:sp modelId="{7692397E-C533-4530-AD8C-F92168B9ECB6}">
      <dsp:nvSpPr>
        <dsp:cNvPr id="0" name=""/>
        <dsp:cNvSpPr/>
      </dsp:nvSpPr>
      <dsp:spPr>
        <a:xfrm>
          <a:off x="0" y="2411"/>
          <a:ext cx="2001964" cy="10541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Immediate addressing</a:t>
          </a:r>
          <a:endParaRPr lang="en-US" sz="2100" kern="1200" dirty="0"/>
        </a:p>
      </dsp:txBody>
      <dsp:txXfrm>
        <a:off x="51459" y="53870"/>
        <a:ext cx="1899046" cy="951231"/>
      </dsp:txXfrm>
    </dsp:sp>
    <dsp:sp modelId="{4FFA9B14-4FAD-44FF-A3BC-AD0D269CCD21}">
      <dsp:nvSpPr>
        <dsp:cNvPr id="0" name=""/>
        <dsp:cNvSpPr/>
      </dsp:nvSpPr>
      <dsp:spPr>
        <a:xfrm rot="5400000">
          <a:off x="3359828" y="-143180"/>
          <a:ext cx="843319" cy="355904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where the operand is a register</a:t>
          </a:r>
          <a:endParaRPr lang="en-US" sz="1400" kern="1200" dirty="0"/>
        </a:p>
      </dsp:txBody>
      <dsp:txXfrm rot="-5400000">
        <a:off x="2001965" y="1255850"/>
        <a:ext cx="3517880" cy="760985"/>
      </dsp:txXfrm>
    </dsp:sp>
    <dsp:sp modelId="{7F00CBF4-0794-4924-8024-8D7C3A3109FB}">
      <dsp:nvSpPr>
        <dsp:cNvPr id="0" name=""/>
        <dsp:cNvSpPr/>
      </dsp:nvSpPr>
      <dsp:spPr>
        <a:xfrm>
          <a:off x="0" y="1109268"/>
          <a:ext cx="2001964" cy="10541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Register addressing</a:t>
          </a:r>
          <a:endParaRPr lang="en-US" sz="2100" kern="1200" dirty="0"/>
        </a:p>
      </dsp:txBody>
      <dsp:txXfrm>
        <a:off x="51459" y="1160727"/>
        <a:ext cx="1899046" cy="951231"/>
      </dsp:txXfrm>
    </dsp:sp>
    <dsp:sp modelId="{6B8F97DA-6205-489A-8CBD-38EFD31A00A0}">
      <dsp:nvSpPr>
        <dsp:cNvPr id="0" name=""/>
        <dsp:cNvSpPr/>
      </dsp:nvSpPr>
      <dsp:spPr>
        <a:xfrm rot="5400000">
          <a:off x="3359828" y="963676"/>
          <a:ext cx="843319" cy="355904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where the operand is at the memory location whose address is the sum of a register and a constant in the instruction</a:t>
          </a:r>
          <a:endParaRPr lang="en-US" sz="1400" kern="1200" dirty="0"/>
        </a:p>
      </dsp:txBody>
      <dsp:txXfrm rot="-5400000">
        <a:off x="2001965" y="2362707"/>
        <a:ext cx="3517880" cy="760985"/>
      </dsp:txXfrm>
    </dsp:sp>
    <dsp:sp modelId="{A5D1CD5D-6138-45D5-B3CB-74BEBC7C50E5}">
      <dsp:nvSpPr>
        <dsp:cNvPr id="0" name=""/>
        <dsp:cNvSpPr/>
      </dsp:nvSpPr>
      <dsp:spPr>
        <a:xfrm>
          <a:off x="0" y="2216125"/>
          <a:ext cx="2001964" cy="10541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Base or displacement addressing</a:t>
          </a:r>
          <a:endParaRPr lang="en-US" sz="2100" kern="1200" dirty="0"/>
        </a:p>
      </dsp:txBody>
      <dsp:txXfrm>
        <a:off x="51459" y="2267584"/>
        <a:ext cx="1899046" cy="951231"/>
      </dsp:txXfrm>
    </dsp:sp>
    <dsp:sp modelId="{29BC1831-0FF5-48CF-81D2-A2B22BF134E6}">
      <dsp:nvSpPr>
        <dsp:cNvPr id="0" name=""/>
        <dsp:cNvSpPr/>
      </dsp:nvSpPr>
      <dsp:spPr>
        <a:xfrm rot="5400000">
          <a:off x="3359828" y="2070533"/>
          <a:ext cx="843319" cy="355904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where the branch address is the sum of the PC and a constant in the instruction</a:t>
          </a:r>
          <a:endParaRPr lang="en-US" sz="1400" kern="1200" dirty="0"/>
        </a:p>
      </dsp:txBody>
      <dsp:txXfrm rot="-5400000">
        <a:off x="2001965" y="3469564"/>
        <a:ext cx="3517880" cy="760985"/>
      </dsp:txXfrm>
    </dsp:sp>
    <dsp:sp modelId="{CA85A30E-9F37-43B9-85F6-8A8077A099B9}">
      <dsp:nvSpPr>
        <dsp:cNvPr id="0" name=""/>
        <dsp:cNvSpPr/>
      </dsp:nvSpPr>
      <dsp:spPr>
        <a:xfrm>
          <a:off x="0" y="3322982"/>
          <a:ext cx="2001964" cy="10541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PC-relative addressing</a:t>
          </a:r>
          <a:endParaRPr lang="en-US" sz="2100" kern="1200" dirty="0"/>
        </a:p>
      </dsp:txBody>
      <dsp:txXfrm>
        <a:off x="51459" y="3374441"/>
        <a:ext cx="1899046" cy="951231"/>
      </dsp:txXfrm>
    </dsp:sp>
    <dsp:sp modelId="{4CC57A18-7ADA-40B8-9516-F294D62FCE51}">
      <dsp:nvSpPr>
        <dsp:cNvPr id="0" name=""/>
        <dsp:cNvSpPr/>
      </dsp:nvSpPr>
      <dsp:spPr>
        <a:xfrm rot="5400000">
          <a:off x="3359828" y="3177390"/>
          <a:ext cx="843319" cy="355904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where the jump address is the 26 bits of the instruction concatenated with the upper bits of the PC</a:t>
          </a:r>
          <a:endParaRPr lang="en-US" sz="1400" kern="1200" dirty="0"/>
        </a:p>
      </dsp:txBody>
      <dsp:txXfrm rot="-5400000">
        <a:off x="2001965" y="4576421"/>
        <a:ext cx="3517880" cy="760985"/>
      </dsp:txXfrm>
    </dsp:sp>
    <dsp:sp modelId="{D4334B0C-42E4-401C-A136-E3AA3B045BD6}">
      <dsp:nvSpPr>
        <dsp:cNvPr id="0" name=""/>
        <dsp:cNvSpPr/>
      </dsp:nvSpPr>
      <dsp:spPr>
        <a:xfrm>
          <a:off x="0" y="4429839"/>
          <a:ext cx="2001964" cy="10541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err="1" smtClean="0"/>
            <a:t>Pseudodirect</a:t>
          </a:r>
          <a:r>
            <a:rPr lang="en-US" sz="2100" kern="1200" dirty="0" smtClean="0"/>
            <a:t> addressing, </a:t>
          </a:r>
          <a:endParaRPr lang="en-US" sz="2100" kern="1200" dirty="0"/>
        </a:p>
      </dsp:txBody>
      <dsp:txXfrm>
        <a:off x="51459" y="4481298"/>
        <a:ext cx="1899046" cy="951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2A630-CAA6-4AF4-BDDA-74B017EF7233}">
      <dsp:nvSpPr>
        <dsp:cNvPr id="0" name=""/>
        <dsp:cNvSpPr/>
      </dsp:nvSpPr>
      <dsp:spPr>
        <a:xfrm>
          <a:off x="0" y="192722"/>
          <a:ext cx="10969625" cy="538200"/>
        </a:xfrm>
        <a:prstGeom prst="roundRect">
          <a:avLst/>
        </a:prstGeom>
        <a:gradFill rotWithShape="0">
          <a:gsLst>
            <a:gs pos="0">
              <a:schemeClr val="accent2">
                <a:hueOff val="0"/>
                <a:satOff val="0"/>
                <a:lumOff val="0"/>
                <a:alphaOff val="0"/>
                <a:tint val="73000"/>
                <a:shade val="100000"/>
                <a:satMod val="150000"/>
              </a:schemeClr>
            </a:gs>
            <a:gs pos="25000">
              <a:schemeClr val="accent2">
                <a:hueOff val="0"/>
                <a:satOff val="0"/>
                <a:lumOff val="0"/>
                <a:alphaOff val="0"/>
                <a:tint val="96000"/>
                <a:shade val="80000"/>
                <a:satMod val="105000"/>
              </a:schemeClr>
            </a:gs>
            <a:gs pos="38000">
              <a:schemeClr val="accent2">
                <a:hueOff val="0"/>
                <a:satOff val="0"/>
                <a:lumOff val="0"/>
                <a:alphaOff val="0"/>
                <a:tint val="96000"/>
                <a:shade val="59000"/>
                <a:satMod val="120000"/>
              </a:schemeClr>
            </a:gs>
            <a:gs pos="55000">
              <a:schemeClr val="accent2">
                <a:hueOff val="0"/>
                <a:satOff val="0"/>
                <a:lumOff val="0"/>
                <a:alphaOff val="0"/>
                <a:tint val="100000"/>
                <a:shade val="57000"/>
                <a:satMod val="120000"/>
              </a:schemeClr>
            </a:gs>
            <a:gs pos="80000">
              <a:schemeClr val="accent2">
                <a:hueOff val="0"/>
                <a:satOff val="0"/>
                <a:lumOff val="0"/>
                <a:alphaOff val="0"/>
                <a:tint val="100000"/>
                <a:shade val="56000"/>
                <a:satMod val="145000"/>
              </a:schemeClr>
            </a:gs>
            <a:gs pos="88000">
              <a:schemeClr val="accent2">
                <a:hueOff val="0"/>
                <a:satOff val="0"/>
                <a:lumOff val="0"/>
                <a:alphaOff val="0"/>
                <a:tint val="100000"/>
                <a:shade val="63000"/>
                <a:satMod val="160000"/>
              </a:schemeClr>
            </a:gs>
            <a:gs pos="100000">
              <a:schemeClr val="accent2">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Simplicity favors regularity</a:t>
          </a:r>
          <a:endParaRPr lang="en-US" sz="2300" kern="1200" dirty="0"/>
        </a:p>
      </dsp:txBody>
      <dsp:txXfrm>
        <a:off x="26273" y="218995"/>
        <a:ext cx="10917079" cy="485654"/>
      </dsp:txXfrm>
    </dsp:sp>
    <dsp:sp modelId="{697F5CB8-CF53-4BFE-AE4C-3ADAE42FE8C0}">
      <dsp:nvSpPr>
        <dsp:cNvPr id="0" name=""/>
        <dsp:cNvSpPr/>
      </dsp:nvSpPr>
      <dsp:spPr>
        <a:xfrm>
          <a:off x="0" y="730922"/>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Fixed size instructions, 3 register operands in every arithmetic operation, keeping the register fields at the same place in every instruction format</a:t>
          </a:r>
          <a:endParaRPr lang="en-US" sz="1800" kern="1200" dirty="0" smtClean="0"/>
        </a:p>
      </dsp:txBody>
      <dsp:txXfrm>
        <a:off x="0" y="730922"/>
        <a:ext cx="10969625" cy="535612"/>
      </dsp:txXfrm>
    </dsp:sp>
    <dsp:sp modelId="{7BD31C9E-B7E1-48DF-A1BE-31469FFBE006}">
      <dsp:nvSpPr>
        <dsp:cNvPr id="0" name=""/>
        <dsp:cNvSpPr/>
      </dsp:nvSpPr>
      <dsp:spPr>
        <a:xfrm>
          <a:off x="0" y="1266535"/>
          <a:ext cx="10969625" cy="538200"/>
        </a:xfrm>
        <a:prstGeom prst="roundRect">
          <a:avLst/>
        </a:prstGeom>
        <a:gradFill rotWithShape="0">
          <a:gsLst>
            <a:gs pos="0">
              <a:schemeClr val="accent2">
                <a:hueOff val="3568677"/>
                <a:satOff val="13098"/>
                <a:lumOff val="-4511"/>
                <a:alphaOff val="0"/>
                <a:tint val="73000"/>
                <a:shade val="100000"/>
                <a:satMod val="150000"/>
              </a:schemeClr>
            </a:gs>
            <a:gs pos="25000">
              <a:schemeClr val="accent2">
                <a:hueOff val="3568677"/>
                <a:satOff val="13098"/>
                <a:lumOff val="-4511"/>
                <a:alphaOff val="0"/>
                <a:tint val="96000"/>
                <a:shade val="80000"/>
                <a:satMod val="105000"/>
              </a:schemeClr>
            </a:gs>
            <a:gs pos="38000">
              <a:schemeClr val="accent2">
                <a:hueOff val="3568677"/>
                <a:satOff val="13098"/>
                <a:lumOff val="-4511"/>
                <a:alphaOff val="0"/>
                <a:tint val="96000"/>
                <a:shade val="59000"/>
                <a:satMod val="120000"/>
              </a:schemeClr>
            </a:gs>
            <a:gs pos="55000">
              <a:schemeClr val="accent2">
                <a:hueOff val="3568677"/>
                <a:satOff val="13098"/>
                <a:lumOff val="-4511"/>
                <a:alphaOff val="0"/>
                <a:tint val="100000"/>
                <a:shade val="57000"/>
                <a:satMod val="120000"/>
              </a:schemeClr>
            </a:gs>
            <a:gs pos="80000">
              <a:schemeClr val="accent2">
                <a:hueOff val="3568677"/>
                <a:satOff val="13098"/>
                <a:lumOff val="-4511"/>
                <a:alphaOff val="0"/>
                <a:tint val="100000"/>
                <a:shade val="56000"/>
                <a:satMod val="145000"/>
              </a:schemeClr>
            </a:gs>
            <a:gs pos="88000">
              <a:schemeClr val="accent2">
                <a:hueOff val="3568677"/>
                <a:satOff val="13098"/>
                <a:lumOff val="-4511"/>
                <a:alphaOff val="0"/>
                <a:tint val="100000"/>
                <a:shade val="63000"/>
                <a:satMod val="160000"/>
              </a:schemeClr>
            </a:gs>
            <a:gs pos="100000">
              <a:schemeClr val="accent2">
                <a:hueOff val="3568677"/>
                <a:satOff val="13098"/>
                <a:lumOff val="-451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Smaller is faster</a:t>
          </a:r>
          <a:endParaRPr lang="en-US" sz="2300" kern="1200" dirty="0"/>
        </a:p>
      </dsp:txBody>
      <dsp:txXfrm>
        <a:off x="26273" y="1292808"/>
        <a:ext cx="10917079" cy="485654"/>
      </dsp:txXfrm>
    </dsp:sp>
    <dsp:sp modelId="{8E7AACF8-20C7-4C82-96AA-157519C95281}">
      <dsp:nvSpPr>
        <dsp:cNvPr id="0" name=""/>
        <dsp:cNvSpPr/>
      </dsp:nvSpPr>
      <dsp:spPr>
        <a:xfrm>
          <a:off x="0" y="1804735"/>
          <a:ext cx="1096962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MIPS has 32 32-bit registers,$v0,...$v31, a very large number would increase the clock cycle time.</a:t>
          </a:r>
          <a:endParaRPr lang="en-US" sz="1800" kern="1200" dirty="0"/>
        </a:p>
      </dsp:txBody>
      <dsp:txXfrm>
        <a:off x="0" y="1804735"/>
        <a:ext cx="10969625" cy="380880"/>
      </dsp:txXfrm>
    </dsp:sp>
    <dsp:sp modelId="{D6D2FF55-D3DF-4921-AC16-343741DB2C7D}">
      <dsp:nvSpPr>
        <dsp:cNvPr id="0" name=""/>
        <dsp:cNvSpPr/>
      </dsp:nvSpPr>
      <dsp:spPr>
        <a:xfrm>
          <a:off x="0" y="2185615"/>
          <a:ext cx="10969625" cy="538200"/>
        </a:xfrm>
        <a:prstGeom prst="roundRect">
          <a:avLst/>
        </a:prstGeom>
        <a:gradFill rotWithShape="0">
          <a:gsLst>
            <a:gs pos="0">
              <a:schemeClr val="accent2">
                <a:hueOff val="7137353"/>
                <a:satOff val="26195"/>
                <a:lumOff val="-9021"/>
                <a:alphaOff val="0"/>
                <a:tint val="73000"/>
                <a:shade val="100000"/>
                <a:satMod val="150000"/>
              </a:schemeClr>
            </a:gs>
            <a:gs pos="25000">
              <a:schemeClr val="accent2">
                <a:hueOff val="7137353"/>
                <a:satOff val="26195"/>
                <a:lumOff val="-9021"/>
                <a:alphaOff val="0"/>
                <a:tint val="96000"/>
                <a:shade val="80000"/>
                <a:satMod val="105000"/>
              </a:schemeClr>
            </a:gs>
            <a:gs pos="38000">
              <a:schemeClr val="accent2">
                <a:hueOff val="7137353"/>
                <a:satOff val="26195"/>
                <a:lumOff val="-9021"/>
                <a:alphaOff val="0"/>
                <a:tint val="96000"/>
                <a:shade val="59000"/>
                <a:satMod val="120000"/>
              </a:schemeClr>
            </a:gs>
            <a:gs pos="55000">
              <a:schemeClr val="accent2">
                <a:hueOff val="7137353"/>
                <a:satOff val="26195"/>
                <a:lumOff val="-9021"/>
                <a:alphaOff val="0"/>
                <a:tint val="100000"/>
                <a:shade val="57000"/>
                <a:satMod val="120000"/>
              </a:schemeClr>
            </a:gs>
            <a:gs pos="80000">
              <a:schemeClr val="accent2">
                <a:hueOff val="7137353"/>
                <a:satOff val="26195"/>
                <a:lumOff val="-9021"/>
                <a:alphaOff val="0"/>
                <a:tint val="100000"/>
                <a:shade val="56000"/>
                <a:satMod val="145000"/>
              </a:schemeClr>
            </a:gs>
            <a:gs pos="88000">
              <a:schemeClr val="accent2">
                <a:hueOff val="7137353"/>
                <a:satOff val="26195"/>
                <a:lumOff val="-9021"/>
                <a:alphaOff val="0"/>
                <a:tint val="100000"/>
                <a:shade val="63000"/>
                <a:satMod val="160000"/>
              </a:schemeClr>
            </a:gs>
            <a:gs pos="100000">
              <a:schemeClr val="accent2">
                <a:hueOff val="7137353"/>
                <a:satOff val="26195"/>
                <a:lumOff val="-902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Good design demands compromise.</a:t>
          </a:r>
          <a:endParaRPr lang="en-US" sz="2300" kern="1200" dirty="0"/>
        </a:p>
      </dsp:txBody>
      <dsp:txXfrm>
        <a:off x="26273" y="2211888"/>
        <a:ext cx="10917079" cy="485654"/>
      </dsp:txXfrm>
    </dsp:sp>
    <dsp:sp modelId="{9F31EAB7-2250-4A39-8001-E606608F0E92}">
      <dsp:nvSpPr>
        <dsp:cNvPr id="0" name=""/>
        <dsp:cNvSpPr/>
      </dsp:nvSpPr>
      <dsp:spPr>
        <a:xfrm>
          <a:off x="0" y="2723815"/>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compromise represented by the MIPS design, was to make all the instructions the same length, thereby requiring different instruction formats.</a:t>
          </a:r>
          <a:endParaRPr lang="en-US" sz="1800" kern="1200" dirty="0"/>
        </a:p>
      </dsp:txBody>
      <dsp:txXfrm>
        <a:off x="0" y="2723815"/>
        <a:ext cx="10969625" cy="535612"/>
      </dsp:txXfrm>
    </dsp:sp>
    <dsp:sp modelId="{C779337E-0291-42A5-8C63-40C0A3A658BB}">
      <dsp:nvSpPr>
        <dsp:cNvPr id="0" name=""/>
        <dsp:cNvSpPr/>
      </dsp:nvSpPr>
      <dsp:spPr>
        <a:xfrm>
          <a:off x="0" y="3259427"/>
          <a:ext cx="10969625" cy="538200"/>
        </a:xfrm>
        <a:prstGeom prst="roundRect">
          <a:avLst/>
        </a:prstGeom>
        <a:gradFill rotWithShape="0">
          <a:gsLst>
            <a:gs pos="0">
              <a:schemeClr val="accent2">
                <a:hueOff val="10706029"/>
                <a:satOff val="39293"/>
                <a:lumOff val="-13532"/>
                <a:alphaOff val="0"/>
                <a:tint val="73000"/>
                <a:shade val="100000"/>
                <a:satMod val="150000"/>
              </a:schemeClr>
            </a:gs>
            <a:gs pos="25000">
              <a:schemeClr val="accent2">
                <a:hueOff val="10706029"/>
                <a:satOff val="39293"/>
                <a:lumOff val="-13532"/>
                <a:alphaOff val="0"/>
                <a:tint val="96000"/>
                <a:shade val="80000"/>
                <a:satMod val="105000"/>
              </a:schemeClr>
            </a:gs>
            <a:gs pos="38000">
              <a:schemeClr val="accent2">
                <a:hueOff val="10706029"/>
                <a:satOff val="39293"/>
                <a:lumOff val="-13532"/>
                <a:alphaOff val="0"/>
                <a:tint val="96000"/>
                <a:shade val="59000"/>
                <a:satMod val="120000"/>
              </a:schemeClr>
            </a:gs>
            <a:gs pos="55000">
              <a:schemeClr val="accent2">
                <a:hueOff val="10706029"/>
                <a:satOff val="39293"/>
                <a:lumOff val="-13532"/>
                <a:alphaOff val="0"/>
                <a:tint val="100000"/>
                <a:shade val="57000"/>
                <a:satMod val="120000"/>
              </a:schemeClr>
            </a:gs>
            <a:gs pos="80000">
              <a:schemeClr val="accent2">
                <a:hueOff val="10706029"/>
                <a:satOff val="39293"/>
                <a:lumOff val="-13532"/>
                <a:alphaOff val="0"/>
                <a:tint val="100000"/>
                <a:shade val="56000"/>
                <a:satMod val="145000"/>
              </a:schemeClr>
            </a:gs>
            <a:gs pos="88000">
              <a:schemeClr val="accent2">
                <a:hueOff val="10706029"/>
                <a:satOff val="39293"/>
                <a:lumOff val="-13532"/>
                <a:alphaOff val="0"/>
                <a:tint val="100000"/>
                <a:shade val="63000"/>
                <a:satMod val="160000"/>
              </a:schemeClr>
            </a:gs>
            <a:gs pos="100000">
              <a:schemeClr val="accent2">
                <a:hueOff val="10706029"/>
                <a:satOff val="39293"/>
                <a:lumOff val="-1353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Make the common case fast.</a:t>
          </a:r>
          <a:endParaRPr lang="en-US" sz="2300" kern="1200" dirty="0"/>
        </a:p>
      </dsp:txBody>
      <dsp:txXfrm>
        <a:off x="26273" y="3285700"/>
        <a:ext cx="10917079" cy="485654"/>
      </dsp:txXfrm>
    </dsp:sp>
    <dsp:sp modelId="{DA422DB7-1639-4FB3-B140-E7C9EB764DC0}">
      <dsp:nvSpPr>
        <dsp:cNvPr id="0" name=""/>
        <dsp:cNvSpPr/>
      </dsp:nvSpPr>
      <dsp:spPr>
        <a:xfrm>
          <a:off x="0" y="3797627"/>
          <a:ext cx="10969625" cy="535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smtClean="0"/>
            <a:t>The MIPS instruction set addresses this principal by making constants part of arithmetic instructions. Furthermore, by loading small constants into the upper 16-bits of a register.</a:t>
          </a:r>
          <a:endParaRPr lang="en-US" sz="1800" kern="1200" dirty="0"/>
        </a:p>
      </dsp:txBody>
      <dsp:txXfrm>
        <a:off x="0" y="3797627"/>
        <a:ext cx="10969625" cy="5356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6/28/2019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6/28/2019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Slt</a:t>
            </a:r>
            <a:r>
              <a:rPr lang="en-US" dirty="0" smtClean="0"/>
              <a:t> – set if</a:t>
            </a:r>
            <a:r>
              <a:rPr lang="en-US" baseline="0" dirty="0" smtClean="0"/>
              <a:t> less than </a:t>
            </a: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10</a:t>
            </a:fld>
            <a:endParaRPr lang="en-US"/>
          </a:p>
        </p:txBody>
      </p:sp>
    </p:spTree>
    <p:extLst>
      <p:ext uri="{BB962C8B-B14F-4D97-AF65-F5344CB8AC3E}">
        <p14:creationId xmlns:p14="http://schemas.microsoft.com/office/powerpoint/2010/main" val="18055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29175-6D77-4FD6-ABE7-8A7DB5FDD0B8}" type="slidenum">
              <a:rPr lang="en-US"/>
              <a:pPr/>
              <a:t>13</a:t>
            </a:fld>
            <a:endParaRPr lang="en-US"/>
          </a:p>
        </p:txBody>
      </p:sp>
      <p:sp>
        <p:nvSpPr>
          <p:cNvPr id="115714" name="Rectangle 2"/>
          <p:cNvSpPr>
            <a:spLocks noGrp="1" noChangeArrowheads="1"/>
          </p:cNvSpPr>
          <p:nvPr>
            <p:ph type="body" idx="1"/>
          </p:nvPr>
        </p:nvSpPr>
        <p:spPr>
          <a:xfrm>
            <a:off x="913805" y="4343704"/>
            <a:ext cx="5030391" cy="4113892"/>
          </a:xfrm>
          <a:ln/>
        </p:spPr>
        <p:txBody>
          <a:bodyPr lIns="90469" tIns="44440" rIns="90469" bIns="44440"/>
          <a:lstStyle/>
          <a:p>
            <a:endParaRPr lang="en-US"/>
          </a:p>
        </p:txBody>
      </p:sp>
      <p:sp>
        <p:nvSpPr>
          <p:cNvPr id="115715" name="Rectangle 3"/>
          <p:cNvSpPr>
            <a:spLocks noGrp="1" noRot="1" noChangeAspect="1" noChangeArrowheads="1" noTextEdit="1"/>
          </p:cNvSpPr>
          <p:nvPr>
            <p:ph type="sldImg"/>
          </p:nvPr>
        </p:nvSpPr>
        <p:spPr>
          <a:xfrm>
            <a:off x="393700" y="692150"/>
            <a:ext cx="6070600"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0AB2A8-4432-4CC4-A09D-64A31AD95CFA}" type="slidenum">
              <a:rPr lang="en-US"/>
              <a:pPr/>
              <a:t>14</a:t>
            </a:fld>
            <a:endParaRPr lang="en-US"/>
          </a:p>
        </p:txBody>
      </p:sp>
      <p:sp>
        <p:nvSpPr>
          <p:cNvPr id="117762" name="Rectangle 2"/>
          <p:cNvSpPr>
            <a:spLocks noGrp="1" noChangeArrowheads="1"/>
          </p:cNvSpPr>
          <p:nvPr>
            <p:ph type="body" idx="1"/>
          </p:nvPr>
        </p:nvSpPr>
        <p:spPr>
          <a:xfrm>
            <a:off x="913805" y="4343704"/>
            <a:ext cx="5030391" cy="4113892"/>
          </a:xfrm>
          <a:ln/>
        </p:spPr>
        <p:txBody>
          <a:bodyPr lIns="90469" tIns="44440" rIns="90469" bIns="44440"/>
          <a:lstStyle/>
          <a:p>
            <a:endParaRPr lang="en-US"/>
          </a:p>
        </p:txBody>
      </p:sp>
      <p:sp>
        <p:nvSpPr>
          <p:cNvPr id="117763" name="Rectangle 3"/>
          <p:cNvSpPr>
            <a:spLocks noGrp="1" noRot="1" noChangeAspect="1" noChangeArrowheads="1" noTextEdit="1"/>
          </p:cNvSpPr>
          <p:nvPr>
            <p:ph type="sldImg"/>
          </p:nvPr>
        </p:nvSpPr>
        <p:spPr>
          <a:xfrm>
            <a:off x="393700" y="692150"/>
            <a:ext cx="6070600"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2AA1C-48DB-44A9-A6C5-64410CC18306}" type="slidenum">
              <a:rPr lang="en-US"/>
              <a:pPr/>
              <a:t>16</a:t>
            </a:fld>
            <a:endParaRPr lang="en-US"/>
          </a:p>
        </p:txBody>
      </p:sp>
      <p:sp>
        <p:nvSpPr>
          <p:cNvPr id="119810" name="Rectangle 2"/>
          <p:cNvSpPr>
            <a:spLocks noGrp="1" noChangeArrowheads="1"/>
          </p:cNvSpPr>
          <p:nvPr>
            <p:ph type="body" idx="1"/>
          </p:nvPr>
        </p:nvSpPr>
        <p:spPr>
          <a:xfrm>
            <a:off x="913805" y="4343704"/>
            <a:ext cx="5030391" cy="4113892"/>
          </a:xfrm>
          <a:ln/>
        </p:spPr>
        <p:txBody>
          <a:bodyPr lIns="90469" tIns="44440" rIns="90469" bIns="44440"/>
          <a:lstStyle/>
          <a:p>
            <a:endParaRPr lang="en-US"/>
          </a:p>
        </p:txBody>
      </p:sp>
      <p:sp>
        <p:nvSpPr>
          <p:cNvPr id="119811" name="Rectangle 3"/>
          <p:cNvSpPr>
            <a:spLocks noGrp="1" noRot="1" noChangeAspect="1" noChangeArrowheads="1" noTextEdit="1"/>
          </p:cNvSpPr>
          <p:nvPr>
            <p:ph type="sldImg"/>
          </p:nvPr>
        </p:nvSpPr>
        <p:spPr>
          <a:xfrm>
            <a:off x="1187649" y="692453"/>
            <a:ext cx="4482703" cy="3415393"/>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35F79-C829-464D-877E-AB3D2C838FDD}" type="slidenum">
              <a:rPr lang="en-US"/>
              <a:pPr/>
              <a:t>17</a:t>
            </a:fld>
            <a:endParaRPr lang="en-US"/>
          </a:p>
        </p:txBody>
      </p:sp>
      <p:sp>
        <p:nvSpPr>
          <p:cNvPr id="121858" name="Rectangle 2"/>
          <p:cNvSpPr>
            <a:spLocks noGrp="1" noChangeArrowheads="1"/>
          </p:cNvSpPr>
          <p:nvPr>
            <p:ph type="body" idx="1"/>
          </p:nvPr>
        </p:nvSpPr>
        <p:spPr>
          <a:xfrm>
            <a:off x="913805" y="4343704"/>
            <a:ext cx="5030391" cy="4113892"/>
          </a:xfrm>
          <a:ln/>
        </p:spPr>
        <p:txBody>
          <a:bodyPr lIns="90469" tIns="44440" rIns="90469" bIns="44440"/>
          <a:lstStyle/>
          <a:p>
            <a:endParaRPr lang="en-US"/>
          </a:p>
        </p:txBody>
      </p:sp>
      <p:sp>
        <p:nvSpPr>
          <p:cNvPr id="121859" name="Rectangle 3"/>
          <p:cNvSpPr>
            <a:spLocks noGrp="1" noRot="1" noChangeAspect="1" noChangeArrowheads="1" noTextEdit="1"/>
          </p:cNvSpPr>
          <p:nvPr>
            <p:ph type="sldImg"/>
          </p:nvPr>
        </p:nvSpPr>
        <p:spPr>
          <a:xfrm>
            <a:off x="393700" y="692150"/>
            <a:ext cx="6070600"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6D8A6-F2CA-4795-B7EE-185580616B4E}" type="slidenum">
              <a:rPr lang="en-US"/>
              <a:pPr/>
              <a:t>21</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2EB746-FA80-49B8-BB4A-F5DD5C6FB505}" type="slidenum">
              <a:rPr lang="en-US"/>
              <a:pPr/>
              <a:t>26</a:t>
            </a:fld>
            <a:endParaRPr lang="en-US"/>
          </a:p>
        </p:txBody>
      </p:sp>
      <p:sp>
        <p:nvSpPr>
          <p:cNvPr id="290818" name="Rectangle 2050"/>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290819" name="Rectangle 2051"/>
          <p:cNvSpPr>
            <a:spLocks noGrp="1" noRot="1" noChangeAspect="1" noChangeArrowheads="1" noTextEdit="1"/>
          </p:cNvSpPr>
          <p:nvPr>
            <p:ph type="sldImg"/>
          </p:nvPr>
        </p:nvSpPr>
        <p:spPr>
          <a:xfrm>
            <a:off x="395288" y="692150"/>
            <a:ext cx="6069012"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63785-48A6-4E96-B6CC-37C4E3092C81}" type="slidenum">
              <a:rPr lang="en-US"/>
              <a:pPr/>
              <a:t>27</a:t>
            </a:fld>
            <a:endParaRPr lang="en-US"/>
          </a:p>
        </p:txBody>
      </p:sp>
      <p:sp>
        <p:nvSpPr>
          <p:cNvPr id="210946" name="Rectangle 2"/>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210947" name="Rectangle 3"/>
          <p:cNvSpPr>
            <a:spLocks noGrp="1" noRot="1" noChangeAspect="1" noChangeArrowheads="1" noTextEdit="1"/>
          </p:cNvSpPr>
          <p:nvPr>
            <p:ph type="sldImg"/>
          </p:nvPr>
        </p:nvSpPr>
        <p:spPr>
          <a:xfrm>
            <a:off x="395288" y="692150"/>
            <a:ext cx="6069012"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B751E-A885-430D-B58F-11D5211870F6}" type="slidenum">
              <a:rPr lang="en-US"/>
              <a:pPr/>
              <a:t>28</a:t>
            </a:fld>
            <a:endParaRPr lang="en-US"/>
          </a:p>
        </p:txBody>
      </p:sp>
      <p:sp>
        <p:nvSpPr>
          <p:cNvPr id="271362" name="Rectangle 2050"/>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271363" name="Rectangle 2051"/>
          <p:cNvSpPr>
            <a:spLocks noGrp="1" noRot="1" noChangeAspect="1" noChangeArrowheads="1" noTextEdit="1"/>
          </p:cNvSpPr>
          <p:nvPr>
            <p:ph type="sldImg"/>
          </p:nvPr>
        </p:nvSpPr>
        <p:spPr>
          <a:xfrm>
            <a:off x="395288" y="692150"/>
            <a:ext cx="6069012"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solidFill>
                  <a:prstClr val="black">
                    <a:tint val="75000"/>
                  </a:prstClr>
                </a:solidFill>
              </a:rPr>
              <a:t>Dr Ganesh Neelakanta Iyer</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smtClean="0">
                <a:solidFill>
                  <a:prstClr val="black"/>
                </a:solidFill>
                <a:cs typeface="Arial" pitchFamily="34" charset="0"/>
              </a:rPr>
              <a:t>Dr Ganesh </a:t>
            </a:r>
            <a:r>
              <a:rPr lang="en-US" sz="2800" dirty="0" err="1" smtClean="0">
                <a:solidFill>
                  <a:prstClr val="black"/>
                </a:solidFill>
                <a:cs typeface="Arial" pitchFamily="34" charset="0"/>
              </a:rPr>
              <a:t>Neelakanta</a:t>
            </a:r>
            <a:r>
              <a:rPr lang="en-US" sz="2800" dirty="0" smtClean="0">
                <a:solidFill>
                  <a:prstClr val="black"/>
                </a:solidFill>
                <a:cs typeface="Arial" pitchFamily="34" charset="0"/>
              </a:rPr>
              <a:t> </a:t>
            </a:r>
            <a:r>
              <a:rPr lang="en-US" sz="2800" dirty="0" err="1" smtClean="0">
                <a:solidFill>
                  <a:prstClr val="black"/>
                </a:solidFill>
                <a:cs typeface="Arial" pitchFamily="34" charset="0"/>
              </a:rPr>
              <a:t>Iyer</a:t>
            </a:r>
            <a:endParaRPr lang="en-US" sz="2800" dirty="0" smtClean="0">
              <a:solidFill>
                <a:prstClr val="black"/>
              </a:solidFill>
              <a:cs typeface="Arial" pitchFamily="34" charset="0"/>
            </a:endParaRPr>
          </a:p>
          <a:p>
            <a:pPr algn="r"/>
            <a:endParaRPr lang="en-US" sz="2800" dirty="0" smtClean="0">
              <a:solidFill>
                <a:prstClr val="black"/>
              </a:solidFill>
              <a:cs typeface="Arial" pitchFamily="34" charset="0"/>
            </a:endParaRPr>
          </a:p>
          <a:p>
            <a:pPr algn="r"/>
            <a:r>
              <a:rPr lang="en-US" sz="2800" dirty="0" smtClean="0">
                <a:solidFill>
                  <a:prstClr val="black"/>
                </a:solidFill>
                <a:cs typeface="Arial" pitchFamily="34" charset="0"/>
              </a:rPr>
              <a:t>ni_amrita@cb.amrita.edu</a:t>
            </a:r>
            <a:endParaRPr lang="en-US" sz="2800" dirty="0">
              <a:solidFill>
                <a:prstClr val="black"/>
              </a:solidFill>
              <a:cs typeface="Arial" pitchFamily="34" charset="0"/>
            </a:endParaRP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solidFill>
                  <a:prstClr val="black">
                    <a:tint val="75000"/>
                  </a:prstClr>
                </a:solidFill>
              </a:rPr>
              <a:t>Dr</a:t>
            </a:r>
            <a:r>
              <a:rPr lang="en-US" dirty="0" smtClean="0">
                <a:solidFill>
                  <a:prstClr val="black">
                    <a:tint val="75000"/>
                  </a:prstClr>
                </a:solidFill>
              </a:rPr>
              <a:t> Ganesh </a:t>
            </a:r>
            <a:r>
              <a:rPr lang="en-US" dirty="0" err="1" smtClean="0">
                <a:solidFill>
                  <a:prstClr val="black">
                    <a:tint val="75000"/>
                  </a:prstClr>
                </a:solidFill>
              </a:rPr>
              <a:t>Neelakanta</a:t>
            </a:r>
            <a:r>
              <a:rPr lang="en-US" dirty="0" smtClean="0">
                <a:solidFill>
                  <a:prstClr val="black">
                    <a:tint val="75000"/>
                  </a:prstClr>
                </a:solidFill>
              </a:rPr>
              <a:t> </a:t>
            </a:r>
            <a:r>
              <a:rPr lang="en-US" dirty="0" err="1" smtClean="0">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eb.cse.ohio-state.edu/~crawfis.3/cse675-02/index.html"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eb.cse.ohio-state.edu/~crawfis.3/cse675-02/index.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eb.cse.ohio-state.edu/~crawfis.3/cse675-02/index.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fontScale="92500" lnSpcReduction="10000"/>
          </a:bodyPr>
          <a:lstStyle/>
          <a:p>
            <a:r>
              <a:rPr lang="en-US" dirty="0" smtClean="0"/>
              <a:t>Lecture 3</a:t>
            </a:r>
          </a:p>
          <a:p>
            <a:r>
              <a:rPr lang="en-US" dirty="0" smtClean="0"/>
              <a:t>MIPS</a:t>
            </a:r>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27812" y="5334000"/>
            <a:ext cx="5486400" cy="1384995"/>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2 – 2.1 -2.6, 2.9</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MIPS registers and usage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19387618"/>
              </p:ext>
            </p:extLst>
          </p:nvPr>
        </p:nvGraphicFramePr>
        <p:xfrm>
          <a:off x="609600" y="1600200"/>
          <a:ext cx="10969625"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10</a:t>
            </a:fld>
            <a:endParaRPr lang="en-US"/>
          </a:p>
        </p:txBody>
      </p:sp>
    </p:spTree>
    <p:extLst>
      <p:ext uri="{BB962C8B-B14F-4D97-AF65-F5344CB8AC3E}">
        <p14:creationId xmlns:p14="http://schemas.microsoft.com/office/powerpoint/2010/main" val="304743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MIPS registers and usage</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394954648"/>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11</a:t>
            </a:fld>
            <a:endParaRPr lang="en-US"/>
          </a:p>
        </p:txBody>
      </p:sp>
    </p:spTree>
    <p:extLst>
      <p:ext uri="{BB962C8B-B14F-4D97-AF65-F5344CB8AC3E}">
        <p14:creationId xmlns:p14="http://schemas.microsoft.com/office/powerpoint/2010/main" val="364974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altLang="en-US"/>
              <a:t>MIPS Registers and Usage</a:t>
            </a:r>
          </a:p>
        </p:txBody>
      </p:sp>
      <p:pic>
        <p:nvPicPr>
          <p:cNvPr id="345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1828800"/>
            <a:ext cx="10749866" cy="3479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092" name="Rectangle 4"/>
          <p:cNvSpPr>
            <a:spLocks noChangeArrowheads="1"/>
          </p:cNvSpPr>
          <p:nvPr/>
        </p:nvSpPr>
        <p:spPr bwMode="auto">
          <a:xfrm>
            <a:off x="2086490" y="5638801"/>
            <a:ext cx="5557932"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SzPct val="90000"/>
            </a:pPr>
            <a:r>
              <a:rPr lang="en-US" b="0">
                <a:solidFill>
                  <a:srgbClr val="CC0000"/>
                </a:solidFill>
              </a:rPr>
              <a:t>Each register can be referred to by number or name.</a:t>
            </a:r>
          </a:p>
        </p:txBody>
      </p:sp>
    </p:spTree>
    <p:extLst>
      <p:ext uri="{BB962C8B-B14F-4D97-AF65-F5344CB8AC3E}">
        <p14:creationId xmlns:p14="http://schemas.microsoft.com/office/powerpoint/2010/main" val="1709161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09441" y="274638"/>
            <a:ext cx="10133171" cy="944562"/>
          </a:xfrm>
          <a:noFill/>
          <a:ln/>
        </p:spPr>
        <p:txBody>
          <a:bodyPr lIns="90488" tIns="44450" rIns="90488" bIns="44450"/>
          <a:lstStyle/>
          <a:p>
            <a:pPr eaLnBrk="0" hangingPunct="0"/>
            <a:r>
              <a:rPr lang="en-US" dirty="0"/>
              <a:t>MIPS arithmetic</a:t>
            </a:r>
          </a:p>
        </p:txBody>
      </p:sp>
      <p:sp>
        <p:nvSpPr>
          <p:cNvPr id="114691" name="Rectangle 3"/>
          <p:cNvSpPr>
            <a:spLocks noGrp="1" noChangeArrowheads="1"/>
          </p:cNvSpPr>
          <p:nvPr>
            <p:ph type="body" idx="1"/>
          </p:nvPr>
        </p:nvSpPr>
        <p:spPr>
          <a:xfrm>
            <a:off x="304721" y="1143000"/>
            <a:ext cx="11274663" cy="4648200"/>
          </a:xfrm>
          <a:noFill/>
          <a:ln/>
        </p:spPr>
        <p:txBody>
          <a:bodyPr lIns="90488" tIns="44450" rIns="90488" bIns="44450"/>
          <a:lstStyle/>
          <a:p>
            <a:pPr eaLnBrk="0" hangingPunct="0">
              <a:lnSpc>
                <a:spcPct val="80000"/>
              </a:lnSpc>
            </a:pPr>
            <a:r>
              <a:rPr lang="en-US" sz="2400"/>
              <a:t>All instructions have 3 operands</a:t>
            </a:r>
          </a:p>
          <a:p>
            <a:pPr eaLnBrk="0" hangingPunct="0">
              <a:lnSpc>
                <a:spcPct val="80000"/>
              </a:lnSpc>
            </a:pPr>
            <a:r>
              <a:rPr lang="en-US" sz="2400"/>
              <a:t>Operand order is fixed (destination first)</a:t>
            </a:r>
            <a:br>
              <a:rPr lang="en-US" sz="2400"/>
            </a:br>
            <a:r>
              <a:rPr lang="en-US" sz="2400"/>
              <a:t>	</a:t>
            </a:r>
            <a:br>
              <a:rPr lang="en-US" sz="2400"/>
            </a:br>
            <a:r>
              <a:rPr lang="en-US" sz="2400"/>
              <a:t>Example:</a:t>
            </a:r>
            <a:br>
              <a:rPr lang="en-US" sz="2400"/>
            </a:br>
            <a:r>
              <a:rPr lang="en-US" sz="2400"/>
              <a:t/>
            </a:r>
            <a:br>
              <a:rPr lang="en-US" sz="2400"/>
            </a:br>
            <a:r>
              <a:rPr lang="en-US" sz="2400"/>
              <a:t>	C code:  	</a:t>
            </a:r>
            <a:r>
              <a:rPr lang="en-US" sz="2400">
                <a:latin typeface="Courier New" pitchFamily="49" charset="0"/>
              </a:rPr>
              <a:t>a = b + c</a:t>
            </a:r>
            <a:r>
              <a:rPr lang="en-US" sz="2400"/>
              <a:t/>
            </a:r>
            <a:br>
              <a:rPr lang="en-US" sz="2400"/>
            </a:br>
            <a:r>
              <a:rPr lang="en-US" sz="2400"/>
              <a:t/>
            </a:r>
            <a:br>
              <a:rPr lang="en-US" sz="2400"/>
            </a:br>
            <a:r>
              <a:rPr lang="en-US" sz="2400"/>
              <a:t>	MIPS ‘code’:	</a:t>
            </a:r>
            <a:r>
              <a:rPr lang="en-US" sz="2400">
                <a:latin typeface="Courier New" pitchFamily="49" charset="0"/>
              </a:rPr>
              <a:t>add a, b, c  </a:t>
            </a:r>
            <a:r>
              <a:rPr lang="en-US" sz="2400"/>
              <a:t/>
            </a:r>
            <a:br>
              <a:rPr lang="en-US" sz="2400"/>
            </a:br>
            <a:r>
              <a:rPr lang="en-US" sz="2400"/>
              <a:t>				</a:t>
            </a:r>
            <a:br>
              <a:rPr lang="en-US" sz="2400"/>
            </a:br>
            <a:r>
              <a:rPr lang="en-US" sz="2400"/>
              <a:t>			</a:t>
            </a:r>
            <a:br>
              <a:rPr lang="en-US" sz="2400"/>
            </a:br>
            <a:r>
              <a:rPr lang="en-US" sz="2400" i="1"/>
              <a:t>“The natural number of operands for an operation like addition is three…requiring every instruction to have exactly three operands, no more and no less, conforms to the philosophy of keeping the hardware simple”</a:t>
            </a:r>
          </a:p>
        </p:txBody>
      </p:sp>
    </p:spTree>
    <p:extLst>
      <p:ext uri="{BB962C8B-B14F-4D97-AF65-F5344CB8AC3E}">
        <p14:creationId xmlns:p14="http://schemas.microsoft.com/office/powerpoint/2010/main" val="19414180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noFill/>
          <a:ln/>
        </p:spPr>
        <p:txBody>
          <a:bodyPr lIns="90488" tIns="44450" rIns="90488" bIns="44450"/>
          <a:lstStyle/>
          <a:p>
            <a:pPr eaLnBrk="0" hangingPunct="0"/>
            <a:r>
              <a:rPr lang="en-US"/>
              <a:t>MIPS arithmetic</a:t>
            </a:r>
          </a:p>
        </p:txBody>
      </p:sp>
      <p:sp>
        <p:nvSpPr>
          <p:cNvPr id="116739" name="Rectangle 3"/>
          <p:cNvSpPr>
            <a:spLocks noGrp="1" noChangeArrowheads="1"/>
          </p:cNvSpPr>
          <p:nvPr>
            <p:ph type="body" idx="1"/>
          </p:nvPr>
        </p:nvSpPr>
        <p:spPr>
          <a:noFill/>
          <a:ln/>
        </p:spPr>
        <p:txBody>
          <a:bodyPr lIns="90488" tIns="44450" rIns="90488" bIns="44450">
            <a:normAutofit lnSpcReduction="10000"/>
          </a:bodyPr>
          <a:lstStyle/>
          <a:p>
            <a:pPr eaLnBrk="0" hangingPunct="0">
              <a:lnSpc>
                <a:spcPct val="90000"/>
              </a:lnSpc>
            </a:pPr>
            <a:r>
              <a:rPr lang="en-US" sz="2400" dirty="0"/>
              <a:t>Design Principle:  simplicity favors regularity.   </a:t>
            </a:r>
          </a:p>
          <a:p>
            <a:pPr eaLnBrk="0" hangingPunct="0">
              <a:lnSpc>
                <a:spcPct val="90000"/>
              </a:lnSpc>
            </a:pPr>
            <a:endParaRPr lang="en-US" sz="2400" dirty="0" smtClean="0"/>
          </a:p>
          <a:p>
            <a:pPr eaLnBrk="0" hangingPunct="0">
              <a:lnSpc>
                <a:spcPct val="90000"/>
              </a:lnSpc>
            </a:pPr>
            <a:r>
              <a:rPr lang="en-US" sz="2400" dirty="0" smtClean="0"/>
              <a:t>Of </a:t>
            </a:r>
            <a:r>
              <a:rPr lang="en-US" sz="2400" dirty="0"/>
              <a:t>course this complicates some things...</a:t>
            </a:r>
            <a:br>
              <a:rPr lang="en-US" sz="2400" dirty="0"/>
            </a:br>
            <a:r>
              <a:rPr lang="en-US" sz="2400" dirty="0"/>
              <a:t/>
            </a:r>
            <a:br>
              <a:rPr lang="en-US" sz="2400" dirty="0"/>
            </a:br>
            <a:r>
              <a:rPr lang="en-US" sz="2400" dirty="0"/>
              <a:t>	C code:		</a:t>
            </a:r>
            <a:r>
              <a:rPr lang="en-US" sz="2400" dirty="0">
                <a:latin typeface="Courier New" pitchFamily="49" charset="0"/>
              </a:rPr>
              <a:t>a = b + c + d;</a:t>
            </a:r>
            <a:br>
              <a:rPr lang="en-US" sz="2400" dirty="0">
                <a:latin typeface="Courier New" pitchFamily="49" charset="0"/>
              </a:rPr>
            </a:br>
            <a:r>
              <a:rPr lang="en-US" sz="2400" dirty="0"/>
              <a:t/>
            </a:r>
            <a:br>
              <a:rPr lang="en-US" sz="2400" dirty="0"/>
            </a:br>
            <a:r>
              <a:rPr lang="en-US" sz="2400" dirty="0"/>
              <a:t>	</a:t>
            </a:r>
            <a:endParaRPr lang="en-US" sz="2400" dirty="0" smtClean="0"/>
          </a:p>
          <a:p>
            <a:pPr eaLnBrk="0" hangingPunct="0">
              <a:lnSpc>
                <a:spcPct val="90000"/>
              </a:lnSpc>
            </a:pPr>
            <a:endParaRPr lang="en-US" sz="2400" dirty="0"/>
          </a:p>
          <a:p>
            <a:pPr eaLnBrk="0" hangingPunct="0">
              <a:lnSpc>
                <a:spcPct val="90000"/>
              </a:lnSpc>
            </a:pPr>
            <a:endParaRPr lang="en-US" sz="2400" dirty="0"/>
          </a:p>
          <a:p>
            <a:pPr eaLnBrk="0" hangingPunct="0">
              <a:lnSpc>
                <a:spcPct val="90000"/>
              </a:lnSpc>
            </a:pPr>
            <a:r>
              <a:rPr lang="en-US" sz="2400" dirty="0"/>
              <a:t>Operands must be registers, only 32 registers </a:t>
            </a:r>
            <a:r>
              <a:rPr lang="en-US" sz="2400" dirty="0" smtClean="0"/>
              <a:t>provided</a:t>
            </a:r>
          </a:p>
          <a:p>
            <a:pPr eaLnBrk="0" hangingPunct="0">
              <a:lnSpc>
                <a:spcPct val="90000"/>
              </a:lnSpc>
            </a:pPr>
            <a:endParaRPr lang="en-US" sz="2400" dirty="0"/>
          </a:p>
          <a:p>
            <a:pPr eaLnBrk="0" hangingPunct="0">
              <a:lnSpc>
                <a:spcPct val="90000"/>
              </a:lnSpc>
            </a:pPr>
            <a:r>
              <a:rPr lang="en-US" sz="2400" dirty="0"/>
              <a:t>Each register contains 32 bits</a:t>
            </a:r>
            <a:br>
              <a:rPr lang="en-US" sz="2400" dirty="0"/>
            </a:br>
            <a:endParaRPr lang="en-US" sz="2400" dirty="0"/>
          </a:p>
        </p:txBody>
      </p:sp>
      <p:sp>
        <p:nvSpPr>
          <p:cNvPr id="2" name="Rectangle 1"/>
          <p:cNvSpPr/>
          <p:nvPr/>
        </p:nvSpPr>
        <p:spPr>
          <a:xfrm>
            <a:off x="1522412" y="3581400"/>
            <a:ext cx="6092825" cy="766364"/>
          </a:xfrm>
          <a:prstGeom prst="rect">
            <a:avLst/>
          </a:prstGeom>
        </p:spPr>
        <p:txBody>
          <a:bodyPr>
            <a:spAutoFit/>
          </a:bodyPr>
          <a:lstStyle/>
          <a:p>
            <a:pPr eaLnBrk="0" hangingPunct="0">
              <a:lnSpc>
                <a:spcPct val="90000"/>
              </a:lnSpc>
            </a:pPr>
            <a:r>
              <a:rPr lang="en-US" sz="2400" dirty="0"/>
              <a:t>MIPS code:	</a:t>
            </a:r>
            <a:r>
              <a:rPr lang="en-US" sz="2400" dirty="0" smtClean="0"/>
              <a:t>	</a:t>
            </a:r>
            <a:r>
              <a:rPr lang="en-US" sz="2400" dirty="0" smtClean="0">
                <a:latin typeface="Courier New" pitchFamily="49" charset="0"/>
              </a:rPr>
              <a:t>add </a:t>
            </a:r>
            <a:r>
              <a:rPr lang="en-US" sz="2400" dirty="0">
                <a:latin typeface="Courier New" pitchFamily="49" charset="0"/>
              </a:rPr>
              <a:t>a, b, c</a:t>
            </a:r>
            <a:br>
              <a:rPr lang="en-US" sz="2400" dirty="0">
                <a:latin typeface="Courier New" pitchFamily="49" charset="0"/>
              </a:rPr>
            </a:br>
            <a:r>
              <a:rPr lang="en-US" sz="2400" dirty="0">
                <a:latin typeface="Courier New" pitchFamily="49" charset="0"/>
              </a:rPr>
              <a:t>			add a, a, d</a:t>
            </a:r>
          </a:p>
        </p:txBody>
      </p:sp>
    </p:spTree>
    <p:extLst>
      <p:ext uri="{BB962C8B-B14F-4D97-AF65-F5344CB8AC3E}">
        <p14:creationId xmlns:p14="http://schemas.microsoft.com/office/powerpoint/2010/main" val="2202898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pt-BR" dirty="0" smtClean="0"/>
              <a:t>Write the MIPS code for </a:t>
            </a:r>
          </a:p>
          <a:p>
            <a:r>
              <a:rPr lang="pt-BR" dirty="0" smtClean="0"/>
              <a:t>f </a:t>
            </a:r>
            <a:r>
              <a:rPr lang="pt-BR" dirty="0"/>
              <a:t>= (g + h) – (i + j</a:t>
            </a:r>
            <a:r>
              <a:rPr lang="pt-BR" dirty="0" smtClean="0"/>
              <a:t>);</a:t>
            </a:r>
          </a:p>
          <a:p>
            <a:endParaRPr lang="pt-BR" dirty="0"/>
          </a:p>
          <a:p>
            <a:pPr marL="0" indent="0">
              <a:buNone/>
            </a:pPr>
            <a:r>
              <a:rPr lang="fr-FR" dirty="0"/>
              <a:t>add t0,g,h </a:t>
            </a:r>
            <a:r>
              <a:rPr lang="fr-FR" dirty="0" smtClean="0"/>
              <a:t>	# </a:t>
            </a:r>
            <a:r>
              <a:rPr lang="fr-FR" dirty="0" err="1"/>
              <a:t>temporary</a:t>
            </a:r>
            <a:r>
              <a:rPr lang="fr-FR" dirty="0"/>
              <a:t> variable t0 </a:t>
            </a:r>
            <a:r>
              <a:rPr lang="fr-FR" dirty="0" err="1"/>
              <a:t>contains</a:t>
            </a:r>
            <a:r>
              <a:rPr lang="fr-FR" dirty="0"/>
              <a:t> g + </a:t>
            </a:r>
            <a:r>
              <a:rPr lang="fr-FR" dirty="0" smtClean="0"/>
              <a:t>h</a:t>
            </a:r>
          </a:p>
          <a:p>
            <a:pPr marL="0" indent="0">
              <a:buNone/>
            </a:pPr>
            <a:r>
              <a:rPr lang="fr-FR" dirty="0"/>
              <a:t>add t1,i,j </a:t>
            </a:r>
            <a:r>
              <a:rPr lang="fr-FR" dirty="0" smtClean="0"/>
              <a:t>		# </a:t>
            </a:r>
            <a:r>
              <a:rPr lang="fr-FR" dirty="0" err="1"/>
              <a:t>temporary</a:t>
            </a:r>
            <a:r>
              <a:rPr lang="fr-FR" dirty="0"/>
              <a:t> variable t1 </a:t>
            </a:r>
            <a:r>
              <a:rPr lang="fr-FR" dirty="0" err="1"/>
              <a:t>contains</a:t>
            </a:r>
            <a:r>
              <a:rPr lang="fr-FR" dirty="0"/>
              <a:t> i + </a:t>
            </a:r>
            <a:r>
              <a:rPr lang="fr-FR" dirty="0" smtClean="0"/>
              <a:t>j</a:t>
            </a:r>
          </a:p>
          <a:p>
            <a:pPr marL="0" indent="0">
              <a:buNone/>
            </a:pPr>
            <a:r>
              <a:rPr lang="en-US" dirty="0" smtClean="0"/>
              <a:t>sub </a:t>
            </a:r>
            <a:r>
              <a:rPr lang="en-US" dirty="0"/>
              <a:t>f,t0,t1 </a:t>
            </a:r>
            <a:r>
              <a:rPr lang="en-US" dirty="0" smtClean="0"/>
              <a:t>	# </a:t>
            </a:r>
            <a:r>
              <a:rPr lang="en-US" dirty="0"/>
              <a:t>f gets t0 – t1, which is (g + h) – (</a:t>
            </a:r>
            <a:r>
              <a:rPr lang="en-US" dirty="0" err="1"/>
              <a:t>i</a:t>
            </a:r>
            <a:r>
              <a:rPr lang="en-US" dirty="0"/>
              <a:t> + j</a:t>
            </a:r>
            <a:r>
              <a:rPr lang="en-US" dirty="0" smtClean="0"/>
              <a:t>)</a:t>
            </a:r>
            <a:r>
              <a:rPr lang="fr-FR" dirty="0" smtClean="0"/>
              <a:t> </a:t>
            </a:r>
          </a:p>
          <a:p>
            <a:pPr marL="457200" lvl="1" indent="0">
              <a:buNone/>
            </a:pPr>
            <a:r>
              <a:rPr lang="fr-FR" dirty="0" smtClean="0"/>
              <a:t>			</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220067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noFill/>
          <a:ln/>
        </p:spPr>
        <p:txBody>
          <a:bodyPr lIns="90488" tIns="44450" rIns="90488" bIns="44450"/>
          <a:lstStyle/>
          <a:p>
            <a:pPr eaLnBrk="0" hangingPunct="0"/>
            <a:r>
              <a:rPr lang="en-US"/>
              <a:t>Registers vs. Memory</a:t>
            </a:r>
          </a:p>
        </p:txBody>
      </p:sp>
      <p:grpSp>
        <p:nvGrpSpPr>
          <p:cNvPr id="118787" name="Group 3"/>
          <p:cNvGrpSpPr>
            <a:grpSpLocks/>
          </p:cNvGrpSpPr>
          <p:nvPr/>
        </p:nvGrpSpPr>
        <p:grpSpPr bwMode="auto">
          <a:xfrm>
            <a:off x="3148780" y="4191001"/>
            <a:ext cx="5842595" cy="2346325"/>
            <a:chOff x="860" y="1897"/>
            <a:chExt cx="2761" cy="1478"/>
          </a:xfrm>
        </p:grpSpPr>
        <p:sp>
          <p:nvSpPr>
            <p:cNvPr id="118788" name="Line 4"/>
            <p:cNvSpPr>
              <a:spLocks noChangeShapeType="1"/>
            </p:cNvSpPr>
            <p:nvPr/>
          </p:nvSpPr>
          <p:spPr bwMode="auto">
            <a:xfrm>
              <a:off x="1775" y="1897"/>
              <a:ext cx="0" cy="141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789" name="Line 5"/>
            <p:cNvSpPr>
              <a:spLocks noChangeShapeType="1"/>
            </p:cNvSpPr>
            <p:nvPr/>
          </p:nvSpPr>
          <p:spPr bwMode="auto">
            <a:xfrm>
              <a:off x="2699" y="1897"/>
              <a:ext cx="0" cy="141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790" name="Rectangle 6"/>
            <p:cNvSpPr>
              <a:spLocks noChangeArrowheads="1"/>
            </p:cNvSpPr>
            <p:nvPr/>
          </p:nvSpPr>
          <p:spPr bwMode="auto">
            <a:xfrm>
              <a:off x="860" y="1899"/>
              <a:ext cx="2761" cy="1413"/>
            </a:xfrm>
            <a:prstGeom prst="rect">
              <a:avLst/>
            </a:prstGeom>
            <a:noFill/>
            <a:ln w="508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1" name="Rectangle 7"/>
            <p:cNvSpPr>
              <a:spLocks noChangeArrowheads="1"/>
            </p:cNvSpPr>
            <p:nvPr/>
          </p:nvSpPr>
          <p:spPr bwMode="auto">
            <a:xfrm>
              <a:off x="1018" y="3036"/>
              <a:ext cx="962"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spcBef>
                  <a:spcPts val="600"/>
                </a:spcBef>
                <a:spcAft>
                  <a:spcPts val="600"/>
                </a:spcAft>
                <a:tabLst>
                  <a:tab pos="452438" algn="l"/>
                  <a:tab pos="904875" algn="l"/>
                  <a:tab pos="1357313" algn="l"/>
                </a:tabLst>
              </a:pPr>
              <a:r>
                <a:rPr lang="en-US" sz="1400" b="1">
                  <a:solidFill>
                    <a:srgbClr val="000000"/>
                  </a:solidFill>
                  <a:latin typeface="Times New Roman" pitchFamily="18" charset="0"/>
                </a:rPr>
                <a:t>Processor</a:t>
              </a:r>
            </a:p>
          </p:txBody>
        </p:sp>
        <p:sp>
          <p:nvSpPr>
            <p:cNvPr id="118792" name="Rectangle 8"/>
            <p:cNvSpPr>
              <a:spLocks noChangeArrowheads="1"/>
            </p:cNvSpPr>
            <p:nvPr/>
          </p:nvSpPr>
          <p:spPr bwMode="auto">
            <a:xfrm>
              <a:off x="3006" y="3036"/>
              <a:ext cx="426"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spcBef>
                  <a:spcPts val="600"/>
                </a:spcBef>
                <a:spcAft>
                  <a:spcPts val="600"/>
                </a:spcAft>
                <a:tabLst>
                  <a:tab pos="452438" algn="l"/>
                  <a:tab pos="904875" algn="l"/>
                  <a:tab pos="1357313" algn="l"/>
                </a:tabLst>
              </a:pPr>
              <a:r>
                <a:rPr lang="en-US" sz="1400" b="1">
                  <a:solidFill>
                    <a:srgbClr val="000000"/>
                  </a:solidFill>
                  <a:latin typeface="Times New Roman" pitchFamily="18" charset="0"/>
                </a:rPr>
                <a:t>I/O</a:t>
              </a:r>
            </a:p>
          </p:txBody>
        </p:sp>
        <p:sp>
          <p:nvSpPr>
            <p:cNvPr id="118793" name="Rectangle 9"/>
            <p:cNvSpPr>
              <a:spLocks noChangeArrowheads="1"/>
            </p:cNvSpPr>
            <p:nvPr/>
          </p:nvSpPr>
          <p:spPr bwMode="auto">
            <a:xfrm>
              <a:off x="927" y="1966"/>
              <a:ext cx="781" cy="49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4" name="Rectangle 10"/>
            <p:cNvSpPr>
              <a:spLocks noChangeArrowheads="1"/>
            </p:cNvSpPr>
            <p:nvPr/>
          </p:nvSpPr>
          <p:spPr bwMode="auto">
            <a:xfrm>
              <a:off x="927" y="2534"/>
              <a:ext cx="781" cy="49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5" name="Rectangle 11"/>
            <p:cNvSpPr>
              <a:spLocks noChangeArrowheads="1"/>
            </p:cNvSpPr>
            <p:nvPr/>
          </p:nvSpPr>
          <p:spPr bwMode="auto">
            <a:xfrm>
              <a:off x="2774" y="1966"/>
              <a:ext cx="781" cy="49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6" name="Rectangle 12"/>
            <p:cNvSpPr>
              <a:spLocks noChangeArrowheads="1"/>
            </p:cNvSpPr>
            <p:nvPr/>
          </p:nvSpPr>
          <p:spPr bwMode="auto">
            <a:xfrm>
              <a:off x="2774" y="2534"/>
              <a:ext cx="781" cy="49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7" name="Rectangle 13"/>
            <p:cNvSpPr>
              <a:spLocks noChangeArrowheads="1"/>
            </p:cNvSpPr>
            <p:nvPr/>
          </p:nvSpPr>
          <p:spPr bwMode="auto">
            <a:xfrm>
              <a:off x="1921" y="2037"/>
              <a:ext cx="639" cy="99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8" name="Rectangle 14"/>
            <p:cNvSpPr>
              <a:spLocks noChangeArrowheads="1"/>
            </p:cNvSpPr>
            <p:nvPr/>
          </p:nvSpPr>
          <p:spPr bwMode="auto">
            <a:xfrm>
              <a:off x="947" y="2041"/>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eaLnBrk="0" hangingPunct="0">
                <a:lnSpc>
                  <a:spcPts val="2700"/>
                </a:lnSpc>
                <a:spcBef>
                  <a:spcPts val="600"/>
                </a:spcBef>
                <a:spcAft>
                  <a:spcPts val="600"/>
                </a:spcAft>
                <a:tabLst>
                  <a:tab pos="452438" algn="l"/>
                  <a:tab pos="904875" algn="l"/>
                  <a:tab pos="1357313" algn="l"/>
                </a:tabLst>
              </a:pPr>
              <a:r>
                <a:rPr lang="en-US" b="1">
                  <a:solidFill>
                    <a:srgbClr val="000000"/>
                  </a:solidFill>
                  <a:latin typeface="Times New Roman" pitchFamily="18" charset="0"/>
                </a:rPr>
                <a:t>Control</a:t>
              </a:r>
            </a:p>
          </p:txBody>
        </p:sp>
        <p:sp>
          <p:nvSpPr>
            <p:cNvPr id="118799" name="Rectangle 15"/>
            <p:cNvSpPr>
              <a:spLocks noChangeArrowheads="1"/>
            </p:cNvSpPr>
            <p:nvPr/>
          </p:nvSpPr>
          <p:spPr bwMode="auto">
            <a:xfrm>
              <a:off x="947" y="2609"/>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eaLnBrk="0" hangingPunct="0">
                <a:lnSpc>
                  <a:spcPts val="2700"/>
                </a:lnSpc>
                <a:spcBef>
                  <a:spcPts val="600"/>
                </a:spcBef>
                <a:spcAft>
                  <a:spcPts val="600"/>
                </a:spcAft>
                <a:tabLst>
                  <a:tab pos="452438" algn="l"/>
                  <a:tab pos="904875" algn="l"/>
                  <a:tab pos="1357313" algn="l"/>
                </a:tabLst>
              </a:pPr>
              <a:r>
                <a:rPr lang="en-US" b="1">
                  <a:solidFill>
                    <a:srgbClr val="000000"/>
                  </a:solidFill>
                  <a:latin typeface="Times New Roman" pitchFamily="18" charset="0"/>
                </a:rPr>
                <a:t>Datapath</a:t>
              </a:r>
            </a:p>
          </p:txBody>
        </p:sp>
        <p:sp>
          <p:nvSpPr>
            <p:cNvPr id="118800" name="Rectangle 16"/>
            <p:cNvSpPr>
              <a:spLocks noChangeArrowheads="1"/>
            </p:cNvSpPr>
            <p:nvPr/>
          </p:nvSpPr>
          <p:spPr bwMode="auto">
            <a:xfrm>
              <a:off x="1870" y="2325"/>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eaLnBrk="0" hangingPunct="0">
                <a:lnSpc>
                  <a:spcPts val="2700"/>
                </a:lnSpc>
                <a:spcBef>
                  <a:spcPts val="600"/>
                </a:spcBef>
                <a:spcAft>
                  <a:spcPts val="600"/>
                </a:spcAft>
                <a:tabLst>
                  <a:tab pos="452438" algn="l"/>
                  <a:tab pos="904875" algn="l"/>
                  <a:tab pos="1357313" algn="l"/>
                </a:tabLst>
              </a:pPr>
              <a:r>
                <a:rPr lang="en-US" b="1">
                  <a:solidFill>
                    <a:srgbClr val="000000"/>
                  </a:solidFill>
                  <a:latin typeface="Times New Roman" pitchFamily="18" charset="0"/>
                </a:rPr>
                <a:t>Memory</a:t>
              </a:r>
            </a:p>
          </p:txBody>
        </p:sp>
        <p:sp>
          <p:nvSpPr>
            <p:cNvPr id="118801" name="Rectangle 17"/>
            <p:cNvSpPr>
              <a:spLocks noChangeArrowheads="1"/>
            </p:cNvSpPr>
            <p:nvPr/>
          </p:nvSpPr>
          <p:spPr bwMode="auto">
            <a:xfrm>
              <a:off x="2793" y="2041"/>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eaLnBrk="0" hangingPunct="0">
                <a:lnSpc>
                  <a:spcPts val="2700"/>
                </a:lnSpc>
                <a:spcBef>
                  <a:spcPts val="600"/>
                </a:spcBef>
                <a:spcAft>
                  <a:spcPts val="600"/>
                </a:spcAft>
                <a:tabLst>
                  <a:tab pos="452438" algn="l"/>
                  <a:tab pos="904875" algn="l"/>
                  <a:tab pos="1357313" algn="l"/>
                </a:tabLst>
              </a:pPr>
              <a:r>
                <a:rPr lang="en-US" b="1">
                  <a:solidFill>
                    <a:srgbClr val="000000"/>
                  </a:solidFill>
                  <a:latin typeface="Times New Roman" pitchFamily="18" charset="0"/>
                </a:rPr>
                <a:t>Input</a:t>
              </a:r>
            </a:p>
          </p:txBody>
        </p:sp>
        <p:sp>
          <p:nvSpPr>
            <p:cNvPr id="118802" name="Rectangle 18"/>
            <p:cNvSpPr>
              <a:spLocks noChangeArrowheads="1"/>
            </p:cNvSpPr>
            <p:nvPr/>
          </p:nvSpPr>
          <p:spPr bwMode="auto">
            <a:xfrm>
              <a:off x="2793" y="2609"/>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eaLnBrk="0" hangingPunct="0">
                <a:lnSpc>
                  <a:spcPts val="2700"/>
                </a:lnSpc>
                <a:spcBef>
                  <a:spcPts val="600"/>
                </a:spcBef>
                <a:spcAft>
                  <a:spcPts val="600"/>
                </a:spcAft>
                <a:tabLst>
                  <a:tab pos="452438" algn="l"/>
                  <a:tab pos="904875" algn="l"/>
                  <a:tab pos="1357313" algn="l"/>
                </a:tabLst>
              </a:pPr>
              <a:r>
                <a:rPr lang="en-US" b="1">
                  <a:solidFill>
                    <a:srgbClr val="000000"/>
                  </a:solidFill>
                  <a:latin typeface="Times New Roman" pitchFamily="18" charset="0"/>
                </a:rPr>
                <a:t>Output</a:t>
              </a:r>
            </a:p>
          </p:txBody>
        </p:sp>
      </p:grpSp>
      <p:sp>
        <p:nvSpPr>
          <p:cNvPr id="118803" name="Rectangle 19"/>
          <p:cNvSpPr>
            <a:spLocks noGrp="1" noChangeArrowheads="1"/>
          </p:cNvSpPr>
          <p:nvPr>
            <p:ph type="body" idx="1"/>
          </p:nvPr>
        </p:nvSpPr>
        <p:spPr>
          <a:noFill/>
          <a:ln/>
        </p:spPr>
        <p:txBody>
          <a:bodyPr lIns="90488" tIns="44450" rIns="90488" bIns="44450"/>
          <a:lstStyle/>
          <a:p>
            <a:pPr eaLnBrk="0" hangingPunct="0"/>
            <a:r>
              <a:rPr lang="en-US" sz="2800"/>
              <a:t>Arithmetic instructions operands must be registers, </a:t>
            </a:r>
            <a:br>
              <a:rPr lang="en-US" sz="2800"/>
            </a:br>
            <a:r>
              <a:rPr lang="en-US" sz="2800"/>
              <a:t>	— only 32 registers provided</a:t>
            </a:r>
          </a:p>
          <a:p>
            <a:pPr eaLnBrk="0" hangingPunct="0"/>
            <a:r>
              <a:rPr lang="en-US" sz="2800"/>
              <a:t>Compiler associates variables with registers</a:t>
            </a:r>
          </a:p>
          <a:p>
            <a:pPr eaLnBrk="0" hangingPunct="0"/>
            <a:r>
              <a:rPr lang="en-US" sz="2800"/>
              <a:t>What about programs with lots of variables</a:t>
            </a:r>
          </a:p>
        </p:txBody>
      </p:sp>
    </p:spTree>
    <p:extLst>
      <p:ext uri="{BB962C8B-B14F-4D97-AF65-F5344CB8AC3E}">
        <p14:creationId xmlns:p14="http://schemas.microsoft.com/office/powerpoint/2010/main" val="1182513238"/>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noFill/>
          <a:ln/>
        </p:spPr>
        <p:txBody>
          <a:bodyPr lIns="90488" tIns="44450" rIns="90488" bIns="44450"/>
          <a:lstStyle/>
          <a:p>
            <a:pPr eaLnBrk="0" hangingPunct="0"/>
            <a:r>
              <a:rPr lang="en-US"/>
              <a:t>Memory Organization</a:t>
            </a:r>
          </a:p>
        </p:txBody>
      </p:sp>
      <p:sp>
        <p:nvSpPr>
          <p:cNvPr id="120835" name="Rectangle 3"/>
          <p:cNvSpPr>
            <a:spLocks noGrp="1" noChangeArrowheads="1"/>
          </p:cNvSpPr>
          <p:nvPr>
            <p:ph type="body" idx="1"/>
          </p:nvPr>
        </p:nvSpPr>
        <p:spPr>
          <a:xfrm>
            <a:off x="609441" y="1600201"/>
            <a:ext cx="11352371" cy="4525963"/>
          </a:xfrm>
          <a:noFill/>
          <a:ln/>
        </p:spPr>
        <p:txBody>
          <a:bodyPr lIns="90488" tIns="44450" rIns="90488" bIns="44450"/>
          <a:lstStyle/>
          <a:p>
            <a:pPr eaLnBrk="0" hangingPunct="0"/>
            <a:r>
              <a:rPr lang="en-US" dirty="0"/>
              <a:t>Viewed as a large, single-dimension array, with an </a:t>
            </a:r>
            <a:r>
              <a:rPr lang="en-US" dirty="0" smtClean="0"/>
              <a:t>address</a:t>
            </a:r>
            <a:endParaRPr lang="en-US" dirty="0"/>
          </a:p>
          <a:p>
            <a:pPr eaLnBrk="0" hangingPunct="0"/>
            <a:r>
              <a:rPr lang="en-US" dirty="0"/>
              <a:t>A memory address is an index</a:t>
            </a:r>
            <a:br>
              <a:rPr lang="en-US" dirty="0"/>
            </a:br>
            <a:r>
              <a:rPr lang="en-US" dirty="0"/>
              <a:t> into the array</a:t>
            </a:r>
          </a:p>
          <a:p>
            <a:pPr eaLnBrk="0" hangingPunct="0"/>
            <a:r>
              <a:rPr lang="en-US" dirty="0"/>
              <a:t>"Byte addressing" means that </a:t>
            </a:r>
            <a:br>
              <a:rPr lang="en-US" dirty="0"/>
            </a:br>
            <a:r>
              <a:rPr lang="en-US" dirty="0"/>
              <a:t>the index points to a byte of </a:t>
            </a:r>
            <a:br>
              <a:rPr lang="en-US" dirty="0"/>
            </a:br>
            <a:r>
              <a:rPr lang="en-US" dirty="0"/>
              <a:t>memory.</a:t>
            </a:r>
          </a:p>
        </p:txBody>
      </p:sp>
      <p:grpSp>
        <p:nvGrpSpPr>
          <p:cNvPr id="120859" name="Group 27"/>
          <p:cNvGrpSpPr>
            <a:grpSpLocks/>
          </p:cNvGrpSpPr>
          <p:nvPr/>
        </p:nvGrpSpPr>
        <p:grpSpPr bwMode="auto">
          <a:xfrm>
            <a:off x="8532812" y="2514600"/>
            <a:ext cx="2864587" cy="3505199"/>
            <a:chOff x="3963" y="1725"/>
            <a:chExt cx="1018" cy="1742"/>
          </a:xfrm>
        </p:grpSpPr>
        <p:sp>
          <p:nvSpPr>
            <p:cNvPr id="120836" name="Rectangle 4"/>
            <p:cNvSpPr>
              <a:spLocks noChangeArrowheads="1"/>
            </p:cNvSpPr>
            <p:nvPr/>
          </p:nvSpPr>
          <p:spPr bwMode="auto">
            <a:xfrm>
              <a:off x="4109" y="1725"/>
              <a:ext cx="710" cy="1493"/>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200"/>
            </a:p>
          </p:txBody>
        </p:sp>
        <p:sp>
          <p:nvSpPr>
            <p:cNvPr id="120837" name="Line 5"/>
            <p:cNvSpPr>
              <a:spLocks noChangeShapeType="1"/>
            </p:cNvSpPr>
            <p:nvPr/>
          </p:nvSpPr>
          <p:spPr bwMode="auto">
            <a:xfrm>
              <a:off x="4111" y="1934"/>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38" name="Line 6"/>
            <p:cNvSpPr>
              <a:spLocks noChangeShapeType="1"/>
            </p:cNvSpPr>
            <p:nvPr/>
          </p:nvSpPr>
          <p:spPr bwMode="auto">
            <a:xfrm>
              <a:off x="4111" y="2148"/>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39" name="Line 7"/>
            <p:cNvSpPr>
              <a:spLocks noChangeShapeType="1"/>
            </p:cNvSpPr>
            <p:nvPr/>
          </p:nvSpPr>
          <p:spPr bwMode="auto">
            <a:xfrm>
              <a:off x="4111" y="2361"/>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40" name="Line 8"/>
            <p:cNvSpPr>
              <a:spLocks noChangeShapeType="1"/>
            </p:cNvSpPr>
            <p:nvPr/>
          </p:nvSpPr>
          <p:spPr bwMode="auto">
            <a:xfrm>
              <a:off x="4111" y="2574"/>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41" name="Line 9"/>
            <p:cNvSpPr>
              <a:spLocks noChangeShapeType="1"/>
            </p:cNvSpPr>
            <p:nvPr/>
          </p:nvSpPr>
          <p:spPr bwMode="auto">
            <a:xfrm>
              <a:off x="4111" y="2787"/>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42" name="Line 10"/>
            <p:cNvSpPr>
              <a:spLocks noChangeShapeType="1"/>
            </p:cNvSpPr>
            <p:nvPr/>
          </p:nvSpPr>
          <p:spPr bwMode="auto">
            <a:xfrm>
              <a:off x="4111" y="3001"/>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43" name="Line 11"/>
            <p:cNvSpPr>
              <a:spLocks noChangeShapeType="1"/>
            </p:cNvSpPr>
            <p:nvPr/>
          </p:nvSpPr>
          <p:spPr bwMode="auto">
            <a:xfrm>
              <a:off x="4111" y="3214"/>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200"/>
            </a:p>
          </p:txBody>
        </p:sp>
        <p:sp>
          <p:nvSpPr>
            <p:cNvPr id="120844" name="Rectangle 12"/>
            <p:cNvSpPr>
              <a:spLocks noChangeArrowheads="1"/>
            </p:cNvSpPr>
            <p:nvPr/>
          </p:nvSpPr>
          <p:spPr bwMode="auto">
            <a:xfrm>
              <a:off x="3963" y="1729"/>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0</a:t>
              </a:r>
            </a:p>
          </p:txBody>
        </p:sp>
        <p:sp>
          <p:nvSpPr>
            <p:cNvPr id="120845" name="Rectangle 13"/>
            <p:cNvSpPr>
              <a:spLocks noChangeArrowheads="1"/>
            </p:cNvSpPr>
            <p:nvPr/>
          </p:nvSpPr>
          <p:spPr bwMode="auto">
            <a:xfrm>
              <a:off x="3963" y="1942"/>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1</a:t>
              </a:r>
            </a:p>
          </p:txBody>
        </p:sp>
        <p:sp>
          <p:nvSpPr>
            <p:cNvPr id="120846" name="Rectangle 14"/>
            <p:cNvSpPr>
              <a:spLocks noChangeArrowheads="1"/>
            </p:cNvSpPr>
            <p:nvPr/>
          </p:nvSpPr>
          <p:spPr bwMode="auto">
            <a:xfrm>
              <a:off x="3963" y="2156"/>
              <a:ext cx="31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2</a:t>
              </a:r>
            </a:p>
          </p:txBody>
        </p:sp>
        <p:sp>
          <p:nvSpPr>
            <p:cNvPr id="120847" name="Rectangle 15"/>
            <p:cNvSpPr>
              <a:spLocks noChangeArrowheads="1"/>
            </p:cNvSpPr>
            <p:nvPr/>
          </p:nvSpPr>
          <p:spPr bwMode="auto">
            <a:xfrm>
              <a:off x="3963" y="2369"/>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3</a:t>
              </a:r>
            </a:p>
          </p:txBody>
        </p:sp>
        <p:sp>
          <p:nvSpPr>
            <p:cNvPr id="120848" name="Rectangle 16"/>
            <p:cNvSpPr>
              <a:spLocks noChangeArrowheads="1"/>
            </p:cNvSpPr>
            <p:nvPr/>
          </p:nvSpPr>
          <p:spPr bwMode="auto">
            <a:xfrm>
              <a:off x="3963" y="2582"/>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4</a:t>
              </a:r>
            </a:p>
          </p:txBody>
        </p:sp>
        <p:sp>
          <p:nvSpPr>
            <p:cNvPr id="120849" name="Rectangle 17"/>
            <p:cNvSpPr>
              <a:spLocks noChangeArrowheads="1"/>
            </p:cNvSpPr>
            <p:nvPr/>
          </p:nvSpPr>
          <p:spPr bwMode="auto">
            <a:xfrm>
              <a:off x="3963" y="2795"/>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5</a:t>
              </a:r>
            </a:p>
          </p:txBody>
        </p:sp>
        <p:sp>
          <p:nvSpPr>
            <p:cNvPr id="120850" name="Rectangle 18"/>
            <p:cNvSpPr>
              <a:spLocks noChangeArrowheads="1"/>
            </p:cNvSpPr>
            <p:nvPr/>
          </p:nvSpPr>
          <p:spPr bwMode="auto">
            <a:xfrm>
              <a:off x="3963" y="3009"/>
              <a:ext cx="31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6</a:t>
              </a:r>
            </a:p>
          </p:txBody>
        </p:sp>
        <p:sp>
          <p:nvSpPr>
            <p:cNvPr id="120851" name="Rectangle 19"/>
            <p:cNvSpPr>
              <a:spLocks noChangeArrowheads="1"/>
            </p:cNvSpPr>
            <p:nvPr/>
          </p:nvSpPr>
          <p:spPr bwMode="auto">
            <a:xfrm>
              <a:off x="3963" y="3222"/>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2100"/>
                </a:lnSpc>
                <a:tabLst>
                  <a:tab pos="452438" algn="l"/>
                  <a:tab pos="904875" algn="l"/>
                  <a:tab pos="1357313" algn="l"/>
                </a:tabLst>
              </a:pPr>
              <a:r>
                <a:rPr lang="en-US" sz="3200">
                  <a:solidFill>
                    <a:srgbClr val="000000"/>
                  </a:solidFill>
                  <a:latin typeface="Times New Roman" pitchFamily="18" charset="0"/>
                </a:rPr>
                <a:t>...</a:t>
              </a:r>
            </a:p>
          </p:txBody>
        </p:sp>
        <p:sp>
          <p:nvSpPr>
            <p:cNvPr id="120852" name="Rectangle 20"/>
            <p:cNvSpPr>
              <a:spLocks noChangeArrowheads="1"/>
            </p:cNvSpPr>
            <p:nvPr/>
          </p:nvSpPr>
          <p:spPr bwMode="auto">
            <a:xfrm>
              <a:off x="4176" y="1745"/>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3" name="Rectangle 21"/>
            <p:cNvSpPr>
              <a:spLocks noChangeArrowheads="1"/>
            </p:cNvSpPr>
            <p:nvPr/>
          </p:nvSpPr>
          <p:spPr bwMode="auto">
            <a:xfrm>
              <a:off x="4176" y="1958"/>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4" name="Rectangle 22"/>
            <p:cNvSpPr>
              <a:spLocks noChangeArrowheads="1"/>
            </p:cNvSpPr>
            <p:nvPr/>
          </p:nvSpPr>
          <p:spPr bwMode="auto">
            <a:xfrm>
              <a:off x="4176" y="2171"/>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5" name="Rectangle 23"/>
            <p:cNvSpPr>
              <a:spLocks noChangeArrowheads="1"/>
            </p:cNvSpPr>
            <p:nvPr/>
          </p:nvSpPr>
          <p:spPr bwMode="auto">
            <a:xfrm>
              <a:off x="4176" y="2385"/>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6" name="Rectangle 24"/>
            <p:cNvSpPr>
              <a:spLocks noChangeArrowheads="1"/>
            </p:cNvSpPr>
            <p:nvPr/>
          </p:nvSpPr>
          <p:spPr bwMode="auto">
            <a:xfrm>
              <a:off x="4176" y="2598"/>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7" name="Rectangle 25"/>
            <p:cNvSpPr>
              <a:spLocks noChangeArrowheads="1"/>
            </p:cNvSpPr>
            <p:nvPr/>
          </p:nvSpPr>
          <p:spPr bwMode="auto">
            <a:xfrm>
              <a:off x="4176" y="2811"/>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sp>
          <p:nvSpPr>
            <p:cNvPr id="120858" name="Rectangle 26"/>
            <p:cNvSpPr>
              <a:spLocks noChangeArrowheads="1"/>
            </p:cNvSpPr>
            <p:nvPr/>
          </p:nvSpPr>
          <p:spPr bwMode="auto">
            <a:xfrm>
              <a:off x="4176" y="3024"/>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eaLnBrk="0" hangingPunct="0">
                <a:lnSpc>
                  <a:spcPts val="1400"/>
                </a:lnSpc>
                <a:tabLst>
                  <a:tab pos="452438" algn="l"/>
                  <a:tab pos="904875" algn="l"/>
                  <a:tab pos="1357313" algn="l"/>
                </a:tabLst>
              </a:pPr>
              <a:r>
                <a:rPr lang="en-US" sz="2000" b="1">
                  <a:solidFill>
                    <a:srgbClr val="000000"/>
                  </a:solidFill>
                  <a:latin typeface="Times New Roman" pitchFamily="18" charset="0"/>
                </a:rPr>
                <a:t>8 bits of data</a:t>
              </a:r>
            </a:p>
          </p:txBody>
        </p:sp>
      </p:grpSp>
    </p:spTree>
    <p:extLst>
      <p:ext uri="{BB962C8B-B14F-4D97-AF65-F5344CB8AC3E}">
        <p14:creationId xmlns:p14="http://schemas.microsoft.com/office/powerpoint/2010/main" val="336924172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en-US"/>
              <a:t>More about MIPS Memory Organization</a:t>
            </a:r>
          </a:p>
        </p:txBody>
      </p:sp>
      <p:sp>
        <p:nvSpPr>
          <p:cNvPr id="346115" name="Rectangle 3"/>
          <p:cNvSpPr>
            <a:spLocks noGrp="1" noChangeArrowheads="1"/>
          </p:cNvSpPr>
          <p:nvPr>
            <p:ph type="body" idx="4294967295"/>
          </p:nvPr>
        </p:nvSpPr>
        <p:spPr/>
        <p:txBody>
          <a:bodyPr/>
          <a:lstStyle/>
          <a:p>
            <a:r>
              <a:rPr lang="en-US" altLang="en-US">
                <a:solidFill>
                  <a:srgbClr val="990000"/>
                </a:solidFill>
              </a:rPr>
              <a:t>Two</a:t>
            </a:r>
            <a:r>
              <a:rPr lang="en-US" altLang="en-US"/>
              <a:t> views of memory:</a:t>
            </a:r>
          </a:p>
          <a:p>
            <a:pPr lvl="1"/>
            <a:r>
              <a:rPr lang="en-US" altLang="en-US"/>
              <a:t>2</a:t>
            </a:r>
            <a:r>
              <a:rPr lang="en-US" altLang="en-US" baseline="30000"/>
              <a:t>32</a:t>
            </a:r>
            <a:r>
              <a:rPr lang="en-US" altLang="en-US"/>
              <a:t> </a:t>
            </a:r>
            <a:r>
              <a:rPr lang="en-US" altLang="en-US" u="sng">
                <a:solidFill>
                  <a:srgbClr val="990000"/>
                </a:solidFill>
              </a:rPr>
              <a:t>bytes</a:t>
            </a:r>
            <a:r>
              <a:rPr lang="en-US" altLang="en-US"/>
              <a:t> with addresses 0, 1, 2, …, 2</a:t>
            </a:r>
            <a:r>
              <a:rPr lang="en-US" altLang="en-US" baseline="30000"/>
              <a:t>32</a:t>
            </a:r>
            <a:r>
              <a:rPr lang="en-US" altLang="en-US"/>
              <a:t>-1</a:t>
            </a:r>
          </a:p>
          <a:p>
            <a:pPr lvl="1"/>
            <a:r>
              <a:rPr lang="en-US" altLang="en-US"/>
              <a:t>2</a:t>
            </a:r>
            <a:r>
              <a:rPr lang="en-US" altLang="en-US" baseline="30000"/>
              <a:t>30</a:t>
            </a:r>
            <a:r>
              <a:rPr lang="en-US" altLang="en-US"/>
              <a:t> 4-byte </a:t>
            </a:r>
            <a:r>
              <a:rPr lang="en-US" altLang="en-US" u="sng">
                <a:solidFill>
                  <a:srgbClr val="990000"/>
                </a:solidFill>
              </a:rPr>
              <a:t>words</a:t>
            </a:r>
            <a:r>
              <a:rPr lang="en-US" altLang="en-US"/>
              <a:t>* with addresses 0, 4, 8, …, 2</a:t>
            </a:r>
            <a:r>
              <a:rPr lang="en-US" altLang="en-US" baseline="30000"/>
              <a:t>32</a:t>
            </a:r>
            <a:r>
              <a:rPr lang="en-US" altLang="en-US"/>
              <a:t>-4</a:t>
            </a:r>
          </a:p>
          <a:p>
            <a:r>
              <a:rPr lang="en-US" altLang="en-US"/>
              <a:t>Both views use </a:t>
            </a:r>
            <a:r>
              <a:rPr lang="en-US" altLang="en-US">
                <a:solidFill>
                  <a:srgbClr val="990000"/>
                </a:solidFill>
              </a:rPr>
              <a:t>byte</a:t>
            </a:r>
            <a:r>
              <a:rPr lang="en-US" altLang="en-US"/>
              <a:t> addresses</a:t>
            </a:r>
          </a:p>
          <a:p>
            <a:r>
              <a:rPr lang="en-US" altLang="en-US"/>
              <a:t>Word address must be multiple of 4 (</a:t>
            </a:r>
            <a:r>
              <a:rPr lang="en-US" altLang="en-US">
                <a:solidFill>
                  <a:srgbClr val="990000"/>
                </a:solidFill>
              </a:rPr>
              <a:t>aligned</a:t>
            </a:r>
            <a:r>
              <a:rPr lang="en-US" altLang="en-US"/>
              <a:t>)</a:t>
            </a:r>
          </a:p>
        </p:txBody>
      </p:sp>
      <p:grpSp>
        <p:nvGrpSpPr>
          <p:cNvPr id="346116" name="Group 4"/>
          <p:cNvGrpSpPr>
            <a:grpSpLocks/>
          </p:cNvGrpSpPr>
          <p:nvPr/>
        </p:nvGrpSpPr>
        <p:grpSpPr bwMode="auto">
          <a:xfrm>
            <a:off x="1218882" y="4267200"/>
            <a:ext cx="9564842" cy="1987550"/>
            <a:chOff x="576" y="2400"/>
            <a:chExt cx="4520" cy="1252"/>
          </a:xfrm>
        </p:grpSpPr>
        <p:grpSp>
          <p:nvGrpSpPr>
            <p:cNvPr id="346117" name="Group 5"/>
            <p:cNvGrpSpPr>
              <a:grpSpLocks/>
            </p:cNvGrpSpPr>
            <p:nvPr/>
          </p:nvGrpSpPr>
          <p:grpSpPr bwMode="auto">
            <a:xfrm>
              <a:off x="576" y="2400"/>
              <a:ext cx="1488" cy="1104"/>
              <a:chOff x="1008" y="2832"/>
              <a:chExt cx="1488" cy="1104"/>
            </a:xfrm>
          </p:grpSpPr>
          <p:sp>
            <p:nvSpPr>
              <p:cNvPr id="346118" name="Rectangle 6"/>
              <p:cNvSpPr>
                <a:spLocks noChangeArrowheads="1"/>
              </p:cNvSpPr>
              <p:nvPr/>
            </p:nvSpPr>
            <p:spPr bwMode="auto">
              <a:xfrm>
                <a:off x="1824" y="3072"/>
                <a:ext cx="48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19" name="Rectangle 7"/>
              <p:cNvSpPr>
                <a:spLocks noChangeArrowheads="1"/>
              </p:cNvSpPr>
              <p:nvPr/>
            </p:nvSpPr>
            <p:spPr bwMode="auto">
              <a:xfrm>
                <a:off x="1824" y="3216"/>
                <a:ext cx="48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20" name="Rectangle 8"/>
              <p:cNvSpPr>
                <a:spLocks noChangeArrowheads="1"/>
              </p:cNvSpPr>
              <p:nvPr/>
            </p:nvSpPr>
            <p:spPr bwMode="auto">
              <a:xfrm>
                <a:off x="1824" y="3360"/>
                <a:ext cx="48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21" name="Rectangle 9"/>
              <p:cNvSpPr>
                <a:spLocks noChangeArrowheads="1"/>
              </p:cNvSpPr>
              <p:nvPr/>
            </p:nvSpPr>
            <p:spPr bwMode="auto">
              <a:xfrm>
                <a:off x="1824" y="3504"/>
                <a:ext cx="48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22" name="Line 10"/>
              <p:cNvSpPr>
                <a:spLocks noChangeShapeType="1"/>
              </p:cNvSpPr>
              <p:nvPr/>
            </p:nvSpPr>
            <p:spPr bwMode="auto">
              <a:xfrm flipV="1">
                <a:off x="1824" y="288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23" name="Line 11"/>
              <p:cNvSpPr>
                <a:spLocks noChangeShapeType="1"/>
              </p:cNvSpPr>
              <p:nvPr/>
            </p:nvSpPr>
            <p:spPr bwMode="auto">
              <a:xfrm>
                <a:off x="1632" y="292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24" name="Line 12"/>
              <p:cNvSpPr>
                <a:spLocks noChangeShapeType="1"/>
              </p:cNvSpPr>
              <p:nvPr/>
            </p:nvSpPr>
            <p:spPr bwMode="auto">
              <a:xfrm flipV="1">
                <a:off x="2304" y="288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25" name="Text Box 13"/>
              <p:cNvSpPr txBox="1">
                <a:spLocks noChangeArrowheads="1"/>
              </p:cNvSpPr>
              <p:nvPr/>
            </p:nvSpPr>
            <p:spPr bwMode="auto">
              <a:xfrm>
                <a:off x="1855" y="2832"/>
                <a:ext cx="29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Helvetica" pitchFamily="34" charset="0"/>
                  </a:rPr>
                  <a:t>8 bits</a:t>
                </a:r>
              </a:p>
            </p:txBody>
          </p:sp>
          <p:sp>
            <p:nvSpPr>
              <p:cNvPr id="346126" name="Line 14"/>
              <p:cNvSpPr>
                <a:spLocks noChangeShapeType="1"/>
              </p:cNvSpPr>
              <p:nvPr/>
            </p:nvSpPr>
            <p:spPr bwMode="auto">
              <a:xfrm flipH="1">
                <a:off x="2352" y="292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27" name="Text Box 15"/>
              <p:cNvSpPr txBox="1">
                <a:spLocks noChangeArrowheads="1"/>
              </p:cNvSpPr>
              <p:nvPr/>
            </p:nvSpPr>
            <p:spPr bwMode="auto">
              <a:xfrm>
                <a:off x="1008" y="3024"/>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0x00000000</a:t>
                </a:r>
                <a:endParaRPr lang="en-US" altLang="en-US" sz="1200">
                  <a:latin typeface="Courier" charset="0"/>
                </a:endParaRPr>
              </a:p>
            </p:txBody>
          </p:sp>
          <p:sp>
            <p:nvSpPr>
              <p:cNvPr id="346128" name="Text Box 16"/>
              <p:cNvSpPr txBox="1">
                <a:spLocks noChangeArrowheads="1"/>
              </p:cNvSpPr>
              <p:nvPr/>
            </p:nvSpPr>
            <p:spPr bwMode="auto">
              <a:xfrm>
                <a:off x="1008" y="3168"/>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0x00000001</a:t>
                </a:r>
                <a:endParaRPr lang="en-US" altLang="en-US" sz="1200">
                  <a:latin typeface="Courier" charset="0"/>
                </a:endParaRPr>
              </a:p>
            </p:txBody>
          </p:sp>
          <p:sp>
            <p:nvSpPr>
              <p:cNvPr id="346129" name="Text Box 17"/>
              <p:cNvSpPr txBox="1">
                <a:spLocks noChangeArrowheads="1"/>
              </p:cNvSpPr>
              <p:nvPr/>
            </p:nvSpPr>
            <p:spPr bwMode="auto">
              <a:xfrm>
                <a:off x="1008" y="3312"/>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0x00000002</a:t>
                </a:r>
                <a:endParaRPr lang="en-US" altLang="en-US" sz="1200">
                  <a:latin typeface="Courier" charset="0"/>
                </a:endParaRPr>
              </a:p>
            </p:txBody>
          </p:sp>
          <p:sp>
            <p:nvSpPr>
              <p:cNvPr id="346130" name="Text Box 18"/>
              <p:cNvSpPr txBox="1">
                <a:spLocks noChangeArrowheads="1"/>
              </p:cNvSpPr>
              <p:nvPr/>
            </p:nvSpPr>
            <p:spPr bwMode="auto">
              <a:xfrm>
                <a:off x="1008" y="3456"/>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0x00000003</a:t>
                </a:r>
                <a:endParaRPr lang="en-US" altLang="en-US" sz="1200">
                  <a:latin typeface="Courier" charset="0"/>
                </a:endParaRPr>
              </a:p>
            </p:txBody>
          </p:sp>
          <p:sp>
            <p:nvSpPr>
              <p:cNvPr id="346131" name="Oval 19"/>
              <p:cNvSpPr>
                <a:spLocks noChangeArrowheads="1"/>
              </p:cNvSpPr>
              <p:nvPr/>
            </p:nvSpPr>
            <p:spPr bwMode="auto">
              <a:xfrm>
                <a:off x="2064" y="369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32" name="Oval 20"/>
              <p:cNvSpPr>
                <a:spLocks noChangeArrowheads="1"/>
              </p:cNvSpPr>
              <p:nvPr/>
            </p:nvSpPr>
            <p:spPr bwMode="auto">
              <a:xfrm>
                <a:off x="2064" y="37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33" name="Oval 21"/>
              <p:cNvSpPr>
                <a:spLocks noChangeArrowheads="1"/>
              </p:cNvSpPr>
              <p:nvPr/>
            </p:nvSpPr>
            <p:spPr bwMode="auto">
              <a:xfrm>
                <a:off x="2064" y="388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6134" name="Group 22"/>
            <p:cNvGrpSpPr>
              <a:grpSpLocks/>
            </p:cNvGrpSpPr>
            <p:nvPr/>
          </p:nvGrpSpPr>
          <p:grpSpPr bwMode="auto">
            <a:xfrm>
              <a:off x="2160" y="2400"/>
              <a:ext cx="2736" cy="1104"/>
              <a:chOff x="2592" y="2832"/>
              <a:chExt cx="2736" cy="1104"/>
            </a:xfrm>
          </p:grpSpPr>
          <p:sp>
            <p:nvSpPr>
              <p:cNvPr id="346135" name="Rectangle 23"/>
              <p:cNvSpPr>
                <a:spLocks noChangeArrowheads="1"/>
              </p:cNvSpPr>
              <p:nvPr/>
            </p:nvSpPr>
            <p:spPr bwMode="auto">
              <a:xfrm>
                <a:off x="3408" y="3072"/>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36" name="Text Box 24"/>
              <p:cNvSpPr txBox="1">
                <a:spLocks noChangeArrowheads="1"/>
              </p:cNvSpPr>
              <p:nvPr/>
            </p:nvSpPr>
            <p:spPr bwMode="auto">
              <a:xfrm>
                <a:off x="2592" y="3024"/>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0x00000000</a:t>
                </a:r>
                <a:endParaRPr lang="en-US" altLang="en-US" sz="1200">
                  <a:latin typeface="Courier" charset="0"/>
                </a:endParaRPr>
              </a:p>
            </p:txBody>
          </p:sp>
          <p:sp>
            <p:nvSpPr>
              <p:cNvPr id="346137" name="Text Box 25"/>
              <p:cNvSpPr txBox="1">
                <a:spLocks noChangeArrowheads="1"/>
              </p:cNvSpPr>
              <p:nvPr/>
            </p:nvSpPr>
            <p:spPr bwMode="auto">
              <a:xfrm>
                <a:off x="2592" y="3168"/>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0x00000004</a:t>
                </a:r>
                <a:endParaRPr lang="en-US" altLang="en-US" sz="1200">
                  <a:latin typeface="Courier" charset="0"/>
                </a:endParaRPr>
              </a:p>
            </p:txBody>
          </p:sp>
          <p:sp>
            <p:nvSpPr>
              <p:cNvPr id="346138" name="Text Box 26"/>
              <p:cNvSpPr txBox="1">
                <a:spLocks noChangeArrowheads="1"/>
              </p:cNvSpPr>
              <p:nvPr/>
            </p:nvSpPr>
            <p:spPr bwMode="auto">
              <a:xfrm>
                <a:off x="2592" y="3312"/>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0x00000008</a:t>
                </a:r>
                <a:endParaRPr lang="en-US" altLang="en-US" sz="1200">
                  <a:latin typeface="Courier" charset="0"/>
                </a:endParaRPr>
              </a:p>
            </p:txBody>
          </p:sp>
          <p:sp>
            <p:nvSpPr>
              <p:cNvPr id="346139" name="Text Box 27"/>
              <p:cNvSpPr txBox="1">
                <a:spLocks noChangeArrowheads="1"/>
              </p:cNvSpPr>
              <p:nvPr/>
            </p:nvSpPr>
            <p:spPr bwMode="auto">
              <a:xfrm>
                <a:off x="2592" y="3456"/>
                <a:ext cx="5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0x0000000C</a:t>
                </a:r>
                <a:endParaRPr lang="en-US" altLang="en-US" sz="1200">
                  <a:latin typeface="Courier" charset="0"/>
                </a:endParaRPr>
              </a:p>
            </p:txBody>
          </p:sp>
          <p:sp>
            <p:nvSpPr>
              <p:cNvPr id="346140" name="Rectangle 28"/>
              <p:cNvSpPr>
                <a:spLocks noChangeArrowheads="1"/>
              </p:cNvSpPr>
              <p:nvPr/>
            </p:nvSpPr>
            <p:spPr bwMode="auto">
              <a:xfrm>
                <a:off x="3408" y="3216"/>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41" name="Rectangle 29"/>
              <p:cNvSpPr>
                <a:spLocks noChangeArrowheads="1"/>
              </p:cNvSpPr>
              <p:nvPr/>
            </p:nvSpPr>
            <p:spPr bwMode="auto">
              <a:xfrm>
                <a:off x="3408" y="336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42" name="Rectangle 30"/>
              <p:cNvSpPr>
                <a:spLocks noChangeArrowheads="1"/>
              </p:cNvSpPr>
              <p:nvPr/>
            </p:nvSpPr>
            <p:spPr bwMode="auto">
              <a:xfrm>
                <a:off x="3408" y="350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6143" name="Line 31"/>
              <p:cNvSpPr>
                <a:spLocks noChangeShapeType="1"/>
              </p:cNvSpPr>
              <p:nvPr/>
            </p:nvSpPr>
            <p:spPr bwMode="auto">
              <a:xfrm flipV="1">
                <a:off x="3408" y="288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44" name="Line 32"/>
              <p:cNvSpPr>
                <a:spLocks noChangeShapeType="1"/>
              </p:cNvSpPr>
              <p:nvPr/>
            </p:nvSpPr>
            <p:spPr bwMode="auto">
              <a:xfrm>
                <a:off x="4608" y="2928"/>
                <a:ext cx="6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45" name="Line 33"/>
              <p:cNvSpPr>
                <a:spLocks noChangeShapeType="1"/>
              </p:cNvSpPr>
              <p:nvPr/>
            </p:nvSpPr>
            <p:spPr bwMode="auto">
              <a:xfrm flipV="1">
                <a:off x="5328" y="288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46" name="Text Box 34"/>
              <p:cNvSpPr txBox="1">
                <a:spLocks noChangeArrowheads="1"/>
              </p:cNvSpPr>
              <p:nvPr/>
            </p:nvSpPr>
            <p:spPr bwMode="auto">
              <a:xfrm>
                <a:off x="4151" y="2832"/>
                <a:ext cx="33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Helvetica" pitchFamily="34" charset="0"/>
                  </a:rPr>
                  <a:t>32 bits</a:t>
                </a:r>
              </a:p>
            </p:txBody>
          </p:sp>
          <p:sp>
            <p:nvSpPr>
              <p:cNvPr id="346147" name="Line 35"/>
              <p:cNvSpPr>
                <a:spLocks noChangeShapeType="1"/>
              </p:cNvSpPr>
              <p:nvPr/>
            </p:nvSpPr>
            <p:spPr bwMode="auto">
              <a:xfrm flipH="1">
                <a:off x="3456" y="2928"/>
                <a:ext cx="6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48" name="Text Box 36"/>
              <p:cNvSpPr txBox="1">
                <a:spLocks noChangeArrowheads="1"/>
              </p:cNvSpPr>
              <p:nvPr/>
            </p:nvSpPr>
            <p:spPr bwMode="auto">
              <a:xfrm>
                <a:off x="3753" y="3072"/>
                <a:ext cx="13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a:t>
                </a:r>
                <a:endParaRPr lang="en-US" altLang="en-US" sz="1200">
                  <a:latin typeface="Courier" charset="0"/>
                </a:endParaRPr>
              </a:p>
            </p:txBody>
          </p:sp>
          <p:sp>
            <p:nvSpPr>
              <p:cNvPr id="346149" name="Text Box 37"/>
              <p:cNvSpPr txBox="1">
                <a:spLocks noChangeArrowheads="1"/>
              </p:cNvSpPr>
              <p:nvPr/>
            </p:nvSpPr>
            <p:spPr bwMode="auto">
              <a:xfrm>
                <a:off x="4233" y="3072"/>
                <a:ext cx="13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1</a:t>
                </a:r>
                <a:endParaRPr lang="en-US" altLang="en-US" sz="1200">
                  <a:latin typeface="Courier" charset="0"/>
                </a:endParaRPr>
              </a:p>
            </p:txBody>
          </p:sp>
          <p:sp>
            <p:nvSpPr>
              <p:cNvPr id="346150" name="Text Box 38"/>
              <p:cNvSpPr txBox="1">
                <a:spLocks noChangeArrowheads="1"/>
              </p:cNvSpPr>
              <p:nvPr/>
            </p:nvSpPr>
            <p:spPr bwMode="auto">
              <a:xfrm>
                <a:off x="4713" y="3072"/>
                <a:ext cx="13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2</a:t>
                </a:r>
                <a:endParaRPr lang="en-US" altLang="en-US" sz="1200">
                  <a:latin typeface="Courier" charset="0"/>
                </a:endParaRPr>
              </a:p>
            </p:txBody>
          </p:sp>
          <p:sp>
            <p:nvSpPr>
              <p:cNvPr id="346151" name="Text Box 39"/>
              <p:cNvSpPr txBox="1">
                <a:spLocks noChangeArrowheads="1"/>
              </p:cNvSpPr>
              <p:nvPr/>
            </p:nvSpPr>
            <p:spPr bwMode="auto">
              <a:xfrm>
                <a:off x="5193" y="3072"/>
                <a:ext cx="13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3</a:t>
                </a:r>
                <a:endParaRPr lang="en-US" altLang="en-US" sz="1200">
                  <a:latin typeface="Courier" charset="0"/>
                </a:endParaRPr>
              </a:p>
            </p:txBody>
          </p:sp>
          <p:sp>
            <p:nvSpPr>
              <p:cNvPr id="346152" name="Line 40"/>
              <p:cNvSpPr>
                <a:spLocks noChangeShapeType="1"/>
              </p:cNvSpPr>
              <p:nvPr/>
            </p:nvSpPr>
            <p:spPr bwMode="auto">
              <a:xfrm flipV="1">
                <a:off x="3888" y="307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3" name="Line 41"/>
              <p:cNvSpPr>
                <a:spLocks noChangeShapeType="1"/>
              </p:cNvSpPr>
              <p:nvPr/>
            </p:nvSpPr>
            <p:spPr bwMode="auto">
              <a:xfrm flipV="1">
                <a:off x="4368" y="307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4" name="Line 42"/>
              <p:cNvSpPr>
                <a:spLocks noChangeShapeType="1"/>
              </p:cNvSpPr>
              <p:nvPr/>
            </p:nvSpPr>
            <p:spPr bwMode="auto">
              <a:xfrm flipV="1">
                <a:off x="4848" y="307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5" name="Oval 43"/>
              <p:cNvSpPr>
                <a:spLocks noChangeArrowheads="1"/>
              </p:cNvSpPr>
              <p:nvPr/>
            </p:nvSpPr>
            <p:spPr bwMode="auto">
              <a:xfrm>
                <a:off x="4368" y="369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6" name="Oval 44"/>
              <p:cNvSpPr>
                <a:spLocks noChangeArrowheads="1"/>
              </p:cNvSpPr>
              <p:nvPr/>
            </p:nvSpPr>
            <p:spPr bwMode="auto">
              <a:xfrm>
                <a:off x="4368" y="37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7" name="Oval 45"/>
              <p:cNvSpPr>
                <a:spLocks noChangeArrowheads="1"/>
              </p:cNvSpPr>
              <p:nvPr/>
            </p:nvSpPr>
            <p:spPr bwMode="auto">
              <a:xfrm>
                <a:off x="4368" y="388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6158" name="Text Box 46"/>
            <p:cNvSpPr txBox="1">
              <a:spLocks noChangeArrowheads="1"/>
            </p:cNvSpPr>
            <p:nvPr/>
          </p:nvSpPr>
          <p:spPr bwMode="auto">
            <a:xfrm>
              <a:off x="4262" y="3322"/>
              <a:ext cx="83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0">
                  <a:latin typeface="Helvetica" pitchFamily="34" charset="0"/>
                </a:rPr>
                <a:t>*Word sizes vary in </a:t>
              </a:r>
              <a:br>
                <a:rPr lang="en-US" altLang="en-US" sz="1400" b="0">
                  <a:latin typeface="Helvetica" pitchFamily="34" charset="0"/>
                </a:rPr>
              </a:br>
              <a:r>
                <a:rPr lang="en-US" altLang="en-US" sz="1400" b="0">
                  <a:latin typeface="Helvetica" pitchFamily="34" charset="0"/>
                </a:rPr>
                <a:t>other architectures</a:t>
              </a:r>
            </a:p>
          </p:txBody>
        </p:sp>
      </p:grpSp>
      <p:grpSp>
        <p:nvGrpSpPr>
          <p:cNvPr id="346159" name="Group 47"/>
          <p:cNvGrpSpPr>
            <a:grpSpLocks/>
          </p:cNvGrpSpPr>
          <p:nvPr/>
        </p:nvGrpSpPr>
        <p:grpSpPr bwMode="auto">
          <a:xfrm>
            <a:off x="8182647" y="3332163"/>
            <a:ext cx="3481011" cy="550863"/>
            <a:chOff x="3779" y="1717"/>
            <a:chExt cx="1645" cy="347"/>
          </a:xfrm>
        </p:grpSpPr>
        <p:sp>
          <p:nvSpPr>
            <p:cNvPr id="346160" name="Line 48"/>
            <p:cNvSpPr>
              <a:spLocks noChangeShapeType="1"/>
            </p:cNvSpPr>
            <p:nvPr/>
          </p:nvSpPr>
          <p:spPr bwMode="auto">
            <a:xfrm flipH="1">
              <a:off x="4176" y="1920"/>
              <a:ext cx="144" cy="144"/>
            </a:xfrm>
            <a:prstGeom prst="line">
              <a:avLst/>
            </a:prstGeom>
            <a:no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46161" name="Text Box 49"/>
            <p:cNvSpPr txBox="1">
              <a:spLocks noChangeArrowheads="1"/>
            </p:cNvSpPr>
            <p:nvPr/>
          </p:nvSpPr>
          <p:spPr bwMode="auto">
            <a:xfrm>
              <a:off x="3779" y="1717"/>
              <a:ext cx="1645" cy="25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2000" b="0" dirty="0">
                  <a:latin typeface="Times New Roman" pitchFamily="18" charset="0"/>
                </a:rPr>
                <a:t>Not all architectures require this</a:t>
              </a:r>
            </a:p>
          </p:txBody>
        </p:sp>
      </p:grpSp>
    </p:spTree>
    <p:extLst>
      <p:ext uri="{BB962C8B-B14F-4D97-AF65-F5344CB8AC3E}">
        <p14:creationId xmlns:p14="http://schemas.microsoft.com/office/powerpoint/2010/main" val="2019081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6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61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61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611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6115">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6115">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4615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Wood Bon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a:ln/>
        </p:spPr>
        <p:txBody>
          <a:bodyPr/>
          <a:lstStyle/>
          <a:p>
            <a:r>
              <a:rPr lang="en-US"/>
              <a:t>MIPS Addressing Modes</a:t>
            </a:r>
          </a:p>
        </p:txBody>
      </p:sp>
      <p:sp>
        <p:nvSpPr>
          <p:cNvPr id="11267" name="Rectangle 3"/>
          <p:cNvSpPr>
            <a:spLocks noGrp="1" noChangeArrowheads="1"/>
          </p:cNvSpPr>
          <p:nvPr>
            <p:ph type="body" idx="1"/>
          </p:nvPr>
        </p:nvSpPr>
        <p:spPr>
          <a:noFill/>
          <a:ln/>
        </p:spPr>
        <p:txBody>
          <a:bodyPr/>
          <a:lstStyle/>
          <a:p>
            <a:r>
              <a:rPr lang="en-US" dirty="0" smtClean="0"/>
              <a:t>Register </a:t>
            </a:r>
            <a:r>
              <a:rPr lang="en-US" dirty="0"/>
              <a:t>addressing</a:t>
            </a:r>
            <a:r>
              <a:rPr lang="en-US" dirty="0" smtClean="0"/>
              <a:t> </a:t>
            </a:r>
          </a:p>
          <a:p>
            <a:r>
              <a:rPr lang="en-US" dirty="0" smtClean="0"/>
              <a:t>Indexed </a:t>
            </a:r>
            <a:r>
              <a:rPr lang="en-US" dirty="0"/>
              <a:t>Address - Adds address field and register value and uses this as address of operand in memory</a:t>
            </a:r>
          </a:p>
          <a:p>
            <a:pPr lvl="1"/>
            <a:r>
              <a:rPr lang="en-US" dirty="0"/>
              <a:t>Example    100($2)    - Adds 100 to the value in register 2 and reads the operand from the resulting memory address </a:t>
            </a:r>
          </a:p>
          <a:p>
            <a:pPr lvl="1"/>
            <a:r>
              <a:rPr lang="en-US" dirty="0"/>
              <a:t> Used for array X[I] operations, the array index is normally in the register and the address field is the first location in the array</a:t>
            </a:r>
          </a:p>
        </p:txBody>
      </p:sp>
    </p:spTree>
    <p:extLst>
      <p:ext uri="{BB962C8B-B14F-4D97-AF65-F5344CB8AC3E}">
        <p14:creationId xmlns:p14="http://schemas.microsoft.com/office/powerpoint/2010/main" val="754614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MIPS</a:t>
            </a:r>
            <a:endParaRPr lang="en-US" dirty="0"/>
          </a:p>
        </p:txBody>
      </p:sp>
      <p:sp>
        <p:nvSpPr>
          <p:cNvPr id="3" name="Content Placeholder 2"/>
          <p:cNvSpPr>
            <a:spLocks noGrp="1"/>
          </p:cNvSpPr>
          <p:nvPr>
            <p:ph idx="1"/>
          </p:nvPr>
        </p:nvSpPr>
        <p:spPr/>
        <p:txBody>
          <a:bodyPr>
            <a:normAutofit/>
          </a:bodyPr>
          <a:lstStyle/>
          <a:p>
            <a:r>
              <a:rPr lang="en-US" u="sng" dirty="0">
                <a:solidFill>
                  <a:srgbClr val="FF0000"/>
                </a:solidFill>
              </a:rPr>
              <a:t>M</a:t>
            </a:r>
            <a:r>
              <a:rPr lang="en-US" dirty="0"/>
              <a:t>icroprocessor without </a:t>
            </a:r>
            <a:r>
              <a:rPr lang="en-US" u="sng" dirty="0">
                <a:solidFill>
                  <a:srgbClr val="FF0000"/>
                </a:solidFill>
              </a:rPr>
              <a:t>I</a:t>
            </a:r>
            <a:r>
              <a:rPr lang="en-US" dirty="0"/>
              <a:t>nterlocked </a:t>
            </a:r>
            <a:r>
              <a:rPr lang="en-US" u="sng" dirty="0">
                <a:solidFill>
                  <a:srgbClr val="FF0000"/>
                </a:solidFill>
              </a:rPr>
              <a:t>P</a:t>
            </a:r>
            <a:r>
              <a:rPr lang="en-US" dirty="0"/>
              <a:t>ipeline </a:t>
            </a:r>
            <a:r>
              <a:rPr lang="en-US" u="sng" dirty="0">
                <a:solidFill>
                  <a:srgbClr val="FF0000"/>
                </a:solidFill>
              </a:rPr>
              <a:t>S</a:t>
            </a:r>
            <a:r>
              <a:rPr lang="en-US" dirty="0"/>
              <a:t>tages </a:t>
            </a:r>
            <a:endParaRPr lang="en-US" dirty="0" smtClean="0"/>
          </a:p>
          <a:p>
            <a:r>
              <a:rPr lang="en-US" dirty="0" smtClean="0"/>
              <a:t>It is </a:t>
            </a:r>
            <a:r>
              <a:rPr lang="en-US" dirty="0"/>
              <a:t>a reduced instruction set computer (RISC) instruction set architecture (ISA</a:t>
            </a:r>
            <a:r>
              <a:rPr lang="en-US" dirty="0" smtClean="0"/>
              <a:t>)</a:t>
            </a:r>
          </a:p>
          <a:p>
            <a:r>
              <a:rPr lang="en-US" dirty="0"/>
              <a:t>Advantages</a:t>
            </a:r>
          </a:p>
          <a:p>
            <a:pPr lvl="1"/>
            <a:r>
              <a:rPr lang="en-US" dirty="0"/>
              <a:t>Typical of Modern RISC Instruction sets</a:t>
            </a:r>
          </a:p>
          <a:p>
            <a:pPr lvl="1"/>
            <a:r>
              <a:rPr lang="en-US" dirty="0"/>
              <a:t>Free Simulator Available for Unix, PCs and Macs</a:t>
            </a:r>
          </a:p>
          <a:p>
            <a:pPr lvl="1"/>
            <a:r>
              <a:rPr lang="en-US" dirty="0"/>
              <a:t>Used in real machines - MIPS R2000 Processors</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a:t>
            </a:fld>
            <a:endParaRPr lang="en-US"/>
          </a:p>
        </p:txBody>
      </p:sp>
    </p:spTree>
    <p:extLst>
      <p:ext uri="{BB962C8B-B14F-4D97-AF65-F5344CB8AC3E}">
        <p14:creationId xmlns:p14="http://schemas.microsoft.com/office/powerpoint/2010/main" val="3237507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a:ln/>
        </p:spPr>
        <p:txBody>
          <a:bodyPr/>
          <a:lstStyle/>
          <a:p>
            <a:r>
              <a:rPr lang="en-US"/>
              <a:t>MIPS Addressing Modes</a:t>
            </a:r>
          </a:p>
        </p:txBody>
      </p:sp>
      <p:sp>
        <p:nvSpPr>
          <p:cNvPr id="12291" name="Rectangle 3"/>
          <p:cNvSpPr>
            <a:spLocks noGrp="1" noChangeArrowheads="1"/>
          </p:cNvSpPr>
          <p:nvPr>
            <p:ph type="body" idx="1"/>
          </p:nvPr>
        </p:nvSpPr>
        <p:spPr>
          <a:noFill/>
          <a:ln/>
        </p:spPr>
        <p:txBody>
          <a:bodyPr>
            <a:normAutofit lnSpcReduction="10000"/>
          </a:bodyPr>
          <a:lstStyle/>
          <a:p>
            <a:r>
              <a:rPr lang="en-US"/>
              <a:t>Immediate Addressing - Uses constant value contained in instruction</a:t>
            </a:r>
          </a:p>
          <a:p>
            <a:pPr lvl="1"/>
            <a:r>
              <a:rPr lang="en-US"/>
              <a:t>Example     addi $1,$2,4  - adds constant 4 to register 2 and stores result in register 1</a:t>
            </a:r>
          </a:p>
          <a:p>
            <a:pPr lvl="1"/>
            <a:r>
              <a:rPr lang="en-US"/>
              <a:t>Used for constants in programs</a:t>
            </a:r>
          </a:p>
          <a:p>
            <a:r>
              <a:rPr lang="en-US"/>
              <a:t>PC relative - Address from instruction is added to the current value in the Program Counter</a:t>
            </a:r>
          </a:p>
          <a:p>
            <a:pPr lvl="1"/>
            <a:r>
              <a:rPr lang="en-US"/>
              <a:t>Example     J   4  - Jumps to address PC+4</a:t>
            </a:r>
          </a:p>
          <a:p>
            <a:pPr lvl="1"/>
            <a:r>
              <a:rPr lang="en-US"/>
              <a:t>Saves address bits in jump instructions</a:t>
            </a:r>
          </a:p>
        </p:txBody>
      </p:sp>
    </p:spTree>
    <p:extLst>
      <p:ext uri="{BB962C8B-B14F-4D97-AF65-F5344CB8AC3E}">
        <p14:creationId xmlns:p14="http://schemas.microsoft.com/office/powerpoint/2010/main" val="82941214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693BAF42-CE4D-43D0-A1A8-4C3FFD6E4FF3}" type="slidenum">
              <a:rPr lang="en-US"/>
              <a:pPr/>
              <a:t>21</a:t>
            </a:fld>
            <a:endParaRPr lang="en-US"/>
          </a:p>
        </p:txBody>
      </p:sp>
      <p:sp>
        <p:nvSpPr>
          <p:cNvPr id="61442" name="Rectangle 2"/>
          <p:cNvSpPr>
            <a:spLocks noGrp="1" noChangeArrowheads="1"/>
          </p:cNvSpPr>
          <p:nvPr>
            <p:ph type="title"/>
          </p:nvPr>
        </p:nvSpPr>
        <p:spPr>
          <a:xfrm>
            <a:off x="1293812" y="304800"/>
            <a:ext cx="8938472" cy="685800"/>
          </a:xfrm>
        </p:spPr>
        <p:txBody>
          <a:bodyPr/>
          <a:lstStyle/>
          <a:p>
            <a:r>
              <a:rPr lang="en-US" sz="3200" b="1" dirty="0"/>
              <a:t>MIPS Alignment</a:t>
            </a:r>
          </a:p>
        </p:txBody>
      </p:sp>
      <p:sp>
        <p:nvSpPr>
          <p:cNvPr id="61445" name="Text Box 5"/>
          <p:cNvSpPr txBox="1">
            <a:spLocks noChangeArrowheads="1"/>
          </p:cNvSpPr>
          <p:nvPr/>
        </p:nvSpPr>
        <p:spPr bwMode="auto">
          <a:xfrm>
            <a:off x="203147" y="1799967"/>
            <a:ext cx="108848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sz="2800" dirty="0"/>
              <a:t>  MIPS restricts memory accesses to be aligned as follows:</a:t>
            </a:r>
            <a:endParaRPr lang="en-US" sz="2800" i="1" dirty="0"/>
          </a:p>
        </p:txBody>
      </p:sp>
      <p:sp>
        <p:nvSpPr>
          <p:cNvPr id="61446" name="Text Box 6"/>
          <p:cNvSpPr txBox="1">
            <a:spLocks noChangeArrowheads="1"/>
          </p:cNvSpPr>
          <p:nvPr/>
        </p:nvSpPr>
        <p:spPr bwMode="auto">
          <a:xfrm>
            <a:off x="609316" y="2323187"/>
            <a:ext cx="104786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cs typeface="Arial" charset="0"/>
              </a:rPr>
              <a:t>–  </a:t>
            </a:r>
            <a:r>
              <a:rPr lang="en-US" sz="2800" dirty="0"/>
              <a:t>32-bit word has to start at byte address that is multiple of 4;</a:t>
            </a:r>
          </a:p>
        </p:txBody>
      </p:sp>
      <p:sp>
        <p:nvSpPr>
          <p:cNvPr id="61447" name="Text Box 7"/>
          <p:cNvSpPr txBox="1">
            <a:spLocks noChangeArrowheads="1"/>
          </p:cNvSpPr>
          <p:nvPr/>
        </p:nvSpPr>
        <p:spPr bwMode="auto">
          <a:xfrm>
            <a:off x="800948" y="2819400"/>
            <a:ext cx="102094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t> 32-bit word at address 4n includes four bytes with addresses</a:t>
            </a:r>
          </a:p>
          <a:p>
            <a:r>
              <a:rPr lang="en-US" sz="2800" dirty="0"/>
              <a:t> 4n, 4n+1, 4n+2, and </a:t>
            </a:r>
            <a:r>
              <a:rPr lang="en-US" sz="2800" dirty="0" smtClean="0"/>
              <a:t>4n+3</a:t>
            </a:r>
            <a:endParaRPr lang="en-US" sz="2800" dirty="0"/>
          </a:p>
        </p:txBody>
      </p:sp>
      <p:sp>
        <p:nvSpPr>
          <p:cNvPr id="61449" name="Text Box 9"/>
          <p:cNvSpPr txBox="1">
            <a:spLocks noChangeArrowheads="1"/>
          </p:cNvSpPr>
          <p:nvPr/>
        </p:nvSpPr>
        <p:spPr bwMode="auto">
          <a:xfrm>
            <a:off x="609316" y="3952003"/>
            <a:ext cx="112000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cs typeface="Arial" charset="0"/>
              </a:rPr>
              <a:t>– </a:t>
            </a:r>
            <a:r>
              <a:rPr lang="en-US" sz="2800" dirty="0"/>
              <a:t>16-bit half word has to start at byte address that is </a:t>
            </a:r>
            <a:r>
              <a:rPr lang="en-US" sz="2800" dirty="0" smtClean="0"/>
              <a:t>multiple of </a:t>
            </a:r>
            <a:r>
              <a:rPr lang="en-US" sz="2800" dirty="0"/>
              <a:t>2;</a:t>
            </a:r>
          </a:p>
        </p:txBody>
      </p:sp>
      <p:sp>
        <p:nvSpPr>
          <p:cNvPr id="61450" name="Text Box 10"/>
          <p:cNvSpPr txBox="1">
            <a:spLocks noChangeArrowheads="1"/>
          </p:cNvSpPr>
          <p:nvPr/>
        </p:nvSpPr>
        <p:spPr bwMode="auto">
          <a:xfrm>
            <a:off x="773960" y="4475223"/>
            <a:ext cx="104734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t> 16-bit word at address 2n includes two bytes with addresses</a:t>
            </a:r>
          </a:p>
          <a:p>
            <a:r>
              <a:rPr lang="en-US" sz="2800" dirty="0"/>
              <a:t> 2n and 2n+1.</a:t>
            </a:r>
          </a:p>
        </p:txBody>
      </p:sp>
    </p:spTree>
    <p:extLst>
      <p:ext uri="{BB962C8B-B14F-4D97-AF65-F5344CB8AC3E}">
        <p14:creationId xmlns:p14="http://schemas.microsoft.com/office/powerpoint/2010/main" val="412814220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10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linds(vertical)">
                                      <p:cBhvr>
                                        <p:cTn id="12" dur="1000"/>
                                        <p:tgtEl>
                                          <p:spTgt spid="61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1446"/>
                                        </p:tgtEl>
                                        <p:attrNameLst>
                                          <p:attrName>style.visibility</p:attrName>
                                        </p:attrNameLst>
                                      </p:cBhvr>
                                      <p:to>
                                        <p:strVal val="visible"/>
                                      </p:to>
                                    </p:set>
                                    <p:anim calcmode="lin" valueType="num">
                                      <p:cBhvr additive="base">
                                        <p:cTn id="17" dur="1000" fill="hold"/>
                                        <p:tgtEl>
                                          <p:spTgt spid="61446"/>
                                        </p:tgtEl>
                                        <p:attrNameLst>
                                          <p:attrName>ppt_x</p:attrName>
                                        </p:attrNameLst>
                                      </p:cBhvr>
                                      <p:tavLst>
                                        <p:tav tm="0">
                                          <p:val>
                                            <p:strVal val="0-#ppt_w/2"/>
                                          </p:val>
                                        </p:tav>
                                        <p:tav tm="100000">
                                          <p:val>
                                            <p:strVal val="#ppt_x"/>
                                          </p:val>
                                        </p:tav>
                                      </p:tavLst>
                                    </p:anim>
                                    <p:anim calcmode="lin" valueType="num">
                                      <p:cBhvr additive="base">
                                        <p:cTn id="18" dur="1000" fill="hold"/>
                                        <p:tgtEl>
                                          <p:spTgt spid="6144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61447"/>
                                        </p:tgtEl>
                                        <p:attrNameLst>
                                          <p:attrName>style.visibility</p:attrName>
                                        </p:attrNameLst>
                                      </p:cBhvr>
                                      <p:to>
                                        <p:strVal val="visible"/>
                                      </p:to>
                                    </p:set>
                                    <p:animEffect transition="in" filter="blinds(vertical)">
                                      <p:cBhvr>
                                        <p:cTn id="23" dur="1000"/>
                                        <p:tgtEl>
                                          <p:spTgt spid="614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1449"/>
                                        </p:tgtEl>
                                        <p:attrNameLst>
                                          <p:attrName>style.visibility</p:attrName>
                                        </p:attrNameLst>
                                      </p:cBhvr>
                                      <p:to>
                                        <p:strVal val="visible"/>
                                      </p:to>
                                    </p:set>
                                    <p:anim calcmode="lin" valueType="num">
                                      <p:cBhvr additive="base">
                                        <p:cTn id="28" dur="1000" fill="hold"/>
                                        <p:tgtEl>
                                          <p:spTgt spid="61449"/>
                                        </p:tgtEl>
                                        <p:attrNameLst>
                                          <p:attrName>ppt_x</p:attrName>
                                        </p:attrNameLst>
                                      </p:cBhvr>
                                      <p:tavLst>
                                        <p:tav tm="0">
                                          <p:val>
                                            <p:strVal val="0-#ppt_w/2"/>
                                          </p:val>
                                        </p:tav>
                                        <p:tav tm="100000">
                                          <p:val>
                                            <p:strVal val="#ppt_x"/>
                                          </p:val>
                                        </p:tav>
                                      </p:tavLst>
                                    </p:anim>
                                    <p:anim calcmode="lin" valueType="num">
                                      <p:cBhvr additive="base">
                                        <p:cTn id="29" dur="1000" fill="hold"/>
                                        <p:tgtEl>
                                          <p:spTgt spid="61449"/>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61450"/>
                                        </p:tgtEl>
                                        <p:attrNameLst>
                                          <p:attrName>style.visibility</p:attrName>
                                        </p:attrNameLst>
                                      </p:cBhvr>
                                      <p:to>
                                        <p:strVal val="visible"/>
                                      </p:to>
                                    </p:set>
                                    <p:animEffect transition="in" filter="blinds(vertical)">
                                      <p:cBhvr>
                                        <p:cTn id="34" dur="1000"/>
                                        <p:tgtEl>
                                          <p:spTgt spid="6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5" grpId="0"/>
      <p:bldP spid="61446" grpId="0"/>
      <p:bldP spid="61447" grpId="0"/>
      <p:bldP spid="61449" grpId="0"/>
      <p:bldP spid="614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D3D92E8-C966-4AF8-B73F-C73145230A6C}" type="slidenum">
              <a:rPr lang="en-US"/>
              <a:pPr/>
              <a:t>22</a:t>
            </a:fld>
            <a:endParaRPr lang="en-US"/>
          </a:p>
        </p:txBody>
      </p:sp>
      <p:sp>
        <p:nvSpPr>
          <p:cNvPr id="63490" name="Rectangle 2"/>
          <p:cNvSpPr>
            <a:spLocks noGrp="1" noChangeArrowheads="1"/>
          </p:cNvSpPr>
          <p:nvPr>
            <p:ph type="title"/>
          </p:nvPr>
        </p:nvSpPr>
        <p:spPr>
          <a:xfrm>
            <a:off x="507867" y="76200"/>
            <a:ext cx="10969943" cy="533400"/>
          </a:xfrm>
        </p:spPr>
        <p:txBody>
          <a:bodyPr>
            <a:normAutofit fontScale="90000"/>
          </a:bodyPr>
          <a:lstStyle/>
          <a:p>
            <a:r>
              <a:rPr lang="en-US" sz="3200" b="1" dirty="0"/>
              <a:t>MIPS Instructions</a:t>
            </a:r>
          </a:p>
        </p:txBody>
      </p:sp>
      <p:sp>
        <p:nvSpPr>
          <p:cNvPr id="63492" name="Text Box 4"/>
          <p:cNvSpPr txBox="1">
            <a:spLocks noChangeArrowheads="1"/>
          </p:cNvSpPr>
          <p:nvPr/>
        </p:nvSpPr>
        <p:spPr bwMode="auto">
          <a:xfrm>
            <a:off x="486707" y="871538"/>
            <a:ext cx="6221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20000"/>
              </a:spcBef>
              <a:buFontTx/>
              <a:buChar char="•"/>
            </a:pPr>
            <a:r>
              <a:rPr lang="en-US" sz="2400">
                <a:cs typeface="Angsana New" charset="-34"/>
              </a:rPr>
              <a:t>  </a:t>
            </a:r>
            <a:r>
              <a:rPr lang="th-TH" sz="2400">
                <a:cs typeface="Angsana New" charset="-34"/>
              </a:rPr>
              <a:t>32-bit fixed format instruction </a:t>
            </a:r>
            <a:r>
              <a:rPr lang="en-US" sz="2400">
                <a:cs typeface="Angsana New" charset="-34"/>
              </a:rPr>
              <a:t>and </a:t>
            </a:r>
            <a:r>
              <a:rPr lang="th-TH" sz="2400">
                <a:cs typeface="Angsana New" charset="-34"/>
              </a:rPr>
              <a:t>3 formats</a:t>
            </a:r>
            <a:r>
              <a:rPr lang="en-US" sz="2400">
                <a:cs typeface="Angsana New" charset="-34"/>
              </a:rPr>
              <a:t>;</a:t>
            </a:r>
            <a:endParaRPr lang="en-US" sz="2400" i="1"/>
          </a:p>
        </p:txBody>
      </p:sp>
      <p:sp>
        <p:nvSpPr>
          <p:cNvPr id="63493" name="Text Box 5"/>
          <p:cNvSpPr txBox="1">
            <a:spLocks noChangeArrowheads="1"/>
          </p:cNvSpPr>
          <p:nvPr/>
        </p:nvSpPr>
        <p:spPr bwMode="auto">
          <a:xfrm>
            <a:off x="486707" y="1311276"/>
            <a:ext cx="80698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a:t>  register </a:t>
            </a:r>
            <a:r>
              <a:rPr lang="th-TH" sz="2400"/>
              <a:t>–</a:t>
            </a:r>
            <a:r>
              <a:rPr lang="en-US" sz="2400"/>
              <a:t> register</a:t>
            </a:r>
            <a:r>
              <a:rPr lang="th-TH" sz="2400"/>
              <a:t> </a:t>
            </a:r>
            <a:r>
              <a:rPr lang="en-US" sz="2400"/>
              <a:t>and register-immediate computational</a:t>
            </a:r>
          </a:p>
          <a:p>
            <a:r>
              <a:rPr lang="en-US" sz="2400"/>
              <a:t>  </a:t>
            </a:r>
            <a:r>
              <a:rPr lang="th-TH" sz="2400"/>
              <a:t> instruction</a:t>
            </a:r>
            <a:r>
              <a:rPr lang="en-US" sz="2400"/>
              <a:t>s;</a:t>
            </a:r>
          </a:p>
        </p:txBody>
      </p:sp>
      <p:sp>
        <p:nvSpPr>
          <p:cNvPr id="63494" name="Text Box 6"/>
          <p:cNvSpPr txBox="1">
            <a:spLocks noChangeArrowheads="1"/>
          </p:cNvSpPr>
          <p:nvPr/>
        </p:nvSpPr>
        <p:spPr bwMode="auto">
          <a:xfrm>
            <a:off x="486707" y="2209801"/>
            <a:ext cx="73380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a:t>  s</a:t>
            </a:r>
            <a:r>
              <a:rPr lang="th-TH" sz="2400"/>
              <a:t>ingle address mode for load/store</a:t>
            </a:r>
            <a:r>
              <a:rPr lang="en-US" sz="2400"/>
              <a:t> instructions</a:t>
            </a:r>
            <a:r>
              <a:rPr lang="th-TH" sz="2400"/>
              <a:t>: </a:t>
            </a:r>
            <a:br>
              <a:rPr lang="th-TH" sz="2400"/>
            </a:br>
            <a:r>
              <a:rPr lang="en-US" sz="2400"/>
              <a:t>   </a:t>
            </a:r>
            <a:r>
              <a:rPr lang="en-US" sz="2400">
                <a:cs typeface="Arial" charset="0"/>
              </a:rPr>
              <a:t>– </a:t>
            </a:r>
            <a:r>
              <a:rPr lang="en-US" sz="2400"/>
              <a:t>register content</a:t>
            </a:r>
            <a:r>
              <a:rPr lang="th-TH" sz="2400"/>
              <a:t> + </a:t>
            </a:r>
            <a:r>
              <a:rPr lang="en-US" sz="2400"/>
              <a:t>offset (called base addressing);</a:t>
            </a:r>
          </a:p>
        </p:txBody>
      </p:sp>
      <p:sp>
        <p:nvSpPr>
          <p:cNvPr id="63495" name="Text Box 7"/>
          <p:cNvSpPr txBox="1">
            <a:spLocks noChangeArrowheads="1"/>
          </p:cNvSpPr>
          <p:nvPr/>
        </p:nvSpPr>
        <p:spPr bwMode="auto">
          <a:xfrm>
            <a:off x="486707" y="3140075"/>
            <a:ext cx="111942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sz="2400"/>
              <a:t>  s</a:t>
            </a:r>
            <a:r>
              <a:rPr lang="th-TH" sz="2400"/>
              <a:t>imple branch conditions</a:t>
            </a:r>
            <a:r>
              <a:rPr lang="en-US" sz="2400"/>
              <a:t>;</a:t>
            </a:r>
          </a:p>
          <a:p>
            <a:pPr lvl="1"/>
            <a:r>
              <a:rPr lang="en-US" sz="2400"/>
              <a:t>   –</a:t>
            </a:r>
            <a:r>
              <a:rPr lang="en-US" sz="2400" i="1"/>
              <a:t>  </a:t>
            </a:r>
            <a:r>
              <a:rPr lang="en-US" sz="2400"/>
              <a:t>branch instructions use PC relative addressing;</a:t>
            </a:r>
          </a:p>
          <a:p>
            <a:pPr lvl="1"/>
            <a:r>
              <a:rPr lang="en-US" sz="2400"/>
              <a:t>   </a:t>
            </a:r>
            <a:r>
              <a:rPr lang="en-US" sz="2400">
                <a:cs typeface="Arial" charset="0"/>
              </a:rPr>
              <a:t>–  branch address = [PC] + 4 + 4×offset</a:t>
            </a:r>
            <a:endParaRPr lang="en-US" sz="2400" i="1">
              <a:cs typeface="Arial" charset="0"/>
            </a:endParaRPr>
          </a:p>
        </p:txBody>
      </p:sp>
      <p:sp>
        <p:nvSpPr>
          <p:cNvPr id="63496" name="Text Box 8"/>
          <p:cNvSpPr txBox="1">
            <a:spLocks noChangeArrowheads="1"/>
          </p:cNvSpPr>
          <p:nvPr/>
        </p:nvSpPr>
        <p:spPr bwMode="auto">
          <a:xfrm>
            <a:off x="507869" y="4391026"/>
            <a:ext cx="874309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a:t>  jump instructions with:</a:t>
            </a:r>
          </a:p>
          <a:p>
            <a:pPr lvl="1"/>
            <a:r>
              <a:rPr lang="en-US" sz="2400"/>
              <a:t>   –</a:t>
            </a:r>
            <a:r>
              <a:rPr lang="en-US" sz="2400" i="1"/>
              <a:t> </a:t>
            </a:r>
            <a:r>
              <a:rPr lang="en-US" sz="2400"/>
              <a:t>28-bit addresses (jumps inside 256 megabyte regions), </a:t>
            </a:r>
          </a:p>
          <a:p>
            <a:pPr lvl="1"/>
            <a:r>
              <a:rPr lang="en-US" sz="2400"/>
              <a:t>  or</a:t>
            </a:r>
          </a:p>
          <a:p>
            <a:pPr lvl="1"/>
            <a:r>
              <a:rPr lang="en-US" sz="2400"/>
              <a:t>   –</a:t>
            </a:r>
            <a:r>
              <a:rPr lang="en-US" sz="2400" i="1"/>
              <a:t> </a:t>
            </a:r>
            <a:r>
              <a:rPr lang="en-US" sz="2400"/>
              <a:t>absolute 32-bit addresses.</a:t>
            </a:r>
          </a:p>
        </p:txBody>
      </p:sp>
    </p:spTree>
    <p:extLst>
      <p:ext uri="{BB962C8B-B14F-4D97-AF65-F5344CB8AC3E}">
        <p14:creationId xmlns:p14="http://schemas.microsoft.com/office/powerpoint/2010/main" val="164127290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linds(horizontal)">
                                      <p:cBhvr>
                                        <p:cTn id="7" dur="10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blinds(vertical)">
                                      <p:cBhvr>
                                        <p:cTn id="12" dur="1000"/>
                                        <p:tgtEl>
                                          <p:spTgt spid="63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3493"/>
                                        </p:tgtEl>
                                        <p:attrNameLst>
                                          <p:attrName>style.visibility</p:attrName>
                                        </p:attrNameLst>
                                      </p:cBhvr>
                                      <p:to>
                                        <p:strVal val="visible"/>
                                      </p:to>
                                    </p:set>
                                    <p:animEffect transition="in" filter="blinds(vertical)">
                                      <p:cBhvr>
                                        <p:cTn id="17" dur="1000"/>
                                        <p:tgtEl>
                                          <p:spTgt spid="634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3494"/>
                                        </p:tgtEl>
                                        <p:attrNameLst>
                                          <p:attrName>style.visibility</p:attrName>
                                        </p:attrNameLst>
                                      </p:cBhvr>
                                      <p:to>
                                        <p:strVal val="visible"/>
                                      </p:to>
                                    </p:set>
                                    <p:animEffect transition="in" filter="blinds(vertical)">
                                      <p:cBhvr>
                                        <p:cTn id="22" dur="1000"/>
                                        <p:tgtEl>
                                          <p:spTgt spid="634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3495"/>
                                        </p:tgtEl>
                                        <p:attrNameLst>
                                          <p:attrName>style.visibility</p:attrName>
                                        </p:attrNameLst>
                                      </p:cBhvr>
                                      <p:to>
                                        <p:strVal val="visible"/>
                                      </p:to>
                                    </p:set>
                                    <p:animEffect transition="in" filter="blinds(vertical)">
                                      <p:cBhvr>
                                        <p:cTn id="27" dur="1000"/>
                                        <p:tgtEl>
                                          <p:spTgt spid="63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63496"/>
                                        </p:tgtEl>
                                        <p:attrNameLst>
                                          <p:attrName>style.visibility</p:attrName>
                                        </p:attrNameLst>
                                      </p:cBhvr>
                                      <p:to>
                                        <p:strVal val="visible"/>
                                      </p:to>
                                    </p:set>
                                    <p:animEffect transition="in" filter="blinds(vertical)">
                                      <p:cBhvr>
                                        <p:cTn id="32" dur="10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63492" grpId="0"/>
      <p:bldP spid="63493" grpId="0"/>
      <p:bldP spid="63494" grpId="0"/>
      <p:bldP spid="63495" grpId="0"/>
      <p:bldP spid="6349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3209366-1663-41F2-8FE3-F0FD27DE9BE0}" type="slidenum">
              <a:rPr lang="en-US"/>
              <a:pPr/>
              <a:t>23</a:t>
            </a:fld>
            <a:endParaRPr lang="en-US"/>
          </a:p>
        </p:txBody>
      </p:sp>
      <p:sp>
        <p:nvSpPr>
          <p:cNvPr id="64514" name="Rectangle 2"/>
          <p:cNvSpPr>
            <a:spLocks noGrp="1" noChangeArrowheads="1"/>
          </p:cNvSpPr>
          <p:nvPr>
            <p:ph type="title"/>
          </p:nvPr>
        </p:nvSpPr>
        <p:spPr>
          <a:xfrm>
            <a:off x="675565" y="228600"/>
            <a:ext cx="10969943" cy="609600"/>
          </a:xfrm>
        </p:spPr>
        <p:txBody>
          <a:bodyPr/>
          <a:lstStyle/>
          <a:p>
            <a:r>
              <a:rPr lang="en-US" sz="3200" b="1" dirty="0"/>
              <a:t>MIPS </a:t>
            </a:r>
            <a:r>
              <a:rPr lang="en-US" sz="3200" b="1" dirty="0" smtClean="0"/>
              <a:t>Instructions</a:t>
            </a:r>
            <a:endParaRPr lang="en-US" sz="2400" b="1" dirty="0"/>
          </a:p>
        </p:txBody>
      </p:sp>
      <p:sp>
        <p:nvSpPr>
          <p:cNvPr id="64515" name="Rectangle 3"/>
          <p:cNvSpPr>
            <a:spLocks noGrp="1" noChangeArrowheads="1"/>
          </p:cNvSpPr>
          <p:nvPr>
            <p:ph type="body" idx="1"/>
          </p:nvPr>
        </p:nvSpPr>
        <p:spPr>
          <a:xfrm>
            <a:off x="608012" y="1143000"/>
            <a:ext cx="10157354" cy="1828800"/>
          </a:xfrm>
        </p:spPr>
        <p:txBody>
          <a:bodyPr/>
          <a:lstStyle/>
          <a:p>
            <a:pPr>
              <a:lnSpc>
                <a:spcPct val="80000"/>
              </a:lnSpc>
            </a:pPr>
            <a:r>
              <a:rPr lang="en-US" sz="2400" i="1" dirty="0"/>
              <a:t>Instructions that move data:</a:t>
            </a:r>
          </a:p>
          <a:p>
            <a:pPr lvl="1">
              <a:lnSpc>
                <a:spcPct val="80000"/>
              </a:lnSpc>
            </a:pPr>
            <a:r>
              <a:rPr lang="en-US" sz="2400" i="1" dirty="0"/>
              <a:t>load to register from memory,</a:t>
            </a:r>
          </a:p>
          <a:p>
            <a:pPr lvl="1">
              <a:lnSpc>
                <a:spcPct val="80000"/>
              </a:lnSpc>
            </a:pPr>
            <a:r>
              <a:rPr lang="en-US" sz="2400" i="1" dirty="0"/>
              <a:t>store from register to memory, </a:t>
            </a:r>
          </a:p>
          <a:p>
            <a:pPr lvl="1">
              <a:lnSpc>
                <a:spcPct val="80000"/>
              </a:lnSpc>
            </a:pPr>
            <a:r>
              <a:rPr lang="en-US" sz="2400" i="1" dirty="0"/>
              <a:t>move between registers in same and different coprocessors</a:t>
            </a:r>
            <a:endParaRPr lang="en-US" sz="2000" dirty="0"/>
          </a:p>
        </p:txBody>
      </p:sp>
      <p:sp>
        <p:nvSpPr>
          <p:cNvPr id="64517" name="Text Box 5"/>
          <p:cNvSpPr txBox="1">
            <a:spLocks noChangeArrowheads="1"/>
          </p:cNvSpPr>
          <p:nvPr/>
        </p:nvSpPr>
        <p:spPr bwMode="auto">
          <a:xfrm>
            <a:off x="689854" y="2971800"/>
            <a:ext cx="3805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en-US" sz="2400" i="1"/>
              <a:t>  ALU integer instructions,</a:t>
            </a:r>
          </a:p>
        </p:txBody>
      </p:sp>
      <p:sp>
        <p:nvSpPr>
          <p:cNvPr id="64518" name="Text Box 6"/>
          <p:cNvSpPr txBox="1">
            <a:spLocks noChangeArrowheads="1"/>
          </p:cNvSpPr>
          <p:nvPr/>
        </p:nvSpPr>
        <p:spPr bwMode="auto">
          <a:xfrm>
            <a:off x="689853" y="3657600"/>
            <a:ext cx="4039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en-US" sz="2400" i="1"/>
              <a:t>  Floating point instructions,</a:t>
            </a:r>
          </a:p>
        </p:txBody>
      </p:sp>
      <p:sp>
        <p:nvSpPr>
          <p:cNvPr id="64519" name="Text Box 7"/>
          <p:cNvSpPr txBox="1">
            <a:spLocks noChangeArrowheads="1"/>
          </p:cNvSpPr>
          <p:nvPr/>
        </p:nvSpPr>
        <p:spPr bwMode="auto">
          <a:xfrm>
            <a:off x="711016" y="4343400"/>
            <a:ext cx="42290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i="1"/>
              <a:t>  Control-related instructions,</a:t>
            </a:r>
          </a:p>
        </p:txBody>
      </p:sp>
      <p:sp>
        <p:nvSpPr>
          <p:cNvPr id="64520" name="Text Box 8"/>
          <p:cNvSpPr txBox="1">
            <a:spLocks noChangeArrowheads="1"/>
          </p:cNvSpPr>
          <p:nvPr/>
        </p:nvSpPr>
        <p:spPr bwMode="auto">
          <a:xfrm>
            <a:off x="689853" y="5105400"/>
            <a:ext cx="52565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i="1"/>
              <a:t>  Special control-related instructions.</a:t>
            </a:r>
          </a:p>
        </p:txBody>
      </p:sp>
    </p:spTree>
    <p:extLst>
      <p:ext uri="{BB962C8B-B14F-4D97-AF65-F5344CB8AC3E}">
        <p14:creationId xmlns:p14="http://schemas.microsoft.com/office/powerpoint/2010/main" val="34934416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linds(horizontal)">
                                      <p:cBhvr>
                                        <p:cTn id="7" dur="1000"/>
                                        <p:tgtEl>
                                          <p:spTgt spid="64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4515">
                                            <p:txEl>
                                              <p:pRg st="0" end="0"/>
                                            </p:txEl>
                                          </p:spTgt>
                                        </p:tgtEl>
                                        <p:attrNameLst>
                                          <p:attrName>style.visibility</p:attrName>
                                        </p:attrNameLst>
                                      </p:cBhvr>
                                      <p:to>
                                        <p:strVal val="visible"/>
                                      </p:to>
                                    </p:set>
                                    <p:animEffect transition="in" filter="blinds(vertical)">
                                      <p:cBhvr>
                                        <p:cTn id="12" dur="1000"/>
                                        <p:tgtEl>
                                          <p:spTgt spid="64515">
                                            <p:txEl>
                                              <p:pRg st="0" end="0"/>
                                            </p:txEl>
                                          </p:spTgt>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64515">
                                            <p:txEl>
                                              <p:pRg st="1" end="1"/>
                                            </p:txEl>
                                          </p:spTgt>
                                        </p:tgtEl>
                                        <p:attrNameLst>
                                          <p:attrName>style.visibility</p:attrName>
                                        </p:attrNameLst>
                                      </p:cBhvr>
                                      <p:to>
                                        <p:strVal val="visible"/>
                                      </p:to>
                                    </p:set>
                                    <p:animEffect transition="in" filter="blinds(vertical)">
                                      <p:cBhvr>
                                        <p:cTn id="15" dur="1000"/>
                                        <p:tgtEl>
                                          <p:spTgt spid="64515">
                                            <p:txEl>
                                              <p:pRg st="1" end="1"/>
                                            </p:txEl>
                                          </p:spTgt>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64515">
                                            <p:txEl>
                                              <p:pRg st="2" end="2"/>
                                            </p:txEl>
                                          </p:spTgt>
                                        </p:tgtEl>
                                        <p:attrNameLst>
                                          <p:attrName>style.visibility</p:attrName>
                                        </p:attrNameLst>
                                      </p:cBhvr>
                                      <p:to>
                                        <p:strVal val="visible"/>
                                      </p:to>
                                    </p:set>
                                    <p:animEffect transition="in" filter="blinds(vertical)">
                                      <p:cBhvr>
                                        <p:cTn id="18" dur="1000"/>
                                        <p:tgtEl>
                                          <p:spTgt spid="64515">
                                            <p:txEl>
                                              <p:pRg st="2" end="2"/>
                                            </p:txEl>
                                          </p:spTgt>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64515">
                                            <p:txEl>
                                              <p:pRg st="3" end="3"/>
                                            </p:txEl>
                                          </p:spTgt>
                                        </p:tgtEl>
                                        <p:attrNameLst>
                                          <p:attrName>style.visibility</p:attrName>
                                        </p:attrNameLst>
                                      </p:cBhvr>
                                      <p:to>
                                        <p:strVal val="visible"/>
                                      </p:to>
                                    </p:set>
                                    <p:animEffect transition="in" filter="blinds(vertical)">
                                      <p:cBhvr>
                                        <p:cTn id="21" dur="1000"/>
                                        <p:tgtEl>
                                          <p:spTgt spid="6451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64517"/>
                                        </p:tgtEl>
                                        <p:attrNameLst>
                                          <p:attrName>style.visibility</p:attrName>
                                        </p:attrNameLst>
                                      </p:cBhvr>
                                      <p:to>
                                        <p:strVal val="visible"/>
                                      </p:to>
                                    </p:set>
                                    <p:animEffect transition="in" filter="blinds(vertical)">
                                      <p:cBhvr>
                                        <p:cTn id="26" dur="1000"/>
                                        <p:tgtEl>
                                          <p:spTgt spid="645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blinds(vertical)">
                                      <p:cBhvr>
                                        <p:cTn id="31" dur="1000"/>
                                        <p:tgtEl>
                                          <p:spTgt spid="6451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64519"/>
                                        </p:tgtEl>
                                        <p:attrNameLst>
                                          <p:attrName>style.visibility</p:attrName>
                                        </p:attrNameLst>
                                      </p:cBhvr>
                                      <p:to>
                                        <p:strVal val="visible"/>
                                      </p:to>
                                    </p:set>
                                    <p:animEffect transition="in" filter="blinds(vertical)">
                                      <p:cBhvr>
                                        <p:cTn id="36" dur="1000"/>
                                        <p:tgtEl>
                                          <p:spTgt spid="6451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64520"/>
                                        </p:tgtEl>
                                        <p:attrNameLst>
                                          <p:attrName>style.visibility</p:attrName>
                                        </p:attrNameLst>
                                      </p:cBhvr>
                                      <p:to>
                                        <p:strVal val="visible"/>
                                      </p:to>
                                    </p:set>
                                    <p:animEffect transition="in" filter="blinds(vertical)">
                                      <p:cBhvr>
                                        <p:cTn id="41" dur="1000"/>
                                        <p:tgtEl>
                                          <p:spTgt spid="64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build="p"/>
      <p:bldP spid="64517" grpId="0"/>
      <p:bldP spid="64518" grpId="0"/>
      <p:bldP spid="64519" grpId="0"/>
      <p:bldP spid="645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0640"/>
          <a:stretch/>
        </p:blipFill>
        <p:spPr>
          <a:xfrm>
            <a:off x="0" y="-390658"/>
            <a:ext cx="12188825" cy="7248658"/>
          </a:xfrm>
          <a:prstGeom prst="rect">
            <a:avLst/>
          </a:prstGeom>
        </p:spPr>
      </p:pic>
      <p:sp>
        <p:nvSpPr>
          <p:cNvPr id="7" name="Title 5"/>
          <p:cNvSpPr txBox="1">
            <a:spLocks/>
          </p:cNvSpPr>
          <p:nvPr/>
        </p:nvSpPr>
        <p:spPr>
          <a:xfrm>
            <a:off x="7237412" y="914400"/>
            <a:ext cx="4693072" cy="997216"/>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00"/>
                </a:solidFill>
              </a:rPr>
              <a:t>MIPS Instructions</a:t>
            </a:r>
            <a:endParaRPr lang="en-US" dirty="0">
              <a:solidFill>
                <a:srgbClr val="FFFF00"/>
              </a:solidFill>
            </a:endParaRPr>
          </a:p>
        </p:txBody>
      </p:sp>
    </p:spTree>
    <p:extLst>
      <p:ext uri="{BB962C8B-B14F-4D97-AF65-F5344CB8AC3E}">
        <p14:creationId xmlns:p14="http://schemas.microsoft.com/office/powerpoint/2010/main" val="63081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altLang="en-US"/>
              <a:t>MIPS Instructions</a:t>
            </a:r>
          </a:p>
        </p:txBody>
      </p:sp>
      <p:sp>
        <p:nvSpPr>
          <p:cNvPr id="349187" name="Rectangle 3"/>
          <p:cNvSpPr>
            <a:spLocks noGrp="1" noChangeArrowheads="1"/>
          </p:cNvSpPr>
          <p:nvPr>
            <p:ph type="body" idx="1"/>
          </p:nvPr>
        </p:nvSpPr>
        <p:spPr>
          <a:xfrm>
            <a:off x="1320456" y="1752600"/>
            <a:ext cx="9547913" cy="4114800"/>
          </a:xfrm>
        </p:spPr>
        <p:txBody>
          <a:bodyPr/>
          <a:lstStyle/>
          <a:p>
            <a:r>
              <a:rPr lang="en-US" altLang="en-US"/>
              <a:t>All instructions </a:t>
            </a:r>
            <a:r>
              <a:rPr lang="en-US" altLang="en-US" u="sng">
                <a:solidFill>
                  <a:srgbClr val="990000"/>
                </a:solidFill>
              </a:rPr>
              <a:t>exactly</a:t>
            </a:r>
            <a:r>
              <a:rPr lang="en-US" altLang="en-US"/>
              <a:t> 32 bits wide</a:t>
            </a:r>
          </a:p>
          <a:p>
            <a:r>
              <a:rPr lang="en-US" altLang="en-US"/>
              <a:t>Different formats for different purposes</a:t>
            </a:r>
          </a:p>
          <a:p>
            <a:r>
              <a:rPr lang="en-US" altLang="en-US" u="sng">
                <a:solidFill>
                  <a:srgbClr val="990000"/>
                </a:solidFill>
              </a:rPr>
              <a:t>Similarities</a:t>
            </a:r>
            <a:r>
              <a:rPr lang="en-US" altLang="en-US"/>
              <a:t> in formats ease implementation</a:t>
            </a:r>
          </a:p>
        </p:txBody>
      </p:sp>
      <p:grpSp>
        <p:nvGrpSpPr>
          <p:cNvPr id="349188" name="Group 4"/>
          <p:cNvGrpSpPr>
            <a:grpSpLocks/>
          </p:cNvGrpSpPr>
          <p:nvPr/>
        </p:nvGrpSpPr>
        <p:grpSpPr bwMode="auto">
          <a:xfrm>
            <a:off x="1692506" y="3733800"/>
            <a:ext cx="8045471" cy="2438400"/>
            <a:chOff x="816" y="1968"/>
            <a:chExt cx="3802" cy="1536"/>
          </a:xfrm>
        </p:grpSpPr>
        <p:sp>
          <p:nvSpPr>
            <p:cNvPr id="349189" name="Rectangle 5"/>
            <p:cNvSpPr>
              <a:spLocks noChangeArrowheads="1"/>
            </p:cNvSpPr>
            <p:nvPr/>
          </p:nvSpPr>
          <p:spPr bwMode="auto">
            <a:xfrm>
              <a:off x="816" y="2784"/>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49190" name="Rectangle 6"/>
            <p:cNvSpPr>
              <a:spLocks noChangeArrowheads="1"/>
            </p:cNvSpPr>
            <p:nvPr/>
          </p:nvSpPr>
          <p:spPr bwMode="auto">
            <a:xfrm>
              <a:off x="1392" y="2784"/>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49191" name="Rectangle 7"/>
            <p:cNvSpPr>
              <a:spLocks noChangeArrowheads="1"/>
            </p:cNvSpPr>
            <p:nvPr/>
          </p:nvSpPr>
          <p:spPr bwMode="auto">
            <a:xfrm>
              <a:off x="1872" y="2784"/>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49192" name="Rectangle 8"/>
            <p:cNvSpPr>
              <a:spLocks noChangeArrowheads="1"/>
            </p:cNvSpPr>
            <p:nvPr/>
          </p:nvSpPr>
          <p:spPr bwMode="auto">
            <a:xfrm>
              <a:off x="2352" y="2784"/>
              <a:ext cx="1536"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49193" name="Line 9"/>
            <p:cNvSpPr>
              <a:spLocks noChangeShapeType="1"/>
            </p:cNvSpPr>
            <p:nvPr/>
          </p:nvSpPr>
          <p:spPr bwMode="auto">
            <a:xfrm flipV="1">
              <a:off x="816"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4" name="Line 10"/>
            <p:cNvSpPr>
              <a:spLocks noChangeShapeType="1"/>
            </p:cNvSpPr>
            <p:nvPr/>
          </p:nvSpPr>
          <p:spPr bwMode="auto">
            <a:xfrm>
              <a:off x="864" y="268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5" name="Line 11"/>
            <p:cNvSpPr>
              <a:spLocks noChangeShapeType="1"/>
            </p:cNvSpPr>
            <p:nvPr/>
          </p:nvSpPr>
          <p:spPr bwMode="auto">
            <a:xfrm flipV="1">
              <a:off x="139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6" name="Line 12"/>
            <p:cNvSpPr>
              <a:spLocks noChangeShapeType="1"/>
            </p:cNvSpPr>
            <p:nvPr/>
          </p:nvSpPr>
          <p:spPr bwMode="auto">
            <a:xfrm flipV="1">
              <a:off x="187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7" name="Line 13"/>
            <p:cNvSpPr>
              <a:spLocks noChangeShapeType="1"/>
            </p:cNvSpPr>
            <p:nvPr/>
          </p:nvSpPr>
          <p:spPr bwMode="auto">
            <a:xfrm>
              <a:off x="1440" y="268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8" name="Line 14"/>
            <p:cNvSpPr>
              <a:spLocks noChangeShapeType="1"/>
            </p:cNvSpPr>
            <p:nvPr/>
          </p:nvSpPr>
          <p:spPr bwMode="auto">
            <a:xfrm flipV="1">
              <a:off x="235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9" name="Line 15"/>
            <p:cNvSpPr>
              <a:spLocks noChangeShapeType="1"/>
            </p:cNvSpPr>
            <p:nvPr/>
          </p:nvSpPr>
          <p:spPr bwMode="auto">
            <a:xfrm>
              <a:off x="1920" y="268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0" name="Line 16"/>
            <p:cNvSpPr>
              <a:spLocks noChangeShapeType="1"/>
            </p:cNvSpPr>
            <p:nvPr/>
          </p:nvSpPr>
          <p:spPr bwMode="auto">
            <a:xfrm>
              <a:off x="2448" y="2688"/>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1" name="Line 17"/>
            <p:cNvSpPr>
              <a:spLocks noChangeShapeType="1"/>
            </p:cNvSpPr>
            <p:nvPr/>
          </p:nvSpPr>
          <p:spPr bwMode="auto">
            <a:xfrm flipV="1">
              <a:off x="3888"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2" name="Text Box 18"/>
            <p:cNvSpPr txBox="1">
              <a:spLocks noChangeArrowheads="1"/>
            </p:cNvSpPr>
            <p:nvPr/>
          </p:nvSpPr>
          <p:spPr bwMode="auto">
            <a:xfrm>
              <a:off x="912"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49203" name="Text Box 19"/>
            <p:cNvSpPr txBox="1">
              <a:spLocks noChangeArrowheads="1"/>
            </p:cNvSpPr>
            <p:nvPr/>
          </p:nvSpPr>
          <p:spPr bwMode="auto">
            <a:xfrm>
              <a:off x="1450"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04" name="Text Box 20"/>
            <p:cNvSpPr txBox="1">
              <a:spLocks noChangeArrowheads="1"/>
            </p:cNvSpPr>
            <p:nvPr/>
          </p:nvSpPr>
          <p:spPr bwMode="auto">
            <a:xfrm>
              <a:off x="1930"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05" name="Text Box 21"/>
            <p:cNvSpPr txBox="1">
              <a:spLocks noChangeArrowheads="1"/>
            </p:cNvSpPr>
            <p:nvPr/>
          </p:nvSpPr>
          <p:spPr bwMode="auto">
            <a:xfrm>
              <a:off x="2910" y="2496"/>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sp>
          <p:nvSpPr>
            <p:cNvPr id="349206" name="Rectangle 22"/>
            <p:cNvSpPr>
              <a:spLocks noChangeArrowheads="1"/>
            </p:cNvSpPr>
            <p:nvPr/>
          </p:nvSpPr>
          <p:spPr bwMode="auto">
            <a:xfrm>
              <a:off x="816" y="2256"/>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op</a:t>
              </a:r>
              <a:endParaRPr lang="en-US" altLang="en-US" sz="2400" dirty="0">
                <a:solidFill>
                  <a:srgbClr val="990000"/>
                </a:solidFill>
                <a:latin typeface="Times New Roman" pitchFamily="18" charset="0"/>
              </a:endParaRPr>
            </a:p>
          </p:txBody>
        </p:sp>
        <p:sp>
          <p:nvSpPr>
            <p:cNvPr id="349207" name="Rectangle 23"/>
            <p:cNvSpPr>
              <a:spLocks noChangeArrowheads="1"/>
            </p:cNvSpPr>
            <p:nvPr/>
          </p:nvSpPr>
          <p:spPr bwMode="auto">
            <a:xfrm>
              <a:off x="139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49208" name="Rectangle 24"/>
            <p:cNvSpPr>
              <a:spLocks noChangeArrowheads="1"/>
            </p:cNvSpPr>
            <p:nvPr/>
          </p:nvSpPr>
          <p:spPr bwMode="auto">
            <a:xfrm>
              <a:off x="187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49209" name="Rectangle 25"/>
            <p:cNvSpPr>
              <a:spLocks noChangeArrowheads="1"/>
            </p:cNvSpPr>
            <p:nvPr/>
          </p:nvSpPr>
          <p:spPr bwMode="auto">
            <a:xfrm>
              <a:off x="235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49210" name="Rectangle 26"/>
            <p:cNvSpPr>
              <a:spLocks noChangeArrowheads="1"/>
            </p:cNvSpPr>
            <p:nvPr/>
          </p:nvSpPr>
          <p:spPr bwMode="auto">
            <a:xfrm>
              <a:off x="3312" y="2256"/>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a:solidFill>
                  <a:srgbClr val="990000"/>
                </a:solidFill>
                <a:latin typeface="Times New Roman" pitchFamily="18" charset="0"/>
              </a:endParaRPr>
            </a:p>
          </p:txBody>
        </p:sp>
        <p:sp>
          <p:nvSpPr>
            <p:cNvPr id="349211" name="Rectangle 27"/>
            <p:cNvSpPr>
              <a:spLocks noChangeArrowheads="1"/>
            </p:cNvSpPr>
            <p:nvPr/>
          </p:nvSpPr>
          <p:spPr bwMode="auto">
            <a:xfrm>
              <a:off x="283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sp>
          <p:nvSpPr>
            <p:cNvPr id="349212" name="Line 28"/>
            <p:cNvSpPr>
              <a:spLocks noChangeShapeType="1"/>
            </p:cNvSpPr>
            <p:nvPr/>
          </p:nvSpPr>
          <p:spPr bwMode="auto">
            <a:xfrm flipV="1">
              <a:off x="816"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3" name="Line 29"/>
            <p:cNvSpPr>
              <a:spLocks noChangeShapeType="1"/>
            </p:cNvSpPr>
            <p:nvPr/>
          </p:nvSpPr>
          <p:spPr bwMode="auto">
            <a:xfrm>
              <a:off x="864" y="216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4" name="Line 30"/>
            <p:cNvSpPr>
              <a:spLocks noChangeShapeType="1"/>
            </p:cNvSpPr>
            <p:nvPr/>
          </p:nvSpPr>
          <p:spPr bwMode="auto">
            <a:xfrm flipV="1">
              <a:off x="139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5" name="Line 31"/>
            <p:cNvSpPr>
              <a:spLocks noChangeShapeType="1"/>
            </p:cNvSpPr>
            <p:nvPr/>
          </p:nvSpPr>
          <p:spPr bwMode="auto">
            <a:xfrm flipV="1">
              <a:off x="187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6" name="Line 32"/>
            <p:cNvSpPr>
              <a:spLocks noChangeShapeType="1"/>
            </p:cNvSpPr>
            <p:nvPr/>
          </p:nvSpPr>
          <p:spPr bwMode="auto">
            <a:xfrm>
              <a:off x="144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7" name="Line 33"/>
            <p:cNvSpPr>
              <a:spLocks noChangeShapeType="1"/>
            </p:cNvSpPr>
            <p:nvPr/>
          </p:nvSpPr>
          <p:spPr bwMode="auto">
            <a:xfrm flipV="1">
              <a:off x="235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8" name="Line 34"/>
            <p:cNvSpPr>
              <a:spLocks noChangeShapeType="1"/>
            </p:cNvSpPr>
            <p:nvPr/>
          </p:nvSpPr>
          <p:spPr bwMode="auto">
            <a:xfrm>
              <a:off x="192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9" name="Line 35"/>
            <p:cNvSpPr>
              <a:spLocks noChangeShapeType="1"/>
            </p:cNvSpPr>
            <p:nvPr/>
          </p:nvSpPr>
          <p:spPr bwMode="auto">
            <a:xfrm flipV="1">
              <a:off x="283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0" name="Line 36"/>
            <p:cNvSpPr>
              <a:spLocks noChangeShapeType="1"/>
            </p:cNvSpPr>
            <p:nvPr/>
          </p:nvSpPr>
          <p:spPr bwMode="auto">
            <a:xfrm>
              <a:off x="240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1" name="Line 37"/>
            <p:cNvSpPr>
              <a:spLocks noChangeShapeType="1"/>
            </p:cNvSpPr>
            <p:nvPr/>
          </p:nvSpPr>
          <p:spPr bwMode="auto">
            <a:xfrm flipV="1">
              <a:off x="331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2" name="Line 38"/>
            <p:cNvSpPr>
              <a:spLocks noChangeShapeType="1"/>
            </p:cNvSpPr>
            <p:nvPr/>
          </p:nvSpPr>
          <p:spPr bwMode="auto">
            <a:xfrm>
              <a:off x="288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3" name="Line 39"/>
            <p:cNvSpPr>
              <a:spLocks noChangeShapeType="1"/>
            </p:cNvSpPr>
            <p:nvPr/>
          </p:nvSpPr>
          <p:spPr bwMode="auto">
            <a:xfrm flipV="1">
              <a:off x="3888"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4" name="Line 40"/>
            <p:cNvSpPr>
              <a:spLocks noChangeShapeType="1"/>
            </p:cNvSpPr>
            <p:nvPr/>
          </p:nvSpPr>
          <p:spPr bwMode="auto">
            <a:xfrm>
              <a:off x="3360" y="216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5" name="Text Box 41"/>
            <p:cNvSpPr txBox="1">
              <a:spLocks noChangeArrowheads="1"/>
            </p:cNvSpPr>
            <p:nvPr/>
          </p:nvSpPr>
          <p:spPr bwMode="auto">
            <a:xfrm>
              <a:off x="912"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49226" name="Text Box 42"/>
            <p:cNvSpPr txBox="1">
              <a:spLocks noChangeArrowheads="1"/>
            </p:cNvSpPr>
            <p:nvPr/>
          </p:nvSpPr>
          <p:spPr bwMode="auto">
            <a:xfrm>
              <a:off x="145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27" name="Text Box 43"/>
            <p:cNvSpPr txBox="1">
              <a:spLocks noChangeArrowheads="1"/>
            </p:cNvSpPr>
            <p:nvPr/>
          </p:nvSpPr>
          <p:spPr bwMode="auto">
            <a:xfrm>
              <a:off x="193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28" name="Text Box 44"/>
            <p:cNvSpPr txBox="1">
              <a:spLocks noChangeArrowheads="1"/>
            </p:cNvSpPr>
            <p:nvPr/>
          </p:nvSpPr>
          <p:spPr bwMode="auto">
            <a:xfrm>
              <a:off x="241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29" name="Text Box 45"/>
            <p:cNvSpPr txBox="1">
              <a:spLocks noChangeArrowheads="1"/>
            </p:cNvSpPr>
            <p:nvPr/>
          </p:nvSpPr>
          <p:spPr bwMode="auto">
            <a:xfrm>
              <a:off x="289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49230" name="Text Box 46"/>
            <p:cNvSpPr txBox="1">
              <a:spLocks noChangeArrowheads="1"/>
            </p:cNvSpPr>
            <p:nvPr/>
          </p:nvSpPr>
          <p:spPr bwMode="auto">
            <a:xfrm>
              <a:off x="3312" y="196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sp>
          <p:nvSpPr>
            <p:cNvPr id="349231" name="Text Box 47"/>
            <p:cNvSpPr txBox="1">
              <a:spLocks noChangeArrowheads="1"/>
            </p:cNvSpPr>
            <p:nvPr/>
          </p:nvSpPr>
          <p:spPr bwMode="auto">
            <a:xfrm>
              <a:off x="4070" y="2190"/>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R-Format</a:t>
              </a:r>
            </a:p>
          </p:txBody>
        </p:sp>
        <p:sp>
          <p:nvSpPr>
            <p:cNvPr id="349232" name="Text Box 48"/>
            <p:cNvSpPr txBox="1">
              <a:spLocks noChangeArrowheads="1"/>
            </p:cNvSpPr>
            <p:nvPr/>
          </p:nvSpPr>
          <p:spPr bwMode="auto">
            <a:xfrm>
              <a:off x="4080" y="2745"/>
              <a:ext cx="4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I-Format</a:t>
              </a:r>
            </a:p>
          </p:txBody>
        </p:sp>
        <p:sp>
          <p:nvSpPr>
            <p:cNvPr id="349233" name="Rectangle 49"/>
            <p:cNvSpPr>
              <a:spLocks noChangeArrowheads="1"/>
            </p:cNvSpPr>
            <p:nvPr/>
          </p:nvSpPr>
          <p:spPr bwMode="auto">
            <a:xfrm>
              <a:off x="816" y="3312"/>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49234" name="Rectangle 50"/>
            <p:cNvSpPr>
              <a:spLocks noChangeArrowheads="1"/>
            </p:cNvSpPr>
            <p:nvPr/>
          </p:nvSpPr>
          <p:spPr bwMode="auto">
            <a:xfrm>
              <a:off x="1392" y="3312"/>
              <a:ext cx="2496"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address</a:t>
              </a:r>
              <a:endParaRPr lang="en-US" altLang="en-US">
                <a:solidFill>
                  <a:srgbClr val="990000"/>
                </a:solidFill>
                <a:latin typeface="Times New Roman" pitchFamily="18" charset="0"/>
              </a:endParaRPr>
            </a:p>
          </p:txBody>
        </p:sp>
        <p:sp>
          <p:nvSpPr>
            <p:cNvPr id="349235" name="Line 51"/>
            <p:cNvSpPr>
              <a:spLocks noChangeShapeType="1"/>
            </p:cNvSpPr>
            <p:nvPr/>
          </p:nvSpPr>
          <p:spPr bwMode="auto">
            <a:xfrm flipV="1">
              <a:off x="816"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6" name="Line 52"/>
            <p:cNvSpPr>
              <a:spLocks noChangeShapeType="1"/>
            </p:cNvSpPr>
            <p:nvPr/>
          </p:nvSpPr>
          <p:spPr bwMode="auto">
            <a:xfrm>
              <a:off x="864" y="3216"/>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7" name="Line 53"/>
            <p:cNvSpPr>
              <a:spLocks noChangeShapeType="1"/>
            </p:cNvSpPr>
            <p:nvPr/>
          </p:nvSpPr>
          <p:spPr bwMode="auto">
            <a:xfrm flipV="1">
              <a:off x="1392"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8" name="Line 54"/>
            <p:cNvSpPr>
              <a:spLocks noChangeShapeType="1"/>
            </p:cNvSpPr>
            <p:nvPr/>
          </p:nvSpPr>
          <p:spPr bwMode="auto">
            <a:xfrm>
              <a:off x="1440" y="3216"/>
              <a:ext cx="235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9" name="Line 55"/>
            <p:cNvSpPr>
              <a:spLocks noChangeShapeType="1"/>
            </p:cNvSpPr>
            <p:nvPr/>
          </p:nvSpPr>
          <p:spPr bwMode="auto">
            <a:xfrm flipV="1">
              <a:off x="3888"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0" name="Text Box 56"/>
            <p:cNvSpPr txBox="1">
              <a:spLocks noChangeArrowheads="1"/>
            </p:cNvSpPr>
            <p:nvPr/>
          </p:nvSpPr>
          <p:spPr bwMode="auto">
            <a:xfrm>
              <a:off x="912" y="3024"/>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49241" name="Text Box 57"/>
            <p:cNvSpPr txBox="1">
              <a:spLocks noChangeArrowheads="1"/>
            </p:cNvSpPr>
            <p:nvPr/>
          </p:nvSpPr>
          <p:spPr bwMode="auto">
            <a:xfrm>
              <a:off x="2402" y="3024"/>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26 bits</a:t>
              </a:r>
            </a:p>
          </p:txBody>
        </p:sp>
        <p:sp>
          <p:nvSpPr>
            <p:cNvPr id="349242" name="Text Box 58"/>
            <p:cNvSpPr txBox="1">
              <a:spLocks noChangeArrowheads="1"/>
            </p:cNvSpPr>
            <p:nvPr/>
          </p:nvSpPr>
          <p:spPr bwMode="auto">
            <a:xfrm>
              <a:off x="4080" y="3225"/>
              <a:ext cx="5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J-Format</a:t>
              </a:r>
            </a:p>
          </p:txBody>
        </p:sp>
      </p:grpSp>
      <p:sp>
        <p:nvSpPr>
          <p:cNvPr id="349243" name="Text Box 59"/>
          <p:cNvSpPr txBox="1">
            <a:spLocks noChangeArrowheads="1"/>
          </p:cNvSpPr>
          <p:nvPr/>
        </p:nvSpPr>
        <p:spPr bwMode="auto">
          <a:xfrm>
            <a:off x="1316224" y="55276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
        <p:nvSpPr>
          <p:cNvPr id="349244" name="Text Box 60"/>
          <p:cNvSpPr txBox="1">
            <a:spLocks noChangeArrowheads="1"/>
          </p:cNvSpPr>
          <p:nvPr/>
        </p:nvSpPr>
        <p:spPr bwMode="auto">
          <a:xfrm>
            <a:off x="8125883" y="55276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49245" name="Text Box 61"/>
          <p:cNvSpPr txBox="1">
            <a:spLocks noChangeArrowheads="1"/>
          </p:cNvSpPr>
          <p:nvPr/>
        </p:nvSpPr>
        <p:spPr bwMode="auto">
          <a:xfrm>
            <a:off x="1214650" y="45370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
        <p:nvSpPr>
          <p:cNvPr id="349246" name="Text Box 62"/>
          <p:cNvSpPr txBox="1">
            <a:spLocks noChangeArrowheads="1"/>
          </p:cNvSpPr>
          <p:nvPr/>
        </p:nvSpPr>
        <p:spPr bwMode="auto">
          <a:xfrm>
            <a:off x="8163973" y="45370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49247" name="Text Box 63"/>
          <p:cNvSpPr txBox="1">
            <a:spLocks noChangeArrowheads="1"/>
          </p:cNvSpPr>
          <p:nvPr/>
        </p:nvSpPr>
        <p:spPr bwMode="auto">
          <a:xfrm>
            <a:off x="1214650" y="37750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
        <p:nvSpPr>
          <p:cNvPr id="349248" name="Text Box 64"/>
          <p:cNvSpPr txBox="1">
            <a:spLocks noChangeArrowheads="1"/>
          </p:cNvSpPr>
          <p:nvPr/>
        </p:nvSpPr>
        <p:spPr bwMode="auto">
          <a:xfrm>
            <a:off x="8163973" y="36988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Tree>
    <p:extLst>
      <p:ext uri="{BB962C8B-B14F-4D97-AF65-F5344CB8AC3E}">
        <p14:creationId xmlns:p14="http://schemas.microsoft.com/office/powerpoint/2010/main" val="1681859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050"/>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t>MIPS Arithmetic</a:t>
            </a:r>
          </a:p>
        </p:txBody>
      </p:sp>
      <p:sp>
        <p:nvSpPr>
          <p:cNvPr id="289795" name="Rectangle 2051"/>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r>
              <a:rPr lang="en-US" sz="2800" dirty="0"/>
              <a:t>All MIPS arithmetic instructions have 3 operands</a:t>
            </a:r>
          </a:p>
          <a:p>
            <a:r>
              <a:rPr lang="en-US" sz="2800" dirty="0"/>
              <a:t>Operand order is fixed (e.g., destination first)</a:t>
            </a:r>
            <a:br>
              <a:rPr lang="en-US" sz="2800" dirty="0"/>
            </a:br>
            <a:endParaRPr lang="en-US" sz="2800" dirty="0"/>
          </a:p>
          <a:p>
            <a:r>
              <a:rPr lang="en-US" sz="2800" i="1" dirty="0"/>
              <a:t>Example</a:t>
            </a:r>
            <a:r>
              <a:rPr lang="en-US" sz="2800" dirty="0"/>
              <a:t>:</a:t>
            </a:r>
            <a:br>
              <a:rPr lang="en-US" sz="2800" dirty="0"/>
            </a:br>
            <a:r>
              <a:rPr lang="en-US" sz="2800" dirty="0"/>
              <a:t/>
            </a:r>
            <a:br>
              <a:rPr lang="en-US" sz="2800" dirty="0"/>
            </a:br>
            <a:r>
              <a:rPr lang="en-US" sz="2800" dirty="0"/>
              <a:t>	C code:  	</a:t>
            </a:r>
            <a:r>
              <a:rPr lang="en-US" sz="2800" dirty="0">
                <a:latin typeface="Courier New" pitchFamily="49" charset="0"/>
              </a:rPr>
              <a:t>A = B + C</a:t>
            </a:r>
            <a:r>
              <a:rPr lang="en-US" sz="2800" dirty="0"/>
              <a:t/>
            </a:r>
            <a:br>
              <a:rPr lang="en-US" sz="2800" dirty="0"/>
            </a:br>
            <a:r>
              <a:rPr lang="en-US" sz="2800" dirty="0"/>
              <a:t/>
            </a:r>
            <a:br>
              <a:rPr lang="en-US" sz="2800" dirty="0"/>
            </a:br>
            <a:r>
              <a:rPr lang="en-US" sz="2800" dirty="0"/>
              <a:t>	MIPS code:	</a:t>
            </a:r>
            <a:r>
              <a:rPr lang="en-US" sz="2800" dirty="0">
                <a:latin typeface="Courier New" pitchFamily="49" charset="0"/>
              </a:rPr>
              <a:t>add $s0, $s1, $s2  </a:t>
            </a:r>
            <a:r>
              <a:rPr lang="en-US" sz="2800" dirty="0"/>
              <a:t/>
            </a:r>
            <a:br>
              <a:rPr lang="en-US" sz="2800" dirty="0"/>
            </a:br>
            <a:r>
              <a:rPr lang="en-US" sz="2800" dirty="0"/>
              <a:t>				</a:t>
            </a:r>
            <a:br>
              <a:rPr lang="en-US" sz="2800" dirty="0"/>
            </a:br>
            <a:r>
              <a:rPr lang="en-US" sz="2800" dirty="0"/>
              <a:t>	    </a:t>
            </a:r>
            <a:endParaRPr lang="en-US" sz="2400" dirty="0"/>
          </a:p>
        </p:txBody>
      </p:sp>
      <p:sp>
        <p:nvSpPr>
          <p:cNvPr id="289796" name="AutoShape 2052"/>
          <p:cNvSpPr>
            <a:spLocks/>
          </p:cNvSpPr>
          <p:nvPr/>
        </p:nvSpPr>
        <p:spPr bwMode="auto">
          <a:xfrm rot="-5448397">
            <a:off x="7364042" y="4452170"/>
            <a:ext cx="304800" cy="2640912"/>
          </a:xfrm>
          <a:prstGeom prst="leftBrace">
            <a:avLst>
              <a:gd name="adj1" fmla="val 541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797" name="Line 2053"/>
          <p:cNvSpPr>
            <a:spLocks noChangeShapeType="1"/>
          </p:cNvSpPr>
          <p:nvPr/>
        </p:nvSpPr>
        <p:spPr bwMode="auto">
          <a:xfrm>
            <a:off x="5385512" y="5181600"/>
            <a:ext cx="1117309"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9798" name="Line 2054"/>
          <p:cNvSpPr>
            <a:spLocks noChangeShapeType="1"/>
          </p:cNvSpPr>
          <p:nvPr/>
        </p:nvSpPr>
        <p:spPr bwMode="auto">
          <a:xfrm>
            <a:off x="6299673" y="5181600"/>
            <a:ext cx="1218883"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9799" name="Line 2055"/>
          <p:cNvSpPr>
            <a:spLocks noChangeShapeType="1"/>
          </p:cNvSpPr>
          <p:nvPr/>
        </p:nvSpPr>
        <p:spPr bwMode="auto">
          <a:xfrm>
            <a:off x="7112262" y="5181600"/>
            <a:ext cx="142203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9800" name="Text Box 2056"/>
          <p:cNvSpPr txBox="1">
            <a:spLocks noChangeArrowheads="1"/>
          </p:cNvSpPr>
          <p:nvPr/>
        </p:nvSpPr>
        <p:spPr bwMode="auto">
          <a:xfrm>
            <a:off x="3884612" y="5938103"/>
            <a:ext cx="7212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latin typeface="Tahoma" pitchFamily="34" charset="0"/>
              </a:rPr>
              <a:t>compiler’s job to </a:t>
            </a:r>
            <a:r>
              <a:rPr lang="en-US" sz="2400" dirty="0" smtClean="0">
                <a:latin typeface="Tahoma" pitchFamily="34" charset="0"/>
              </a:rPr>
              <a:t>associate variables </a:t>
            </a:r>
            <a:r>
              <a:rPr lang="en-US" sz="2400" dirty="0">
                <a:latin typeface="Tahoma" pitchFamily="34" charset="0"/>
              </a:rPr>
              <a:t>with registers</a:t>
            </a:r>
          </a:p>
        </p:txBody>
      </p:sp>
    </p:spTree>
    <p:extLst>
      <p:ext uri="{BB962C8B-B14F-4D97-AF65-F5344CB8AC3E}">
        <p14:creationId xmlns:p14="http://schemas.microsoft.com/office/powerpoint/2010/main" val="1528527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t>MIPS Arithmetic</a:t>
            </a:r>
          </a:p>
        </p:txBody>
      </p:sp>
      <p:sp>
        <p:nvSpPr>
          <p:cNvPr id="209923" name="Rectangle 3"/>
          <p:cNvSpPr>
            <a:spLocks noGrp="1" noChangeArrowheads="1"/>
          </p:cNvSpPr>
          <p:nvPr>
            <p:ph type="body" idx="1"/>
          </p:nvPr>
        </p:nvSpPr>
        <p:spPr>
          <a:xfrm>
            <a:off x="442806" y="1600200"/>
            <a:ext cx="11595206" cy="51054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pPr>
              <a:lnSpc>
                <a:spcPct val="90000"/>
              </a:lnSpc>
            </a:pPr>
            <a:r>
              <a:rPr lang="en-US" sz="2400" u="sng" dirty="0"/>
              <a:t>Design Principle 1</a:t>
            </a:r>
            <a:r>
              <a:rPr lang="en-US" sz="2400" dirty="0"/>
              <a:t>:  </a:t>
            </a:r>
            <a:r>
              <a:rPr lang="en-US" sz="2400" i="1" dirty="0"/>
              <a:t>simplicity favors regularity</a:t>
            </a:r>
            <a:r>
              <a:rPr lang="en-US" sz="2400" dirty="0"/>
              <a:t>.    </a:t>
            </a:r>
          </a:p>
          <a:p>
            <a:pPr>
              <a:lnSpc>
                <a:spcPct val="90000"/>
              </a:lnSpc>
              <a:buFont typeface="Wingdings" pitchFamily="2" charset="2"/>
              <a:buNone/>
            </a:pPr>
            <a:r>
              <a:rPr lang="en-US" sz="2400" i="1" dirty="0">
                <a:latin typeface="Times New Roman" pitchFamily="18" charset="0"/>
              </a:rPr>
              <a:t>     Translation</a:t>
            </a:r>
            <a:r>
              <a:rPr lang="en-US" sz="2400" dirty="0">
                <a:latin typeface="Times New Roman" pitchFamily="18" charset="0"/>
              </a:rPr>
              <a:t>:</a:t>
            </a:r>
            <a:r>
              <a:rPr lang="en-US" sz="2400" i="1" dirty="0">
                <a:latin typeface="Times New Roman" pitchFamily="18" charset="0"/>
              </a:rPr>
              <a:t> Regular instructions make for simple hardware</a:t>
            </a:r>
            <a:r>
              <a:rPr lang="en-US" sz="2400" dirty="0" smtClean="0">
                <a:latin typeface="Times New Roman" pitchFamily="18" charset="0"/>
              </a:rPr>
              <a:t>!</a:t>
            </a:r>
            <a:endParaRPr lang="en-US" sz="2400" i="1" dirty="0">
              <a:latin typeface="Times New Roman" pitchFamily="18" charset="0"/>
            </a:endParaRPr>
          </a:p>
          <a:p>
            <a:pPr>
              <a:lnSpc>
                <a:spcPct val="90000"/>
              </a:lnSpc>
            </a:pPr>
            <a:endParaRPr lang="en-US" sz="2400" i="1" dirty="0" smtClean="0"/>
          </a:p>
          <a:p>
            <a:pPr>
              <a:lnSpc>
                <a:spcPct val="90000"/>
              </a:lnSpc>
            </a:pPr>
            <a:r>
              <a:rPr lang="en-US" sz="2400" i="1" dirty="0" smtClean="0"/>
              <a:t>Simpler </a:t>
            </a:r>
            <a:r>
              <a:rPr lang="en-US" sz="2400" i="1" dirty="0"/>
              <a:t>hardware reduces design time and manufacturing cost.</a:t>
            </a:r>
          </a:p>
          <a:p>
            <a:pPr>
              <a:lnSpc>
                <a:spcPct val="90000"/>
              </a:lnSpc>
              <a:buFont typeface="Wingdings" pitchFamily="2" charset="2"/>
              <a:buNone/>
            </a:pPr>
            <a:endParaRPr lang="en-US" sz="2400" i="1" dirty="0"/>
          </a:p>
          <a:p>
            <a:pPr>
              <a:lnSpc>
                <a:spcPct val="90000"/>
              </a:lnSpc>
            </a:pPr>
            <a:r>
              <a:rPr lang="en-US" sz="2400" dirty="0"/>
              <a:t>Of course this complicates some things...</a:t>
            </a:r>
            <a:br>
              <a:rPr lang="en-US" sz="2400" dirty="0"/>
            </a:br>
            <a:r>
              <a:rPr lang="en-US" sz="2400" dirty="0"/>
              <a:t/>
            </a:r>
            <a:br>
              <a:rPr lang="en-US" sz="2400" dirty="0"/>
            </a:br>
            <a:r>
              <a:rPr lang="en-US" sz="2400" dirty="0"/>
              <a:t>	C code:		</a:t>
            </a:r>
            <a:r>
              <a:rPr lang="en-US" sz="2400" dirty="0">
                <a:latin typeface="Courier New" pitchFamily="49" charset="0"/>
              </a:rPr>
              <a:t>A = B + C + D;</a:t>
            </a:r>
            <a:br>
              <a:rPr lang="en-US" sz="2400" dirty="0">
                <a:latin typeface="Courier New" pitchFamily="49" charset="0"/>
              </a:rPr>
            </a:br>
            <a:r>
              <a:rPr lang="en-US" sz="2400" dirty="0">
                <a:latin typeface="Courier New" pitchFamily="49" charset="0"/>
              </a:rPr>
              <a:t>			</a:t>
            </a:r>
            <a:r>
              <a:rPr lang="en-US" sz="2400" dirty="0" smtClean="0">
                <a:latin typeface="Courier New" pitchFamily="49" charset="0"/>
              </a:rPr>
              <a:t>	E </a:t>
            </a:r>
            <a:r>
              <a:rPr lang="en-US" sz="2400" dirty="0">
                <a:latin typeface="Courier New" pitchFamily="49" charset="0"/>
              </a:rPr>
              <a:t>= F - A;</a:t>
            </a:r>
            <a:r>
              <a:rPr lang="en-US" sz="2400" dirty="0"/>
              <a:t/>
            </a:r>
            <a:br>
              <a:rPr lang="en-US" sz="2400" dirty="0"/>
            </a:br>
            <a:r>
              <a:rPr lang="en-US" sz="2400" dirty="0"/>
              <a:t/>
            </a:r>
            <a:br>
              <a:rPr lang="en-US" sz="2400" dirty="0"/>
            </a:br>
            <a:r>
              <a:rPr lang="en-US" sz="2400" dirty="0"/>
              <a:t>	MIPS code	</a:t>
            </a:r>
            <a:r>
              <a:rPr lang="en-US" sz="2400" dirty="0">
                <a:latin typeface="Courier New" pitchFamily="49" charset="0"/>
              </a:rPr>
              <a:t>add $t0, $s1, $s2</a:t>
            </a:r>
            <a:br>
              <a:rPr lang="en-US" sz="2400" dirty="0">
                <a:latin typeface="Courier New" pitchFamily="49" charset="0"/>
              </a:rPr>
            </a:br>
            <a:r>
              <a:rPr lang="en-US" sz="2400" dirty="0">
                <a:latin typeface="Courier New" pitchFamily="49" charset="0"/>
              </a:rPr>
              <a:t>	</a:t>
            </a:r>
            <a:r>
              <a:rPr lang="en-US" sz="2400" dirty="0"/>
              <a:t>(arithmetic):</a:t>
            </a:r>
            <a:r>
              <a:rPr lang="en-US" sz="2400" dirty="0">
                <a:latin typeface="Courier New" pitchFamily="49" charset="0"/>
              </a:rPr>
              <a:t>	add $s0, $t0, $s3</a:t>
            </a:r>
            <a:br>
              <a:rPr lang="en-US" sz="2400" dirty="0">
                <a:latin typeface="Courier New" pitchFamily="49" charset="0"/>
              </a:rPr>
            </a:br>
            <a:r>
              <a:rPr lang="en-US" sz="2400" dirty="0">
                <a:latin typeface="Courier New" pitchFamily="49" charset="0"/>
              </a:rPr>
              <a:t>			sub $s4, $s5, $s0</a:t>
            </a:r>
          </a:p>
          <a:p>
            <a:pPr>
              <a:lnSpc>
                <a:spcPct val="90000"/>
              </a:lnSpc>
            </a:pPr>
            <a:r>
              <a:rPr lang="en-US" sz="2400" dirty="0" smtClean="0"/>
              <a:t>Performance </a:t>
            </a:r>
            <a:r>
              <a:rPr lang="en-US" sz="2400" dirty="0"/>
              <a:t>penalty: high-level code translates to denser machine code. </a:t>
            </a:r>
          </a:p>
          <a:p>
            <a:pPr>
              <a:lnSpc>
                <a:spcPct val="90000"/>
              </a:lnSpc>
              <a:buFont typeface="Wingdings" pitchFamily="2" charset="2"/>
              <a:buNone/>
            </a:pPr>
            <a:endParaRPr lang="en-US" sz="2400" dirty="0"/>
          </a:p>
          <a:p>
            <a:pPr>
              <a:lnSpc>
                <a:spcPct val="90000"/>
              </a:lnSpc>
              <a:buFont typeface="Wingdings" pitchFamily="2" charset="2"/>
              <a:buNone/>
            </a:pPr>
            <a:endParaRPr lang="en-US" sz="2400" dirty="0"/>
          </a:p>
          <a:p>
            <a:pPr>
              <a:lnSpc>
                <a:spcPct val="90000"/>
              </a:lnSpc>
              <a:buFont typeface="Wingdings" pitchFamily="2" charset="2"/>
              <a:buNone/>
            </a:pPr>
            <a:endParaRPr lang="en-US" sz="2400" dirty="0"/>
          </a:p>
        </p:txBody>
      </p:sp>
      <p:sp>
        <p:nvSpPr>
          <p:cNvPr id="209924" name="Text Box 4"/>
          <p:cNvSpPr txBox="1">
            <a:spLocks noChangeArrowheads="1"/>
          </p:cNvSpPr>
          <p:nvPr/>
        </p:nvSpPr>
        <p:spPr bwMode="auto">
          <a:xfrm>
            <a:off x="7085012" y="3657600"/>
            <a:ext cx="2756973" cy="1477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itchFamily="34" charset="0"/>
              </a:rPr>
              <a:t>Allowing variable number</a:t>
            </a:r>
          </a:p>
          <a:p>
            <a:r>
              <a:rPr lang="en-US">
                <a:latin typeface="Tahoma" pitchFamily="34" charset="0"/>
              </a:rPr>
              <a:t>of operands would </a:t>
            </a:r>
          </a:p>
          <a:p>
            <a:r>
              <a:rPr lang="en-US">
                <a:latin typeface="Tahoma" pitchFamily="34" charset="0"/>
              </a:rPr>
              <a:t>simplify the assembly </a:t>
            </a:r>
          </a:p>
          <a:p>
            <a:r>
              <a:rPr lang="en-US">
                <a:latin typeface="Tahoma" pitchFamily="34" charset="0"/>
              </a:rPr>
              <a:t>code but complicate the</a:t>
            </a:r>
          </a:p>
          <a:p>
            <a:r>
              <a:rPr lang="en-US">
                <a:latin typeface="Tahoma" pitchFamily="34" charset="0"/>
              </a:rPr>
              <a:t>hardware.</a:t>
            </a:r>
          </a:p>
        </p:txBody>
      </p:sp>
      <p:sp>
        <p:nvSpPr>
          <p:cNvPr id="209927" name="Line 7"/>
          <p:cNvSpPr>
            <a:spLocks noChangeShapeType="1"/>
          </p:cNvSpPr>
          <p:nvPr/>
        </p:nvSpPr>
        <p:spPr bwMode="auto">
          <a:xfrm flipH="1">
            <a:off x="6627812" y="5134928"/>
            <a:ext cx="1523603"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37556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t>MIPS Arithmetic</a:t>
            </a:r>
          </a:p>
        </p:txBody>
      </p:sp>
      <p:sp>
        <p:nvSpPr>
          <p:cNvPr id="270339" name="Rectangle 3"/>
          <p:cNvSpPr>
            <a:spLocks noGrp="1" noChangeArrowheads="1"/>
          </p:cNvSpPr>
          <p:nvPr>
            <p:ph type="body" idx="1"/>
          </p:nvPr>
        </p:nvSpPr>
        <p:spPr>
          <a:xfrm>
            <a:off x="531812" y="1524000"/>
            <a:ext cx="10360501"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r>
              <a:rPr lang="en-US" sz="2800" i="1" dirty="0"/>
              <a:t>Operands must be in registers</a:t>
            </a:r>
            <a:r>
              <a:rPr lang="en-US" sz="2800" dirty="0"/>
              <a:t> – only 32 registers provided (which require 5 bits to select one register). Reason for small number of registers:</a:t>
            </a:r>
          </a:p>
          <a:p>
            <a:pPr>
              <a:buFont typeface="Wingdings" pitchFamily="2" charset="2"/>
              <a:buNone/>
            </a:pPr>
            <a:endParaRPr lang="en-US" sz="2800" u="sng" dirty="0"/>
          </a:p>
          <a:p>
            <a:r>
              <a:rPr lang="en-US" sz="2800" u="sng" dirty="0"/>
              <a:t>Design Principle 2</a:t>
            </a:r>
            <a:r>
              <a:rPr lang="en-US" sz="2800" dirty="0"/>
              <a:t>:  </a:t>
            </a:r>
            <a:r>
              <a:rPr lang="en-US" sz="2800" i="1" dirty="0"/>
              <a:t>smaller is faster</a:t>
            </a:r>
            <a:r>
              <a:rPr lang="en-US" sz="2800" dirty="0"/>
              <a:t>.    </a:t>
            </a:r>
            <a:r>
              <a:rPr lang="en-US" sz="2800" i="1" dirty="0">
                <a:latin typeface="Times New Roman" pitchFamily="18" charset="0"/>
              </a:rPr>
              <a:t>Why?</a:t>
            </a:r>
          </a:p>
          <a:p>
            <a:pPr lvl="1"/>
            <a:r>
              <a:rPr lang="en-US" sz="2400" i="1" dirty="0"/>
              <a:t>Electronic signals have to travel further on a physically larger chip increasing clock cycle time.</a:t>
            </a:r>
          </a:p>
          <a:p>
            <a:pPr lvl="1"/>
            <a:r>
              <a:rPr lang="en-US" sz="2400" i="1" dirty="0"/>
              <a:t>Smaller is also cheaper!</a:t>
            </a:r>
          </a:p>
        </p:txBody>
      </p:sp>
    </p:spTree>
    <p:extLst>
      <p:ext uri="{BB962C8B-B14F-4D97-AF65-F5344CB8AC3E}">
        <p14:creationId xmlns:p14="http://schemas.microsoft.com/office/powerpoint/2010/main" val="2123426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a:t>R </a:t>
            </a:r>
            <a:r>
              <a:rPr lang="en-US" sz="3600" dirty="0" smtClean="0"/>
              <a:t>Instructions</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a:t>R instructions are used when all the data values used by the instruction are located in </a:t>
            </a:r>
            <a:r>
              <a:rPr lang="en-US" dirty="0" smtClean="0"/>
              <a:t>registers</a:t>
            </a:r>
            <a:endParaRPr lang="en-US" dirty="0"/>
          </a:p>
          <a:p>
            <a:r>
              <a:rPr lang="en-US" dirty="0" smtClean="0"/>
              <a:t>All </a:t>
            </a:r>
            <a:r>
              <a:rPr lang="en-US" dirty="0"/>
              <a:t>R-type instructions have the following format</a:t>
            </a:r>
            <a:r>
              <a:rPr lang="en-US" dirty="0" smtClean="0"/>
              <a:t>:</a:t>
            </a:r>
          </a:p>
          <a:p>
            <a:pPr marL="0" indent="0">
              <a:buNone/>
            </a:pPr>
            <a:r>
              <a:rPr lang="en-US" dirty="0">
                <a:latin typeface="Courier New" pitchFamily="49" charset="0"/>
                <a:cs typeface="Courier New" pitchFamily="49" charset="0"/>
              </a:rPr>
              <a:t>OP </a:t>
            </a:r>
            <a:r>
              <a:rPr lang="en-US" dirty="0" err="1">
                <a:latin typeface="Courier New" pitchFamily="49" charset="0"/>
                <a:cs typeface="Courier New" pitchFamily="49" charset="0"/>
              </a:rPr>
              <a:t>rd</a:t>
            </a:r>
            <a:r>
              <a:rPr lang="en-US" dirty="0">
                <a:latin typeface="Courier New" pitchFamily="49" charset="0"/>
                <a:cs typeface="Courier New" pitchFamily="49" charset="0"/>
              </a:rPr>
              <a:t>, rs, </a:t>
            </a:r>
            <a:r>
              <a:rPr lang="en-US" dirty="0" err="1" smtClean="0">
                <a:latin typeface="Courier New" pitchFamily="49" charset="0"/>
                <a:cs typeface="Courier New" pitchFamily="49" charset="0"/>
              </a:rPr>
              <a:t>rt</a:t>
            </a:r>
            <a:endParaRPr lang="en-US" dirty="0" smtClean="0">
              <a:latin typeface="Courier New" pitchFamily="49" charset="0"/>
              <a:cs typeface="Courier New" pitchFamily="49" charset="0"/>
            </a:endParaRPr>
          </a:p>
          <a:p>
            <a:r>
              <a:rPr lang="en-US" dirty="0"/>
              <a:t>Where "OP" is the mnemonic for the particular instruction. </a:t>
            </a:r>
            <a:r>
              <a:rPr lang="en-US" i="1" dirty="0"/>
              <a:t>rs</a:t>
            </a:r>
            <a:r>
              <a:rPr lang="en-US" dirty="0"/>
              <a:t>, and </a:t>
            </a:r>
            <a:r>
              <a:rPr lang="en-US" i="1" dirty="0" err="1"/>
              <a:t>rt</a:t>
            </a:r>
            <a:r>
              <a:rPr lang="en-US" dirty="0"/>
              <a:t> are the source registers, and </a:t>
            </a:r>
            <a:r>
              <a:rPr lang="en-US" i="1" dirty="0" err="1"/>
              <a:t>rd</a:t>
            </a:r>
            <a:r>
              <a:rPr lang="en-US" dirty="0"/>
              <a:t> is the destination register. As an example, the </a:t>
            </a:r>
            <a:r>
              <a:rPr lang="en-US" b="1" dirty="0"/>
              <a:t>add</a:t>
            </a:r>
            <a:r>
              <a:rPr lang="en-US" dirty="0"/>
              <a:t> mnemonic can be used as</a:t>
            </a:r>
            <a:r>
              <a:rPr lang="en-US" dirty="0" smtClean="0"/>
              <a:t>:</a:t>
            </a:r>
          </a:p>
          <a:p>
            <a:pPr marL="0" indent="0">
              <a:buNone/>
            </a:pPr>
            <a:r>
              <a:rPr lang="en-US" dirty="0">
                <a:latin typeface="Courier New" pitchFamily="49" charset="0"/>
                <a:cs typeface="Courier New" pitchFamily="49" charset="0"/>
              </a:rPr>
              <a:t>add $s1, $s2, $</a:t>
            </a:r>
            <a:r>
              <a:rPr lang="en-US" dirty="0" smtClean="0">
                <a:latin typeface="Courier New" pitchFamily="49" charset="0"/>
                <a:cs typeface="Courier New" pitchFamily="49" charset="0"/>
              </a:rPr>
              <a:t>s3</a:t>
            </a:r>
          </a:p>
          <a:p>
            <a:pPr marL="0" indent="0">
              <a:buNone/>
            </a:pPr>
            <a:r>
              <a:rPr lang="en-US" dirty="0"/>
              <a:t>Where the values in </a:t>
            </a:r>
            <a:r>
              <a:rPr lang="en-US" i="1" dirty="0"/>
              <a:t>$s2</a:t>
            </a:r>
            <a:r>
              <a:rPr lang="en-US" dirty="0"/>
              <a:t> and </a:t>
            </a:r>
            <a:r>
              <a:rPr lang="en-US" i="1" dirty="0"/>
              <a:t>$s3</a:t>
            </a:r>
            <a:r>
              <a:rPr lang="en-US" dirty="0"/>
              <a:t> are added </a:t>
            </a:r>
            <a:r>
              <a:rPr lang="en-US" dirty="0" smtClean="0"/>
              <a:t>and </a:t>
            </a:r>
            <a:r>
              <a:rPr lang="en-US" dirty="0"/>
              <a:t>the result is stored in </a:t>
            </a:r>
            <a:r>
              <a:rPr lang="en-US" i="1" dirty="0"/>
              <a:t>$</a:t>
            </a:r>
            <a:r>
              <a:rPr lang="en-US" i="1" dirty="0" smtClean="0"/>
              <a:t>s1</a:t>
            </a:r>
            <a:endParaRPr lang="en-US"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29</a:t>
            </a:fld>
            <a:endParaRPr lang="en-US"/>
          </a:p>
        </p:txBody>
      </p:sp>
    </p:spTree>
    <p:extLst>
      <p:ext uri="{BB962C8B-B14F-4D97-AF65-F5344CB8AC3E}">
        <p14:creationId xmlns:p14="http://schemas.microsoft.com/office/powerpoint/2010/main" val="1279900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ln/>
        </p:spPr>
        <p:txBody>
          <a:bodyPr/>
          <a:lstStyle/>
          <a:p>
            <a:r>
              <a:rPr lang="en-US"/>
              <a:t>MIPS Architecture</a:t>
            </a:r>
          </a:p>
        </p:txBody>
      </p:sp>
      <p:sp>
        <p:nvSpPr>
          <p:cNvPr id="6147" name="Rectangle 3"/>
          <p:cNvSpPr>
            <a:spLocks noGrp="1" noChangeArrowheads="1"/>
          </p:cNvSpPr>
          <p:nvPr>
            <p:ph type="body" idx="1"/>
          </p:nvPr>
        </p:nvSpPr>
        <p:spPr>
          <a:noFill/>
          <a:ln/>
        </p:spPr>
        <p:txBody>
          <a:bodyPr>
            <a:normAutofit fontScale="92500" lnSpcReduction="10000"/>
          </a:bodyPr>
          <a:lstStyle/>
          <a:p>
            <a:r>
              <a:rPr lang="en-US"/>
              <a:t>32-bit RISC Processor</a:t>
            </a:r>
          </a:p>
          <a:p>
            <a:r>
              <a:rPr lang="en-US"/>
              <a:t>32   32-bit Registers, $0..$31</a:t>
            </a:r>
          </a:p>
          <a:p>
            <a:r>
              <a:rPr lang="en-US"/>
              <a:t>Pipelined Execution of Instructions</a:t>
            </a:r>
          </a:p>
          <a:p>
            <a:r>
              <a:rPr lang="en-US"/>
              <a:t>All instructions are 32-bits</a:t>
            </a:r>
          </a:p>
          <a:p>
            <a:r>
              <a:rPr lang="en-US"/>
              <a:t>Most Instructions executed in one clock cycle</a:t>
            </a:r>
          </a:p>
          <a:p>
            <a:r>
              <a:rPr lang="en-US"/>
              <a:t>2</a:t>
            </a:r>
            <a:r>
              <a:rPr lang="en-US" baseline="30000"/>
              <a:t>30</a:t>
            </a:r>
            <a:r>
              <a:rPr lang="en-US"/>
              <a:t>  32-bit memory words</a:t>
            </a:r>
          </a:p>
          <a:p>
            <a:r>
              <a:rPr lang="en-US"/>
              <a:t>Byte addressable memory</a:t>
            </a:r>
          </a:p>
          <a:p>
            <a:pPr lvl="1"/>
            <a:r>
              <a:rPr lang="en-US"/>
              <a:t>A 32-bit word contains four bytes</a:t>
            </a:r>
          </a:p>
          <a:p>
            <a:pPr lvl="1"/>
            <a:r>
              <a:rPr lang="en-US"/>
              <a:t>To address the next word of memory add 4</a:t>
            </a:r>
          </a:p>
        </p:txBody>
      </p:sp>
    </p:spTree>
    <p:extLst>
      <p:ext uri="{BB962C8B-B14F-4D97-AF65-F5344CB8AC3E}">
        <p14:creationId xmlns:p14="http://schemas.microsoft.com/office/powerpoint/2010/main" val="4361610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a:t>R </a:t>
            </a:r>
            <a:r>
              <a:rPr lang="en-US" sz="3600" dirty="0" smtClean="0"/>
              <a:t>Format</a:t>
            </a:r>
            <a:endParaRPr lang="en-US" sz="3600" dirty="0"/>
          </a:p>
        </p:txBody>
      </p:sp>
      <p:sp>
        <p:nvSpPr>
          <p:cNvPr id="3" name="Content Placeholder 2"/>
          <p:cNvSpPr>
            <a:spLocks noGrp="1"/>
          </p:cNvSpPr>
          <p:nvPr>
            <p:ph idx="1"/>
          </p:nvPr>
        </p:nvSpPr>
        <p:spPr>
          <a:xfrm>
            <a:off x="609442" y="1600201"/>
            <a:ext cx="10892314" cy="685799"/>
          </a:xfrm>
        </p:spPr>
        <p:txBody>
          <a:bodyPr>
            <a:normAutofit fontScale="70000" lnSpcReduction="20000"/>
          </a:bodyPr>
          <a:lstStyle/>
          <a:p>
            <a:r>
              <a:rPr lang="en-US" dirty="0"/>
              <a:t>Converting an R mnemonic into the equivalent binary </a:t>
            </a:r>
            <a:r>
              <a:rPr lang="en-US" dirty="0" smtClean="0"/>
              <a:t>machine </a:t>
            </a:r>
            <a:r>
              <a:rPr lang="en-US" dirty="0"/>
              <a:t>code is performed in the following way</a:t>
            </a:r>
            <a:r>
              <a:rPr lang="en-US" dirty="0" smtClean="0"/>
              <a:t>:</a:t>
            </a:r>
          </a:p>
          <a:p>
            <a:endParaRPr lang="en-US"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25356338"/>
              </p:ext>
            </p:extLst>
          </p:nvPr>
        </p:nvGraphicFramePr>
        <p:xfrm>
          <a:off x="3272155" y="1981200"/>
          <a:ext cx="8229600" cy="1036320"/>
        </p:xfrm>
        <a:graphic>
          <a:graphicData uri="http://schemas.openxmlformats.org/drawingml/2006/table">
            <a:tbl>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22098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36576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rs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rt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rd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shift (shamt)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funct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36576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bl>
          </a:graphicData>
        </a:graphic>
      </p:graphicFrame>
      <p:sp>
        <p:nvSpPr>
          <p:cNvPr id="7" name="Content Placeholder 2"/>
          <p:cNvSpPr txBox="1">
            <a:spLocks/>
          </p:cNvSpPr>
          <p:nvPr/>
        </p:nvSpPr>
        <p:spPr>
          <a:xfrm>
            <a:off x="531812" y="2743200"/>
            <a:ext cx="10969943" cy="4114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Opcode</a:t>
            </a:r>
            <a:endParaRPr lang="en-US" dirty="0" smtClean="0"/>
          </a:p>
          <a:p>
            <a:pPr lvl="1"/>
            <a:r>
              <a:rPr lang="en-US" dirty="0" smtClean="0"/>
              <a:t>The </a:t>
            </a:r>
            <a:r>
              <a:rPr lang="en-US" dirty="0" err="1"/>
              <a:t>opcode</a:t>
            </a:r>
            <a:r>
              <a:rPr lang="en-US" dirty="0"/>
              <a:t> is the </a:t>
            </a:r>
            <a:r>
              <a:rPr lang="en-US" dirty="0" smtClean="0"/>
              <a:t>machine code </a:t>
            </a:r>
            <a:r>
              <a:rPr lang="en-US" dirty="0"/>
              <a:t>representation of the instruction mnemonic. </a:t>
            </a:r>
            <a:r>
              <a:rPr lang="en-US" dirty="0" smtClean="0"/>
              <a:t>The </a:t>
            </a:r>
            <a:r>
              <a:rPr lang="en-US" dirty="0" err="1"/>
              <a:t>opcode</a:t>
            </a:r>
            <a:r>
              <a:rPr lang="en-US" dirty="0"/>
              <a:t> field is 6 bits long (bit 26 to bit </a:t>
            </a:r>
            <a:r>
              <a:rPr lang="en-US" dirty="0" smtClean="0"/>
              <a:t>31)</a:t>
            </a:r>
          </a:p>
          <a:p>
            <a:r>
              <a:rPr lang="en-US" dirty="0" smtClean="0"/>
              <a:t>rs</a:t>
            </a:r>
            <a:r>
              <a:rPr lang="en-US" dirty="0"/>
              <a:t>, </a:t>
            </a:r>
            <a:r>
              <a:rPr lang="en-US" dirty="0" err="1"/>
              <a:t>rt</a:t>
            </a:r>
            <a:r>
              <a:rPr lang="en-US" dirty="0"/>
              <a:t>, </a:t>
            </a:r>
            <a:r>
              <a:rPr lang="en-US" dirty="0" err="1" smtClean="0"/>
              <a:t>rd</a:t>
            </a:r>
            <a:endParaRPr lang="en-US" dirty="0" smtClean="0"/>
          </a:p>
          <a:p>
            <a:pPr lvl="1"/>
            <a:r>
              <a:rPr lang="en-US" dirty="0" smtClean="0"/>
              <a:t>The </a:t>
            </a:r>
            <a:r>
              <a:rPr lang="en-US" dirty="0"/>
              <a:t>numeric representations of the source registers and the destination register. These numbers correspond to the $X representation of a register, such as $0 or $31. Each of these fields is 5 bits long. (25 to 21, 20 to 16, and 15 to 11, respectively</a:t>
            </a:r>
            <a:r>
              <a:rPr lang="en-US" dirty="0" smtClean="0"/>
              <a:t>)</a:t>
            </a:r>
          </a:p>
          <a:p>
            <a:r>
              <a:rPr lang="en-US" dirty="0" smtClean="0"/>
              <a:t>Shift </a:t>
            </a:r>
            <a:r>
              <a:rPr lang="en-US" dirty="0"/>
              <a:t>(</a:t>
            </a:r>
            <a:r>
              <a:rPr lang="en-US" dirty="0" err="1"/>
              <a:t>shamt</a:t>
            </a:r>
            <a:r>
              <a:rPr lang="en-US" dirty="0" smtClean="0"/>
              <a:t>)</a:t>
            </a:r>
          </a:p>
          <a:p>
            <a:pPr lvl="1"/>
            <a:r>
              <a:rPr lang="en-US" dirty="0" smtClean="0"/>
              <a:t>Used </a:t>
            </a:r>
            <a:r>
              <a:rPr lang="en-US" dirty="0"/>
              <a:t>with the shift and rotate instructions, this is the amount by which the source operand </a:t>
            </a:r>
            <a:r>
              <a:rPr lang="en-US" i="1" dirty="0"/>
              <a:t>rs</a:t>
            </a:r>
            <a:r>
              <a:rPr lang="en-US" dirty="0"/>
              <a:t> is rotated/shifted. This field is 5 bits long (6 to </a:t>
            </a:r>
            <a:r>
              <a:rPr lang="en-US" dirty="0" smtClean="0"/>
              <a:t>10)</a:t>
            </a:r>
          </a:p>
          <a:p>
            <a:r>
              <a:rPr lang="en-US" dirty="0" err="1" smtClean="0"/>
              <a:t>Funct</a:t>
            </a:r>
            <a:endParaRPr lang="en-US" dirty="0" smtClean="0"/>
          </a:p>
          <a:p>
            <a:pPr lvl="1"/>
            <a:r>
              <a:rPr lang="en-US" dirty="0" smtClean="0"/>
              <a:t>For </a:t>
            </a:r>
            <a:r>
              <a:rPr lang="en-US" dirty="0"/>
              <a:t>instructions that share an </a:t>
            </a:r>
            <a:r>
              <a:rPr lang="en-US" dirty="0" err="1"/>
              <a:t>opcode</a:t>
            </a:r>
            <a:r>
              <a:rPr lang="en-US" dirty="0"/>
              <a:t>, the </a:t>
            </a:r>
            <a:r>
              <a:rPr lang="en-US" b="1" dirty="0" err="1"/>
              <a:t>funct</a:t>
            </a:r>
            <a:r>
              <a:rPr lang="en-US" dirty="0"/>
              <a:t> parameter contains the necessary control codes to differentiate the different instructions. 6 bits long (0 to 5). Example: </a:t>
            </a:r>
            <a:r>
              <a:rPr lang="en-US" dirty="0" err="1"/>
              <a:t>Opcode</a:t>
            </a:r>
            <a:r>
              <a:rPr lang="en-US" dirty="0"/>
              <a:t> 0x00 accesses the ALU, and the </a:t>
            </a:r>
            <a:r>
              <a:rPr lang="en-US" dirty="0" err="1"/>
              <a:t>funct</a:t>
            </a:r>
            <a:r>
              <a:rPr lang="en-US" dirty="0"/>
              <a:t> selects which ALU function to </a:t>
            </a:r>
            <a:r>
              <a:rPr lang="en-US" dirty="0" smtClean="0"/>
              <a:t>use</a:t>
            </a:r>
          </a:p>
          <a:p>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154278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normAutofit fontScale="90000"/>
          </a:bodyPr>
          <a:lstStyle/>
          <a:p>
            <a:r>
              <a:rPr lang="en-US" altLang="en-US"/>
              <a:t>Arithmetic &amp; Logical Instructions - Binary Representation</a:t>
            </a:r>
          </a:p>
        </p:txBody>
      </p:sp>
      <p:sp>
        <p:nvSpPr>
          <p:cNvPr id="353283" name="Rectangle 3"/>
          <p:cNvSpPr>
            <a:spLocks noGrp="1" noChangeArrowheads="1"/>
          </p:cNvSpPr>
          <p:nvPr>
            <p:ph type="body" idx="1"/>
          </p:nvPr>
        </p:nvSpPr>
        <p:spPr>
          <a:xfrm>
            <a:off x="1320456" y="2873375"/>
            <a:ext cx="9547913" cy="3086100"/>
          </a:xfrm>
        </p:spPr>
        <p:txBody>
          <a:bodyPr>
            <a:normAutofit fontScale="85000" lnSpcReduction="20000"/>
          </a:bodyPr>
          <a:lstStyle/>
          <a:p>
            <a:r>
              <a:rPr lang="en-US" altLang="en-US" dirty="0"/>
              <a:t>Used for arithmetic, logical, shift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err="1">
                <a:solidFill>
                  <a:srgbClr val="990000"/>
                </a:solidFill>
                <a:latin typeface="Courier" charset="0"/>
              </a:rPr>
              <a:t>rd</a:t>
            </a:r>
            <a:r>
              <a:rPr lang="en-US" altLang="en-US" dirty="0"/>
              <a:t>: register destination operand</a:t>
            </a:r>
          </a:p>
          <a:p>
            <a:pPr lvl="1"/>
            <a:r>
              <a:rPr lang="en-US" altLang="en-US" dirty="0" err="1">
                <a:solidFill>
                  <a:srgbClr val="990000"/>
                </a:solidFill>
                <a:latin typeface="Courier" charset="0"/>
              </a:rPr>
              <a:t>shamt</a:t>
            </a:r>
            <a:r>
              <a:rPr lang="en-US" altLang="en-US" dirty="0"/>
              <a:t>: shift amount </a:t>
            </a:r>
            <a:endParaRPr lang="en-US" altLang="en-US" dirty="0" smtClean="0"/>
          </a:p>
          <a:p>
            <a:pPr lvl="1"/>
            <a:r>
              <a:rPr lang="en-US" altLang="en-US" dirty="0" err="1" smtClean="0">
                <a:solidFill>
                  <a:srgbClr val="990000"/>
                </a:solidFill>
                <a:latin typeface="Courier" charset="0"/>
              </a:rPr>
              <a:t>funct</a:t>
            </a:r>
            <a:r>
              <a:rPr lang="en-US" altLang="en-US" dirty="0"/>
              <a:t>: function - specific type of operation</a:t>
            </a:r>
          </a:p>
          <a:p>
            <a:r>
              <a:rPr lang="en-US" altLang="en-US" dirty="0"/>
              <a:t>Also called “</a:t>
            </a:r>
            <a:r>
              <a:rPr lang="en-US" altLang="en-US" dirty="0">
                <a:solidFill>
                  <a:srgbClr val="990000"/>
                </a:solidFill>
              </a:rPr>
              <a:t>R-Format</a:t>
            </a:r>
            <a:r>
              <a:rPr lang="en-US" altLang="en-US" dirty="0"/>
              <a:t>” or “</a:t>
            </a:r>
            <a:r>
              <a:rPr lang="en-US" altLang="en-US" dirty="0">
                <a:solidFill>
                  <a:srgbClr val="990000"/>
                </a:solidFill>
              </a:rPr>
              <a:t>R-Type</a:t>
            </a:r>
            <a:r>
              <a:rPr lang="en-US" altLang="en-US" dirty="0"/>
              <a:t>” Instructions</a:t>
            </a:r>
          </a:p>
        </p:txBody>
      </p:sp>
      <p:grpSp>
        <p:nvGrpSpPr>
          <p:cNvPr id="353284" name="Group 4"/>
          <p:cNvGrpSpPr>
            <a:grpSpLocks/>
          </p:cNvGrpSpPr>
          <p:nvPr/>
        </p:nvGrpSpPr>
        <p:grpSpPr bwMode="auto">
          <a:xfrm>
            <a:off x="2031471" y="1676400"/>
            <a:ext cx="6500707" cy="838200"/>
            <a:chOff x="960" y="1056"/>
            <a:chExt cx="3072" cy="528"/>
          </a:xfrm>
        </p:grpSpPr>
        <p:sp>
          <p:nvSpPr>
            <p:cNvPr id="353285" name="Rectangle 5"/>
            <p:cNvSpPr>
              <a:spLocks noChangeArrowheads="1"/>
            </p:cNvSpPr>
            <p:nvPr/>
          </p:nvSpPr>
          <p:spPr bwMode="auto">
            <a:xfrm>
              <a:off x="960"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b="0">
                <a:solidFill>
                  <a:srgbClr val="990000"/>
                </a:solidFill>
                <a:latin typeface="Times New Roman" pitchFamily="18" charset="0"/>
              </a:endParaRPr>
            </a:p>
          </p:txBody>
        </p:sp>
        <p:sp>
          <p:nvSpPr>
            <p:cNvPr id="353286" name="Rectangle 6"/>
            <p:cNvSpPr>
              <a:spLocks noChangeArrowheads="1"/>
            </p:cNvSpPr>
            <p:nvPr/>
          </p:nvSpPr>
          <p:spPr bwMode="auto">
            <a:xfrm>
              <a:off x="153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b="0" dirty="0">
                <a:solidFill>
                  <a:srgbClr val="990000"/>
                </a:solidFill>
                <a:latin typeface="Times New Roman" pitchFamily="18" charset="0"/>
              </a:endParaRPr>
            </a:p>
          </p:txBody>
        </p:sp>
        <p:sp>
          <p:nvSpPr>
            <p:cNvPr id="353287" name="Rectangle 7"/>
            <p:cNvSpPr>
              <a:spLocks noChangeArrowheads="1"/>
            </p:cNvSpPr>
            <p:nvPr/>
          </p:nvSpPr>
          <p:spPr bwMode="auto">
            <a:xfrm>
              <a:off x="201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b="0">
                <a:solidFill>
                  <a:srgbClr val="990000"/>
                </a:solidFill>
                <a:latin typeface="Times New Roman" pitchFamily="18" charset="0"/>
              </a:endParaRPr>
            </a:p>
          </p:txBody>
        </p:sp>
        <p:sp>
          <p:nvSpPr>
            <p:cNvPr id="353288" name="Rectangle 8"/>
            <p:cNvSpPr>
              <a:spLocks noChangeArrowheads="1"/>
            </p:cNvSpPr>
            <p:nvPr/>
          </p:nvSpPr>
          <p:spPr bwMode="auto">
            <a:xfrm>
              <a:off x="249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b="0">
                <a:solidFill>
                  <a:srgbClr val="990000"/>
                </a:solidFill>
                <a:latin typeface="Times New Roman" pitchFamily="18" charset="0"/>
              </a:endParaRPr>
            </a:p>
          </p:txBody>
        </p:sp>
        <p:sp>
          <p:nvSpPr>
            <p:cNvPr id="353289" name="Rectangle 9"/>
            <p:cNvSpPr>
              <a:spLocks noChangeArrowheads="1"/>
            </p:cNvSpPr>
            <p:nvPr/>
          </p:nvSpPr>
          <p:spPr bwMode="auto">
            <a:xfrm>
              <a:off x="3456" y="134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b="0">
                <a:solidFill>
                  <a:srgbClr val="990000"/>
                </a:solidFill>
                <a:latin typeface="Times New Roman" pitchFamily="18" charset="0"/>
              </a:endParaRPr>
            </a:p>
          </p:txBody>
        </p:sp>
        <p:sp>
          <p:nvSpPr>
            <p:cNvPr id="353290" name="Rectangle 10"/>
            <p:cNvSpPr>
              <a:spLocks noChangeArrowheads="1"/>
            </p:cNvSpPr>
            <p:nvPr/>
          </p:nvSpPr>
          <p:spPr bwMode="auto">
            <a:xfrm>
              <a:off x="2976" y="134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b="0">
                <a:solidFill>
                  <a:srgbClr val="990000"/>
                </a:solidFill>
                <a:latin typeface="Times New Roman" pitchFamily="18" charset="0"/>
              </a:endParaRPr>
            </a:p>
          </p:txBody>
        </p:sp>
        <p:sp>
          <p:nvSpPr>
            <p:cNvPr id="353291" name="Line 11"/>
            <p:cNvSpPr>
              <a:spLocks noChangeShapeType="1"/>
            </p:cNvSpPr>
            <p:nvPr/>
          </p:nvSpPr>
          <p:spPr bwMode="auto">
            <a:xfrm flipV="1">
              <a:off x="960"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2" name="Line 12"/>
            <p:cNvSpPr>
              <a:spLocks noChangeShapeType="1"/>
            </p:cNvSpPr>
            <p:nvPr/>
          </p:nvSpPr>
          <p:spPr bwMode="auto">
            <a:xfrm>
              <a:off x="1008"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3" name="Line 13"/>
            <p:cNvSpPr>
              <a:spLocks noChangeShapeType="1"/>
            </p:cNvSpPr>
            <p:nvPr/>
          </p:nvSpPr>
          <p:spPr bwMode="auto">
            <a:xfrm flipV="1">
              <a:off x="153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4" name="Line 14"/>
            <p:cNvSpPr>
              <a:spLocks noChangeShapeType="1"/>
            </p:cNvSpPr>
            <p:nvPr/>
          </p:nvSpPr>
          <p:spPr bwMode="auto">
            <a:xfrm flipV="1">
              <a:off x="201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5" name="Line 15"/>
            <p:cNvSpPr>
              <a:spLocks noChangeShapeType="1"/>
            </p:cNvSpPr>
            <p:nvPr/>
          </p:nvSpPr>
          <p:spPr bwMode="auto">
            <a:xfrm>
              <a:off x="158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6" name="Line 16"/>
            <p:cNvSpPr>
              <a:spLocks noChangeShapeType="1"/>
            </p:cNvSpPr>
            <p:nvPr/>
          </p:nvSpPr>
          <p:spPr bwMode="auto">
            <a:xfrm flipV="1">
              <a:off x="249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7" name="Line 17"/>
            <p:cNvSpPr>
              <a:spLocks noChangeShapeType="1"/>
            </p:cNvSpPr>
            <p:nvPr/>
          </p:nvSpPr>
          <p:spPr bwMode="auto">
            <a:xfrm>
              <a:off x="206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8" name="Line 18"/>
            <p:cNvSpPr>
              <a:spLocks noChangeShapeType="1"/>
            </p:cNvSpPr>
            <p:nvPr/>
          </p:nvSpPr>
          <p:spPr bwMode="auto">
            <a:xfrm flipV="1">
              <a:off x="297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9" name="Line 19"/>
            <p:cNvSpPr>
              <a:spLocks noChangeShapeType="1"/>
            </p:cNvSpPr>
            <p:nvPr/>
          </p:nvSpPr>
          <p:spPr bwMode="auto">
            <a:xfrm>
              <a:off x="254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0" name="Line 20"/>
            <p:cNvSpPr>
              <a:spLocks noChangeShapeType="1"/>
            </p:cNvSpPr>
            <p:nvPr/>
          </p:nvSpPr>
          <p:spPr bwMode="auto">
            <a:xfrm flipV="1">
              <a:off x="3456"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1" name="Line 21"/>
            <p:cNvSpPr>
              <a:spLocks noChangeShapeType="1"/>
            </p:cNvSpPr>
            <p:nvPr/>
          </p:nvSpPr>
          <p:spPr bwMode="auto">
            <a:xfrm>
              <a:off x="3024" y="124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2" name="Line 22"/>
            <p:cNvSpPr>
              <a:spLocks noChangeShapeType="1"/>
            </p:cNvSpPr>
            <p:nvPr/>
          </p:nvSpPr>
          <p:spPr bwMode="auto">
            <a:xfrm flipV="1">
              <a:off x="4032" y="120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3" name="Line 23"/>
            <p:cNvSpPr>
              <a:spLocks noChangeShapeType="1"/>
            </p:cNvSpPr>
            <p:nvPr/>
          </p:nvSpPr>
          <p:spPr bwMode="auto">
            <a:xfrm>
              <a:off x="3504" y="124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04" name="Text Box 24"/>
            <p:cNvSpPr txBox="1">
              <a:spLocks noChangeArrowheads="1"/>
            </p:cNvSpPr>
            <p:nvPr/>
          </p:nvSpPr>
          <p:spPr bwMode="auto">
            <a:xfrm>
              <a:off x="1056"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3305" name="Text Box 25"/>
            <p:cNvSpPr txBox="1">
              <a:spLocks noChangeArrowheads="1"/>
            </p:cNvSpPr>
            <p:nvPr/>
          </p:nvSpPr>
          <p:spPr bwMode="auto">
            <a:xfrm>
              <a:off x="159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6" name="Text Box 26"/>
            <p:cNvSpPr txBox="1">
              <a:spLocks noChangeArrowheads="1"/>
            </p:cNvSpPr>
            <p:nvPr/>
          </p:nvSpPr>
          <p:spPr bwMode="auto">
            <a:xfrm>
              <a:off x="207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7" name="Text Box 27"/>
            <p:cNvSpPr txBox="1">
              <a:spLocks noChangeArrowheads="1"/>
            </p:cNvSpPr>
            <p:nvPr/>
          </p:nvSpPr>
          <p:spPr bwMode="auto">
            <a:xfrm>
              <a:off x="255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8" name="Text Box 28"/>
            <p:cNvSpPr txBox="1">
              <a:spLocks noChangeArrowheads="1"/>
            </p:cNvSpPr>
            <p:nvPr/>
          </p:nvSpPr>
          <p:spPr bwMode="auto">
            <a:xfrm>
              <a:off x="3034" y="105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3309" name="Text Box 29"/>
            <p:cNvSpPr txBox="1">
              <a:spLocks noChangeArrowheads="1"/>
            </p:cNvSpPr>
            <p:nvPr/>
          </p:nvSpPr>
          <p:spPr bwMode="auto">
            <a:xfrm>
              <a:off x="3456" y="105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grpSp>
      <p:sp>
        <p:nvSpPr>
          <p:cNvPr id="353310" name="Text Box 30"/>
          <p:cNvSpPr txBox="1">
            <a:spLocks noChangeArrowheads="1"/>
          </p:cNvSpPr>
          <p:nvPr/>
        </p:nvSpPr>
        <p:spPr bwMode="auto">
          <a:xfrm>
            <a:off x="8519481" y="24034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53311" name="Text Box 31"/>
          <p:cNvSpPr txBox="1">
            <a:spLocks noChangeArrowheads="1"/>
          </p:cNvSpPr>
          <p:nvPr/>
        </p:nvSpPr>
        <p:spPr bwMode="auto">
          <a:xfrm>
            <a:off x="1422029" y="24034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3073638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54306" name="Group 2"/>
          <p:cNvGrpSpPr>
            <a:grpSpLocks/>
          </p:cNvGrpSpPr>
          <p:nvPr/>
        </p:nvGrpSpPr>
        <p:grpSpPr bwMode="auto">
          <a:xfrm>
            <a:off x="2061096" y="3355975"/>
            <a:ext cx="6500707" cy="2819400"/>
            <a:chOff x="974" y="1920"/>
            <a:chExt cx="3072" cy="1776"/>
          </a:xfrm>
        </p:grpSpPr>
        <p:sp>
          <p:nvSpPr>
            <p:cNvPr id="354307" name="Rectangle 3"/>
            <p:cNvSpPr>
              <a:spLocks noChangeArrowheads="1"/>
            </p:cNvSpPr>
            <p:nvPr/>
          </p:nvSpPr>
          <p:spPr bwMode="auto">
            <a:xfrm>
              <a:off x="974" y="345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08" name="Rectangle 4"/>
            <p:cNvSpPr>
              <a:spLocks noChangeArrowheads="1"/>
            </p:cNvSpPr>
            <p:nvPr/>
          </p:nvSpPr>
          <p:spPr bwMode="auto">
            <a:xfrm>
              <a:off x="1550" y="345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09" name="Rectangle 5"/>
            <p:cNvSpPr>
              <a:spLocks noChangeArrowheads="1"/>
            </p:cNvSpPr>
            <p:nvPr/>
          </p:nvSpPr>
          <p:spPr bwMode="auto">
            <a:xfrm>
              <a:off x="2030" y="345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10" name="Rectangle 6"/>
            <p:cNvSpPr>
              <a:spLocks noChangeArrowheads="1"/>
            </p:cNvSpPr>
            <p:nvPr/>
          </p:nvSpPr>
          <p:spPr bwMode="auto">
            <a:xfrm>
              <a:off x="2510" y="345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11" name="Rectangle 7"/>
            <p:cNvSpPr>
              <a:spLocks noChangeArrowheads="1"/>
            </p:cNvSpPr>
            <p:nvPr/>
          </p:nvSpPr>
          <p:spPr bwMode="auto">
            <a:xfrm>
              <a:off x="3470" y="345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12" name="Rectangle 8"/>
            <p:cNvSpPr>
              <a:spLocks noChangeArrowheads="1"/>
            </p:cNvSpPr>
            <p:nvPr/>
          </p:nvSpPr>
          <p:spPr bwMode="auto">
            <a:xfrm>
              <a:off x="2990" y="345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grpSp>
          <p:nvGrpSpPr>
            <p:cNvPr id="354313" name="Group 9"/>
            <p:cNvGrpSpPr>
              <a:grpSpLocks/>
            </p:cNvGrpSpPr>
            <p:nvPr/>
          </p:nvGrpSpPr>
          <p:grpSpPr bwMode="auto">
            <a:xfrm>
              <a:off x="974" y="2832"/>
              <a:ext cx="3072" cy="240"/>
              <a:chOff x="974" y="2832"/>
              <a:chExt cx="3072" cy="240"/>
            </a:xfrm>
          </p:grpSpPr>
          <p:sp>
            <p:nvSpPr>
              <p:cNvPr id="354314" name="Rectangle 10"/>
              <p:cNvSpPr>
                <a:spLocks noChangeArrowheads="1"/>
              </p:cNvSpPr>
              <p:nvPr/>
            </p:nvSpPr>
            <p:spPr bwMode="auto">
              <a:xfrm>
                <a:off x="974" y="2832"/>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15" name="Rectangle 11"/>
              <p:cNvSpPr>
                <a:spLocks noChangeArrowheads="1"/>
              </p:cNvSpPr>
              <p:nvPr/>
            </p:nvSpPr>
            <p:spPr bwMode="auto">
              <a:xfrm>
                <a:off x="1550" y="2832"/>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16" name="Rectangle 12"/>
              <p:cNvSpPr>
                <a:spLocks noChangeArrowheads="1"/>
              </p:cNvSpPr>
              <p:nvPr/>
            </p:nvSpPr>
            <p:spPr bwMode="auto">
              <a:xfrm>
                <a:off x="2030" y="2832"/>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17" name="Rectangle 13"/>
              <p:cNvSpPr>
                <a:spLocks noChangeArrowheads="1"/>
              </p:cNvSpPr>
              <p:nvPr/>
            </p:nvSpPr>
            <p:spPr bwMode="auto">
              <a:xfrm>
                <a:off x="2510" y="2832"/>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18" name="Rectangle 14"/>
              <p:cNvSpPr>
                <a:spLocks noChangeArrowheads="1"/>
              </p:cNvSpPr>
              <p:nvPr/>
            </p:nvSpPr>
            <p:spPr bwMode="auto">
              <a:xfrm>
                <a:off x="3470" y="2832"/>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19" name="Rectangle 15"/>
              <p:cNvSpPr>
                <a:spLocks noChangeArrowheads="1"/>
              </p:cNvSpPr>
              <p:nvPr/>
            </p:nvSpPr>
            <p:spPr bwMode="auto">
              <a:xfrm>
                <a:off x="2990" y="2832"/>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grpSp>
        <p:grpSp>
          <p:nvGrpSpPr>
            <p:cNvPr id="354320" name="Group 16"/>
            <p:cNvGrpSpPr>
              <a:grpSpLocks/>
            </p:cNvGrpSpPr>
            <p:nvPr/>
          </p:nvGrpSpPr>
          <p:grpSpPr bwMode="auto">
            <a:xfrm>
              <a:off x="974" y="1920"/>
              <a:ext cx="3072" cy="528"/>
              <a:chOff x="974" y="1920"/>
              <a:chExt cx="3072" cy="528"/>
            </a:xfrm>
          </p:grpSpPr>
          <p:sp>
            <p:nvSpPr>
              <p:cNvPr id="354321" name="Rectangle 17"/>
              <p:cNvSpPr>
                <a:spLocks noChangeArrowheads="1"/>
              </p:cNvSpPr>
              <p:nvPr/>
            </p:nvSpPr>
            <p:spPr bwMode="auto">
              <a:xfrm>
                <a:off x="974" y="220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op</a:t>
                </a:r>
                <a:endParaRPr lang="en-US" altLang="en-US" sz="2400">
                  <a:solidFill>
                    <a:srgbClr val="990000"/>
                  </a:solidFill>
                  <a:latin typeface="Courier New" pitchFamily="49" charset="0"/>
                </a:endParaRPr>
              </a:p>
            </p:txBody>
          </p:sp>
          <p:sp>
            <p:nvSpPr>
              <p:cNvPr id="354322" name="Rectangle 18"/>
              <p:cNvSpPr>
                <a:spLocks noChangeArrowheads="1"/>
              </p:cNvSpPr>
              <p:nvPr/>
            </p:nvSpPr>
            <p:spPr bwMode="auto">
              <a:xfrm>
                <a:off x="1550" y="220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New" pitchFamily="49" charset="0"/>
                  </a:rPr>
                  <a:t>rs</a:t>
                </a:r>
              </a:p>
            </p:txBody>
          </p:sp>
          <p:sp>
            <p:nvSpPr>
              <p:cNvPr id="354323" name="Rectangle 19"/>
              <p:cNvSpPr>
                <a:spLocks noChangeArrowheads="1"/>
              </p:cNvSpPr>
              <p:nvPr/>
            </p:nvSpPr>
            <p:spPr bwMode="auto">
              <a:xfrm>
                <a:off x="2030" y="220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err="1">
                    <a:solidFill>
                      <a:srgbClr val="990000"/>
                    </a:solidFill>
                    <a:latin typeface="Courier New" pitchFamily="49" charset="0"/>
                  </a:rPr>
                  <a:t>rt</a:t>
                </a:r>
                <a:endParaRPr lang="en-US" altLang="en-US" dirty="0">
                  <a:solidFill>
                    <a:srgbClr val="990000"/>
                  </a:solidFill>
                  <a:latin typeface="Courier New" pitchFamily="49" charset="0"/>
                </a:endParaRPr>
              </a:p>
            </p:txBody>
          </p:sp>
          <p:sp>
            <p:nvSpPr>
              <p:cNvPr id="354324" name="Rectangle 20"/>
              <p:cNvSpPr>
                <a:spLocks noChangeArrowheads="1"/>
              </p:cNvSpPr>
              <p:nvPr/>
            </p:nvSpPr>
            <p:spPr bwMode="auto">
              <a:xfrm>
                <a:off x="2510" y="220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rd</a:t>
                </a:r>
              </a:p>
            </p:txBody>
          </p:sp>
          <p:sp>
            <p:nvSpPr>
              <p:cNvPr id="354325" name="Rectangle 21"/>
              <p:cNvSpPr>
                <a:spLocks noChangeArrowheads="1"/>
              </p:cNvSpPr>
              <p:nvPr/>
            </p:nvSpPr>
            <p:spPr bwMode="auto">
              <a:xfrm>
                <a:off x="3470" y="220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funct</a:t>
                </a:r>
                <a:endParaRPr lang="en-US" altLang="en-US" sz="2400">
                  <a:solidFill>
                    <a:srgbClr val="990000"/>
                  </a:solidFill>
                  <a:latin typeface="Courier New" pitchFamily="49" charset="0"/>
                </a:endParaRPr>
              </a:p>
            </p:txBody>
          </p:sp>
          <p:sp>
            <p:nvSpPr>
              <p:cNvPr id="354326" name="Rectangle 22"/>
              <p:cNvSpPr>
                <a:spLocks noChangeArrowheads="1"/>
              </p:cNvSpPr>
              <p:nvPr/>
            </p:nvSpPr>
            <p:spPr bwMode="auto">
              <a:xfrm>
                <a:off x="2990" y="220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shamt</a:t>
                </a:r>
              </a:p>
            </p:txBody>
          </p:sp>
          <p:sp>
            <p:nvSpPr>
              <p:cNvPr id="354327" name="Line 23"/>
              <p:cNvSpPr>
                <a:spLocks noChangeShapeType="1"/>
              </p:cNvSpPr>
              <p:nvPr/>
            </p:nvSpPr>
            <p:spPr bwMode="auto">
              <a:xfrm flipV="1">
                <a:off x="974"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28" name="Line 24"/>
              <p:cNvSpPr>
                <a:spLocks noChangeShapeType="1"/>
              </p:cNvSpPr>
              <p:nvPr/>
            </p:nvSpPr>
            <p:spPr bwMode="auto">
              <a:xfrm>
                <a:off x="1022" y="2112"/>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29" name="Line 25"/>
              <p:cNvSpPr>
                <a:spLocks noChangeShapeType="1"/>
              </p:cNvSpPr>
              <p:nvPr/>
            </p:nvSpPr>
            <p:spPr bwMode="auto">
              <a:xfrm flipV="1">
                <a:off x="1550"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0" name="Line 26"/>
              <p:cNvSpPr>
                <a:spLocks noChangeShapeType="1"/>
              </p:cNvSpPr>
              <p:nvPr/>
            </p:nvSpPr>
            <p:spPr bwMode="auto">
              <a:xfrm flipV="1">
                <a:off x="2030"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1" name="Line 27"/>
              <p:cNvSpPr>
                <a:spLocks noChangeShapeType="1"/>
              </p:cNvSpPr>
              <p:nvPr/>
            </p:nvSpPr>
            <p:spPr bwMode="auto">
              <a:xfrm>
                <a:off x="1598" y="2112"/>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2" name="Line 28"/>
              <p:cNvSpPr>
                <a:spLocks noChangeShapeType="1"/>
              </p:cNvSpPr>
              <p:nvPr/>
            </p:nvSpPr>
            <p:spPr bwMode="auto">
              <a:xfrm flipV="1">
                <a:off x="2510"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3" name="Line 29"/>
              <p:cNvSpPr>
                <a:spLocks noChangeShapeType="1"/>
              </p:cNvSpPr>
              <p:nvPr/>
            </p:nvSpPr>
            <p:spPr bwMode="auto">
              <a:xfrm>
                <a:off x="2078" y="2112"/>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4" name="Line 30"/>
              <p:cNvSpPr>
                <a:spLocks noChangeShapeType="1"/>
              </p:cNvSpPr>
              <p:nvPr/>
            </p:nvSpPr>
            <p:spPr bwMode="auto">
              <a:xfrm flipV="1">
                <a:off x="2990"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5" name="Line 31"/>
              <p:cNvSpPr>
                <a:spLocks noChangeShapeType="1"/>
              </p:cNvSpPr>
              <p:nvPr/>
            </p:nvSpPr>
            <p:spPr bwMode="auto">
              <a:xfrm>
                <a:off x="2558" y="2112"/>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6" name="Line 32"/>
              <p:cNvSpPr>
                <a:spLocks noChangeShapeType="1"/>
              </p:cNvSpPr>
              <p:nvPr/>
            </p:nvSpPr>
            <p:spPr bwMode="auto">
              <a:xfrm flipV="1">
                <a:off x="3470"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7" name="Line 33"/>
              <p:cNvSpPr>
                <a:spLocks noChangeShapeType="1"/>
              </p:cNvSpPr>
              <p:nvPr/>
            </p:nvSpPr>
            <p:spPr bwMode="auto">
              <a:xfrm>
                <a:off x="3038" y="2112"/>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8" name="Line 34"/>
              <p:cNvSpPr>
                <a:spLocks noChangeShapeType="1"/>
              </p:cNvSpPr>
              <p:nvPr/>
            </p:nvSpPr>
            <p:spPr bwMode="auto">
              <a:xfrm flipV="1">
                <a:off x="4046" y="20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39" name="Line 35"/>
              <p:cNvSpPr>
                <a:spLocks noChangeShapeType="1"/>
              </p:cNvSpPr>
              <p:nvPr/>
            </p:nvSpPr>
            <p:spPr bwMode="auto">
              <a:xfrm>
                <a:off x="3518" y="2112"/>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40" name="Text Box 36"/>
              <p:cNvSpPr txBox="1">
                <a:spLocks noChangeArrowheads="1"/>
              </p:cNvSpPr>
              <p:nvPr/>
            </p:nvSpPr>
            <p:spPr bwMode="auto">
              <a:xfrm>
                <a:off x="1070" y="192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4341" name="Text Box 37"/>
              <p:cNvSpPr txBox="1">
                <a:spLocks noChangeArrowheads="1"/>
              </p:cNvSpPr>
              <p:nvPr/>
            </p:nvSpPr>
            <p:spPr bwMode="auto">
              <a:xfrm>
                <a:off x="1608" y="192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4342" name="Text Box 38"/>
              <p:cNvSpPr txBox="1">
                <a:spLocks noChangeArrowheads="1"/>
              </p:cNvSpPr>
              <p:nvPr/>
            </p:nvSpPr>
            <p:spPr bwMode="auto">
              <a:xfrm>
                <a:off x="2088" y="192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4343" name="Text Box 39"/>
              <p:cNvSpPr txBox="1">
                <a:spLocks noChangeArrowheads="1"/>
              </p:cNvSpPr>
              <p:nvPr/>
            </p:nvSpPr>
            <p:spPr bwMode="auto">
              <a:xfrm>
                <a:off x="2568" y="192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4344" name="Text Box 40"/>
              <p:cNvSpPr txBox="1">
                <a:spLocks noChangeArrowheads="1"/>
              </p:cNvSpPr>
              <p:nvPr/>
            </p:nvSpPr>
            <p:spPr bwMode="auto">
              <a:xfrm>
                <a:off x="3048" y="192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4345" name="Text Box 41"/>
              <p:cNvSpPr txBox="1">
                <a:spLocks noChangeArrowheads="1"/>
              </p:cNvSpPr>
              <p:nvPr/>
            </p:nvSpPr>
            <p:spPr bwMode="auto">
              <a:xfrm>
                <a:off x="3470" y="1920"/>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grpSp>
        <p:sp>
          <p:nvSpPr>
            <p:cNvPr id="354346" name="Line 42"/>
            <p:cNvSpPr>
              <a:spLocks noChangeShapeType="1"/>
            </p:cNvSpPr>
            <p:nvPr/>
          </p:nvSpPr>
          <p:spPr bwMode="auto">
            <a:xfrm flipV="1">
              <a:off x="974"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47" name="Line 43"/>
            <p:cNvSpPr>
              <a:spLocks noChangeShapeType="1"/>
            </p:cNvSpPr>
            <p:nvPr/>
          </p:nvSpPr>
          <p:spPr bwMode="auto">
            <a:xfrm flipV="1">
              <a:off x="1550"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48" name="Line 44"/>
            <p:cNvSpPr>
              <a:spLocks noChangeShapeType="1"/>
            </p:cNvSpPr>
            <p:nvPr/>
          </p:nvSpPr>
          <p:spPr bwMode="auto">
            <a:xfrm flipV="1">
              <a:off x="974"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49" name="Line 45"/>
            <p:cNvSpPr>
              <a:spLocks noChangeShapeType="1"/>
            </p:cNvSpPr>
            <p:nvPr/>
          </p:nvSpPr>
          <p:spPr bwMode="auto">
            <a:xfrm flipV="1">
              <a:off x="1550"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0" name="Line 46"/>
            <p:cNvSpPr>
              <a:spLocks noChangeShapeType="1"/>
            </p:cNvSpPr>
            <p:nvPr/>
          </p:nvSpPr>
          <p:spPr bwMode="auto">
            <a:xfrm flipV="1">
              <a:off x="2030"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1" name="Line 47"/>
            <p:cNvSpPr>
              <a:spLocks noChangeShapeType="1"/>
            </p:cNvSpPr>
            <p:nvPr/>
          </p:nvSpPr>
          <p:spPr bwMode="auto">
            <a:xfrm flipV="1">
              <a:off x="2030"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2" name="Line 48"/>
            <p:cNvSpPr>
              <a:spLocks noChangeShapeType="1"/>
            </p:cNvSpPr>
            <p:nvPr/>
          </p:nvSpPr>
          <p:spPr bwMode="auto">
            <a:xfrm flipV="1">
              <a:off x="2510"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3" name="Line 49"/>
            <p:cNvSpPr>
              <a:spLocks noChangeShapeType="1"/>
            </p:cNvSpPr>
            <p:nvPr/>
          </p:nvSpPr>
          <p:spPr bwMode="auto">
            <a:xfrm flipV="1">
              <a:off x="2510"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4" name="Line 50"/>
            <p:cNvSpPr>
              <a:spLocks noChangeShapeType="1"/>
            </p:cNvSpPr>
            <p:nvPr/>
          </p:nvSpPr>
          <p:spPr bwMode="auto">
            <a:xfrm flipV="1">
              <a:off x="2990"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5" name="Line 51"/>
            <p:cNvSpPr>
              <a:spLocks noChangeShapeType="1"/>
            </p:cNvSpPr>
            <p:nvPr/>
          </p:nvSpPr>
          <p:spPr bwMode="auto">
            <a:xfrm flipV="1">
              <a:off x="2990"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6" name="Line 52"/>
            <p:cNvSpPr>
              <a:spLocks noChangeShapeType="1"/>
            </p:cNvSpPr>
            <p:nvPr/>
          </p:nvSpPr>
          <p:spPr bwMode="auto">
            <a:xfrm flipV="1">
              <a:off x="3470"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7" name="Line 53"/>
            <p:cNvSpPr>
              <a:spLocks noChangeShapeType="1"/>
            </p:cNvSpPr>
            <p:nvPr/>
          </p:nvSpPr>
          <p:spPr bwMode="auto">
            <a:xfrm flipV="1">
              <a:off x="3470"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8" name="Line 54"/>
            <p:cNvSpPr>
              <a:spLocks noChangeShapeType="1"/>
            </p:cNvSpPr>
            <p:nvPr/>
          </p:nvSpPr>
          <p:spPr bwMode="auto">
            <a:xfrm flipV="1">
              <a:off x="4046" y="268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59" name="Line 55"/>
            <p:cNvSpPr>
              <a:spLocks noChangeShapeType="1"/>
            </p:cNvSpPr>
            <p:nvPr/>
          </p:nvSpPr>
          <p:spPr bwMode="auto">
            <a:xfrm flipV="1">
              <a:off x="4046" y="33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4360" name="Text Box 56"/>
          <p:cNvSpPr txBox="1">
            <a:spLocks noChangeArrowheads="1"/>
          </p:cNvSpPr>
          <p:nvPr/>
        </p:nvSpPr>
        <p:spPr bwMode="auto">
          <a:xfrm>
            <a:off x="8743789" y="4484688"/>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Decimal</a:t>
            </a:r>
          </a:p>
        </p:txBody>
      </p:sp>
      <p:sp>
        <p:nvSpPr>
          <p:cNvPr id="354361" name="Text Box 57"/>
          <p:cNvSpPr txBox="1">
            <a:spLocks noChangeArrowheads="1"/>
          </p:cNvSpPr>
          <p:nvPr/>
        </p:nvSpPr>
        <p:spPr bwMode="auto">
          <a:xfrm>
            <a:off x="8764950" y="5500688"/>
            <a:ext cx="8386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Binary</a:t>
            </a:r>
          </a:p>
        </p:txBody>
      </p:sp>
      <p:sp>
        <p:nvSpPr>
          <p:cNvPr id="354362" name="Rectangle 58"/>
          <p:cNvSpPr>
            <a:spLocks noGrp="1" noChangeArrowheads="1"/>
          </p:cNvSpPr>
          <p:nvPr>
            <p:ph type="title"/>
          </p:nvPr>
        </p:nvSpPr>
        <p:spPr/>
        <p:txBody>
          <a:bodyPr>
            <a:normAutofit fontScale="90000"/>
          </a:bodyPr>
          <a:lstStyle/>
          <a:p>
            <a:r>
              <a:rPr lang="en-US" altLang="en-US"/>
              <a:t>Arithmetic &amp; Logical Instructions -</a:t>
            </a:r>
            <a:br>
              <a:rPr lang="en-US" altLang="en-US"/>
            </a:br>
            <a:r>
              <a:rPr lang="en-US" altLang="en-US"/>
              <a:t>Binary Representation Example</a:t>
            </a:r>
          </a:p>
        </p:txBody>
      </p:sp>
      <p:sp>
        <p:nvSpPr>
          <p:cNvPr id="354363" name="Rectangle 59"/>
          <p:cNvSpPr>
            <a:spLocks noGrp="1" noChangeArrowheads="1"/>
          </p:cNvSpPr>
          <p:nvPr>
            <p:ph type="body" idx="1"/>
          </p:nvPr>
        </p:nvSpPr>
        <p:spPr/>
        <p:txBody>
          <a:bodyPr/>
          <a:lstStyle/>
          <a:p>
            <a:r>
              <a:rPr lang="en-US" altLang="en-US"/>
              <a:t>Machine language for </a:t>
            </a:r>
            <a:br>
              <a:rPr lang="en-US" altLang="en-US"/>
            </a:br>
            <a:r>
              <a:rPr lang="en-US" altLang="en-US"/>
              <a:t>	</a:t>
            </a:r>
            <a:r>
              <a:rPr lang="en-US" altLang="en-US">
                <a:solidFill>
                  <a:srgbClr val="0237BC"/>
                </a:solidFill>
                <a:latin typeface="Arial Narrow" pitchFamily="34" charset="0"/>
              </a:rPr>
              <a:t>add $8, $17, $18</a:t>
            </a:r>
          </a:p>
          <a:p>
            <a:r>
              <a:rPr lang="en-US" altLang="en-US"/>
              <a:t>See reference card for </a:t>
            </a:r>
            <a:r>
              <a:rPr lang="en-US" altLang="en-US">
                <a:latin typeface="Courier New" pitchFamily="49" charset="0"/>
              </a:rPr>
              <a:t>op</a:t>
            </a:r>
            <a:r>
              <a:rPr lang="en-US" altLang="en-US"/>
              <a:t>, </a:t>
            </a:r>
            <a:r>
              <a:rPr lang="en-US" altLang="en-US">
                <a:latin typeface="Courier New" pitchFamily="49" charset="0"/>
              </a:rPr>
              <a:t>funct</a:t>
            </a:r>
            <a:r>
              <a:rPr lang="en-US" altLang="en-US"/>
              <a:t> values</a:t>
            </a:r>
          </a:p>
        </p:txBody>
      </p:sp>
      <p:sp>
        <p:nvSpPr>
          <p:cNvPr id="354364" name="Rectangle 60"/>
          <p:cNvSpPr>
            <a:spLocks noChangeArrowheads="1"/>
          </p:cNvSpPr>
          <p:nvPr/>
        </p:nvSpPr>
        <p:spPr bwMode="auto">
          <a:xfrm>
            <a:off x="2031471" y="54864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000000</a:t>
            </a:r>
            <a:endParaRPr lang="en-US" altLang="en-US" sz="2400">
              <a:solidFill>
                <a:srgbClr val="990000"/>
              </a:solidFill>
              <a:latin typeface="Courier New" pitchFamily="49" charset="0"/>
            </a:endParaRPr>
          </a:p>
        </p:txBody>
      </p:sp>
      <p:sp>
        <p:nvSpPr>
          <p:cNvPr id="354365" name="Rectangle 61"/>
          <p:cNvSpPr>
            <a:spLocks noChangeArrowheads="1"/>
          </p:cNvSpPr>
          <p:nvPr/>
        </p:nvSpPr>
        <p:spPr bwMode="auto">
          <a:xfrm>
            <a:off x="2031471" y="44958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0</a:t>
            </a:r>
            <a:endParaRPr lang="en-US" altLang="en-US" sz="2400">
              <a:solidFill>
                <a:srgbClr val="990000"/>
              </a:solidFill>
              <a:latin typeface="Courier New" pitchFamily="49" charset="0"/>
            </a:endParaRPr>
          </a:p>
        </p:txBody>
      </p:sp>
      <p:sp>
        <p:nvSpPr>
          <p:cNvPr id="354366" name="Rectangle 62"/>
          <p:cNvSpPr>
            <a:spLocks noChangeArrowheads="1"/>
          </p:cNvSpPr>
          <p:nvPr/>
        </p:nvSpPr>
        <p:spPr bwMode="auto">
          <a:xfrm>
            <a:off x="3250354"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10001</a:t>
            </a:r>
          </a:p>
        </p:txBody>
      </p:sp>
      <p:sp>
        <p:nvSpPr>
          <p:cNvPr id="354367" name="Rectangle 63"/>
          <p:cNvSpPr>
            <a:spLocks noChangeArrowheads="1"/>
          </p:cNvSpPr>
          <p:nvPr/>
        </p:nvSpPr>
        <p:spPr bwMode="auto">
          <a:xfrm>
            <a:off x="3250354"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17</a:t>
            </a:r>
          </a:p>
        </p:txBody>
      </p:sp>
      <p:sp>
        <p:nvSpPr>
          <p:cNvPr id="354368" name="Rectangle 64"/>
          <p:cNvSpPr>
            <a:spLocks noChangeArrowheads="1"/>
          </p:cNvSpPr>
          <p:nvPr/>
        </p:nvSpPr>
        <p:spPr bwMode="auto">
          <a:xfrm>
            <a:off x="4266089"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10010</a:t>
            </a:r>
          </a:p>
        </p:txBody>
      </p:sp>
      <p:sp>
        <p:nvSpPr>
          <p:cNvPr id="354369" name="Rectangle 65"/>
          <p:cNvSpPr>
            <a:spLocks noChangeArrowheads="1"/>
          </p:cNvSpPr>
          <p:nvPr/>
        </p:nvSpPr>
        <p:spPr bwMode="auto">
          <a:xfrm>
            <a:off x="4266089"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18</a:t>
            </a:r>
          </a:p>
        </p:txBody>
      </p:sp>
      <p:sp>
        <p:nvSpPr>
          <p:cNvPr id="354370" name="Rectangle 66"/>
          <p:cNvSpPr>
            <a:spLocks noChangeArrowheads="1"/>
          </p:cNvSpPr>
          <p:nvPr/>
        </p:nvSpPr>
        <p:spPr bwMode="auto">
          <a:xfrm>
            <a:off x="5281824"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01000</a:t>
            </a:r>
          </a:p>
        </p:txBody>
      </p:sp>
      <p:sp>
        <p:nvSpPr>
          <p:cNvPr id="354371" name="Rectangle 67"/>
          <p:cNvSpPr>
            <a:spLocks noChangeArrowheads="1"/>
          </p:cNvSpPr>
          <p:nvPr/>
        </p:nvSpPr>
        <p:spPr bwMode="auto">
          <a:xfrm>
            <a:off x="5281824"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8</a:t>
            </a:r>
          </a:p>
        </p:txBody>
      </p:sp>
      <p:sp>
        <p:nvSpPr>
          <p:cNvPr id="354372" name="Rectangle 68"/>
          <p:cNvSpPr>
            <a:spLocks noChangeArrowheads="1"/>
          </p:cNvSpPr>
          <p:nvPr/>
        </p:nvSpPr>
        <p:spPr bwMode="auto">
          <a:xfrm>
            <a:off x="6297560"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00000</a:t>
            </a:r>
          </a:p>
        </p:txBody>
      </p:sp>
      <p:sp>
        <p:nvSpPr>
          <p:cNvPr id="354373" name="Rectangle 69"/>
          <p:cNvSpPr>
            <a:spLocks noChangeArrowheads="1"/>
          </p:cNvSpPr>
          <p:nvPr/>
        </p:nvSpPr>
        <p:spPr bwMode="auto">
          <a:xfrm>
            <a:off x="6297560"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0</a:t>
            </a:r>
          </a:p>
        </p:txBody>
      </p:sp>
      <p:sp>
        <p:nvSpPr>
          <p:cNvPr id="354374" name="Rectangle 70"/>
          <p:cNvSpPr>
            <a:spLocks noChangeArrowheads="1"/>
          </p:cNvSpPr>
          <p:nvPr/>
        </p:nvSpPr>
        <p:spPr bwMode="auto">
          <a:xfrm>
            <a:off x="7313295" y="54864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100000</a:t>
            </a:r>
            <a:endParaRPr lang="en-US" altLang="en-US" sz="2400">
              <a:solidFill>
                <a:srgbClr val="990000"/>
              </a:solidFill>
              <a:latin typeface="Courier New" pitchFamily="49" charset="0"/>
            </a:endParaRPr>
          </a:p>
        </p:txBody>
      </p:sp>
      <p:sp>
        <p:nvSpPr>
          <p:cNvPr id="354375" name="Rectangle 71"/>
          <p:cNvSpPr>
            <a:spLocks noChangeArrowheads="1"/>
          </p:cNvSpPr>
          <p:nvPr/>
        </p:nvSpPr>
        <p:spPr bwMode="auto">
          <a:xfrm>
            <a:off x="7313295" y="44958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New" pitchFamily="49" charset="0"/>
              </a:rPr>
              <a:t>32</a:t>
            </a:r>
            <a:endParaRPr lang="en-US" altLang="en-US" sz="2400">
              <a:solidFill>
                <a:srgbClr val="990000"/>
              </a:solidFill>
              <a:latin typeface="Courier New" pitchFamily="49" charset="0"/>
            </a:endParaRPr>
          </a:p>
        </p:txBody>
      </p:sp>
      <p:grpSp>
        <p:nvGrpSpPr>
          <p:cNvPr id="354376" name="Group 72"/>
          <p:cNvGrpSpPr>
            <a:grpSpLocks/>
          </p:cNvGrpSpPr>
          <p:nvPr/>
        </p:nvGrpSpPr>
        <p:grpSpPr bwMode="auto">
          <a:xfrm>
            <a:off x="2046284" y="4495800"/>
            <a:ext cx="6500707" cy="1371600"/>
            <a:chOff x="960" y="2928"/>
            <a:chExt cx="3072" cy="864"/>
          </a:xfrm>
        </p:grpSpPr>
        <p:grpSp>
          <p:nvGrpSpPr>
            <p:cNvPr id="354377" name="Group 73"/>
            <p:cNvGrpSpPr>
              <a:grpSpLocks/>
            </p:cNvGrpSpPr>
            <p:nvPr/>
          </p:nvGrpSpPr>
          <p:grpSpPr bwMode="auto">
            <a:xfrm>
              <a:off x="960" y="2928"/>
              <a:ext cx="3058" cy="244"/>
              <a:chOff x="960" y="2304"/>
              <a:chExt cx="3058" cy="244"/>
            </a:xfrm>
          </p:grpSpPr>
          <p:sp>
            <p:nvSpPr>
              <p:cNvPr id="354378" name="Rectangle 74"/>
              <p:cNvSpPr>
                <a:spLocks noChangeArrowheads="1"/>
              </p:cNvSpPr>
              <p:nvPr/>
            </p:nvSpPr>
            <p:spPr bwMode="auto">
              <a:xfrm>
                <a:off x="960" y="2304"/>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79" name="Rectangle 75"/>
              <p:cNvSpPr>
                <a:spLocks noChangeArrowheads="1"/>
              </p:cNvSpPr>
              <p:nvPr/>
            </p:nvSpPr>
            <p:spPr bwMode="auto">
              <a:xfrm>
                <a:off x="153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0" name="Rectangle 76"/>
              <p:cNvSpPr>
                <a:spLocks noChangeArrowheads="1"/>
              </p:cNvSpPr>
              <p:nvPr/>
            </p:nvSpPr>
            <p:spPr bwMode="auto">
              <a:xfrm>
                <a:off x="201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1" name="Rectangle 77"/>
              <p:cNvSpPr>
                <a:spLocks noChangeArrowheads="1"/>
              </p:cNvSpPr>
              <p:nvPr/>
            </p:nvSpPr>
            <p:spPr bwMode="auto">
              <a:xfrm>
                <a:off x="249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2" name="Rectangle 78"/>
              <p:cNvSpPr>
                <a:spLocks noChangeArrowheads="1"/>
              </p:cNvSpPr>
              <p:nvPr/>
            </p:nvSpPr>
            <p:spPr bwMode="auto">
              <a:xfrm>
                <a:off x="3442" y="2308"/>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83" name="Rectangle 79"/>
              <p:cNvSpPr>
                <a:spLocks noChangeArrowheads="1"/>
              </p:cNvSpPr>
              <p:nvPr/>
            </p:nvSpPr>
            <p:spPr bwMode="auto">
              <a:xfrm>
                <a:off x="2972"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grpSp>
        <p:grpSp>
          <p:nvGrpSpPr>
            <p:cNvPr id="354384" name="Group 80"/>
            <p:cNvGrpSpPr>
              <a:grpSpLocks/>
            </p:cNvGrpSpPr>
            <p:nvPr/>
          </p:nvGrpSpPr>
          <p:grpSpPr bwMode="auto">
            <a:xfrm>
              <a:off x="960" y="3552"/>
              <a:ext cx="3072" cy="240"/>
              <a:chOff x="960" y="2304"/>
              <a:chExt cx="3072" cy="240"/>
            </a:xfrm>
          </p:grpSpPr>
          <p:sp>
            <p:nvSpPr>
              <p:cNvPr id="354385" name="Rectangle 81"/>
              <p:cNvSpPr>
                <a:spLocks noChangeArrowheads="1"/>
              </p:cNvSpPr>
              <p:nvPr/>
            </p:nvSpPr>
            <p:spPr bwMode="auto">
              <a:xfrm>
                <a:off x="960" y="2304"/>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86" name="Rectangle 82"/>
              <p:cNvSpPr>
                <a:spLocks noChangeArrowheads="1"/>
              </p:cNvSpPr>
              <p:nvPr/>
            </p:nvSpPr>
            <p:spPr bwMode="auto">
              <a:xfrm>
                <a:off x="153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7" name="Rectangle 83"/>
              <p:cNvSpPr>
                <a:spLocks noChangeArrowheads="1"/>
              </p:cNvSpPr>
              <p:nvPr/>
            </p:nvSpPr>
            <p:spPr bwMode="auto">
              <a:xfrm>
                <a:off x="201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8" name="Rectangle 84"/>
              <p:cNvSpPr>
                <a:spLocks noChangeArrowheads="1"/>
              </p:cNvSpPr>
              <p:nvPr/>
            </p:nvSpPr>
            <p:spPr bwMode="auto">
              <a:xfrm>
                <a:off x="249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sp>
            <p:nvSpPr>
              <p:cNvPr id="354389" name="Rectangle 85"/>
              <p:cNvSpPr>
                <a:spLocks noChangeArrowheads="1"/>
              </p:cNvSpPr>
              <p:nvPr/>
            </p:nvSpPr>
            <p:spPr bwMode="auto">
              <a:xfrm>
                <a:off x="3456" y="2304"/>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Courier New" pitchFamily="49" charset="0"/>
                </a:endParaRPr>
              </a:p>
            </p:txBody>
          </p:sp>
          <p:sp>
            <p:nvSpPr>
              <p:cNvPr id="354390" name="Rectangle 86"/>
              <p:cNvSpPr>
                <a:spLocks noChangeArrowheads="1"/>
              </p:cNvSpPr>
              <p:nvPr/>
            </p:nvSpPr>
            <p:spPr bwMode="auto">
              <a:xfrm>
                <a:off x="2976" y="2304"/>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Courier New" pitchFamily="49" charset="0"/>
                </a:endParaRPr>
              </a:p>
            </p:txBody>
          </p:sp>
        </p:grpSp>
      </p:grpSp>
      <p:sp>
        <p:nvSpPr>
          <p:cNvPr id="354391" name="Text Box 87"/>
          <p:cNvSpPr txBox="1">
            <a:spLocks noChangeArrowheads="1"/>
          </p:cNvSpPr>
          <p:nvPr/>
        </p:nvSpPr>
        <p:spPr bwMode="auto">
          <a:xfrm>
            <a:off x="8506784" y="36988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54392" name="Text Box 88"/>
          <p:cNvSpPr txBox="1">
            <a:spLocks noChangeArrowheads="1"/>
          </p:cNvSpPr>
          <p:nvPr/>
        </p:nvSpPr>
        <p:spPr bwMode="auto">
          <a:xfrm>
            <a:off x="1417797" y="36988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1280248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436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43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43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43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43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43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436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43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43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54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64" grpId="0" animBg="1" autoUpdateAnimBg="0"/>
      <p:bldP spid="354365" grpId="0" animBg="1" autoUpdateAnimBg="0"/>
      <p:bldP spid="354366" grpId="0" animBg="1" autoUpdateAnimBg="0"/>
      <p:bldP spid="354367" grpId="0" animBg="1" autoUpdateAnimBg="0"/>
      <p:bldP spid="354368" grpId="0" animBg="1" autoUpdateAnimBg="0"/>
      <p:bldP spid="354369" grpId="0" animBg="1" autoUpdateAnimBg="0"/>
      <p:bldP spid="354370" grpId="0" animBg="1" autoUpdateAnimBg="0"/>
      <p:bldP spid="354371" grpId="0" animBg="1" autoUpdateAnimBg="0"/>
      <p:bldP spid="354372" grpId="0" animBg="1" autoUpdateAnimBg="0"/>
      <p:bldP spid="354373" grpId="0" animBg="1" autoUpdateAnimBg="0"/>
      <p:bldP spid="354374" grpId="0" animBg="1" autoUpdateAnimBg="0"/>
      <p:bldP spid="354375"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en-US"/>
              <a:t>MIPS Data Transfer Instructions</a:t>
            </a:r>
          </a:p>
        </p:txBody>
      </p:sp>
      <p:sp>
        <p:nvSpPr>
          <p:cNvPr id="355331" name="Rectangle 3"/>
          <p:cNvSpPr>
            <a:spLocks noGrp="1" noChangeArrowheads="1"/>
          </p:cNvSpPr>
          <p:nvPr>
            <p:ph type="body" idx="1"/>
          </p:nvPr>
        </p:nvSpPr>
        <p:spPr/>
        <p:txBody>
          <a:bodyPr/>
          <a:lstStyle/>
          <a:p>
            <a:r>
              <a:rPr lang="en-US" altLang="en-US"/>
              <a:t>Transfer data </a:t>
            </a:r>
            <a:r>
              <a:rPr lang="en-US" altLang="en-US" u="sng"/>
              <a:t>between</a:t>
            </a:r>
            <a:r>
              <a:rPr lang="en-US" altLang="en-US"/>
              <a:t> registers and memory</a:t>
            </a:r>
          </a:p>
          <a:p>
            <a:r>
              <a:rPr lang="en-US" altLang="en-US"/>
              <a:t>Instruction format (assembly)</a:t>
            </a:r>
            <a:br>
              <a:rPr lang="en-US" altLang="en-US"/>
            </a:br>
            <a:r>
              <a:rPr lang="en-US" altLang="en-US" sz="1800">
                <a:solidFill>
                  <a:srgbClr val="0237BC"/>
                </a:solidFill>
                <a:latin typeface="Arial Narrow" pitchFamily="34" charset="0"/>
              </a:rPr>
              <a:t>	lw $dest, offset($addr)	load word</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sw $src, offset($addr)	store word</a:t>
            </a:r>
          </a:p>
          <a:p>
            <a:r>
              <a:rPr lang="en-US" altLang="en-US"/>
              <a:t>Uses:</a:t>
            </a:r>
          </a:p>
          <a:p>
            <a:pPr lvl="1"/>
            <a:r>
              <a:rPr lang="en-US" altLang="en-US" sz="2000"/>
              <a:t>Accessing a variable in main memory</a:t>
            </a:r>
          </a:p>
          <a:p>
            <a:pPr lvl="1"/>
            <a:r>
              <a:rPr lang="en-US" altLang="en-US" sz="2000"/>
              <a:t>Accessing an array element</a:t>
            </a:r>
            <a:r>
              <a:rPr lang="en-US" altLang="en-US" sz="1400">
                <a:latin typeface="Courier" charset="0"/>
              </a:rPr>
              <a:t>	</a:t>
            </a:r>
          </a:p>
        </p:txBody>
      </p:sp>
    </p:spTree>
    <p:extLst>
      <p:ext uri="{BB962C8B-B14F-4D97-AF65-F5344CB8AC3E}">
        <p14:creationId xmlns:p14="http://schemas.microsoft.com/office/powerpoint/2010/main" val="1794642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en-US"/>
              <a:t>Example - Loading a Simple Variable</a:t>
            </a:r>
          </a:p>
        </p:txBody>
      </p:sp>
      <p:sp>
        <p:nvSpPr>
          <p:cNvPr id="356355" name="Text Box 3"/>
          <p:cNvSpPr txBox="1">
            <a:spLocks noChangeArrowheads="1"/>
          </p:cNvSpPr>
          <p:nvPr/>
        </p:nvSpPr>
        <p:spPr bwMode="auto">
          <a:xfrm>
            <a:off x="4570810" y="5330825"/>
            <a:ext cx="1519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rgbClr val="0237BC"/>
                </a:solidFill>
                <a:latin typeface="Arial Narrow" pitchFamily="34" charset="0"/>
              </a:rPr>
              <a:t>lw R5,8(R2)</a:t>
            </a:r>
          </a:p>
        </p:txBody>
      </p:sp>
      <p:grpSp>
        <p:nvGrpSpPr>
          <p:cNvPr id="356356" name="Group 4"/>
          <p:cNvGrpSpPr>
            <a:grpSpLocks/>
          </p:cNvGrpSpPr>
          <p:nvPr/>
        </p:nvGrpSpPr>
        <p:grpSpPr bwMode="auto">
          <a:xfrm>
            <a:off x="6500706" y="1981201"/>
            <a:ext cx="4977104" cy="3798888"/>
            <a:chOff x="3072" y="1248"/>
            <a:chExt cx="2352" cy="2393"/>
          </a:xfrm>
        </p:grpSpPr>
        <p:sp>
          <p:nvSpPr>
            <p:cNvPr id="356357" name="Text Box 5"/>
            <p:cNvSpPr txBox="1">
              <a:spLocks noChangeArrowheads="1"/>
            </p:cNvSpPr>
            <p:nvPr/>
          </p:nvSpPr>
          <p:spPr bwMode="auto">
            <a:xfrm>
              <a:off x="4111" y="3408"/>
              <a:ext cx="4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Memory</a:t>
              </a:r>
            </a:p>
          </p:txBody>
        </p:sp>
        <p:sp>
          <p:nvSpPr>
            <p:cNvPr id="356358" name="Rectangle 6"/>
            <p:cNvSpPr>
              <a:spLocks noChangeArrowheads="1"/>
            </p:cNvSpPr>
            <p:nvPr/>
          </p:nvSpPr>
          <p:spPr bwMode="auto">
            <a:xfrm>
              <a:off x="3504" y="1296"/>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59" name="Text Box 7"/>
            <p:cNvSpPr txBox="1">
              <a:spLocks noChangeArrowheads="1"/>
            </p:cNvSpPr>
            <p:nvPr/>
          </p:nvSpPr>
          <p:spPr bwMode="auto">
            <a:xfrm>
              <a:off x="3072" y="1248"/>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a:t>
              </a:r>
              <a:endParaRPr lang="en-US" altLang="en-US" sz="1200">
                <a:latin typeface="Courier" charset="0"/>
              </a:endParaRPr>
            </a:p>
          </p:txBody>
        </p:sp>
        <p:sp>
          <p:nvSpPr>
            <p:cNvPr id="356360" name="Rectangle 8"/>
            <p:cNvSpPr>
              <a:spLocks noChangeArrowheads="1"/>
            </p:cNvSpPr>
            <p:nvPr/>
          </p:nvSpPr>
          <p:spPr bwMode="auto">
            <a:xfrm>
              <a:off x="3504" y="144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1" name="Rectangle 9"/>
            <p:cNvSpPr>
              <a:spLocks noChangeArrowheads="1"/>
            </p:cNvSpPr>
            <p:nvPr/>
          </p:nvSpPr>
          <p:spPr bwMode="auto">
            <a:xfrm>
              <a:off x="3504" y="158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2" name="Rectangle 10"/>
            <p:cNvSpPr>
              <a:spLocks noChangeArrowheads="1"/>
            </p:cNvSpPr>
            <p:nvPr/>
          </p:nvSpPr>
          <p:spPr bwMode="auto">
            <a:xfrm>
              <a:off x="3504" y="230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3" name="Rectangle 11"/>
            <p:cNvSpPr>
              <a:spLocks noChangeArrowheads="1"/>
            </p:cNvSpPr>
            <p:nvPr/>
          </p:nvSpPr>
          <p:spPr bwMode="auto">
            <a:xfrm>
              <a:off x="3504" y="288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4" name="Rectangle 12"/>
            <p:cNvSpPr>
              <a:spLocks noChangeArrowheads="1"/>
            </p:cNvSpPr>
            <p:nvPr/>
          </p:nvSpPr>
          <p:spPr bwMode="auto">
            <a:xfrm>
              <a:off x="3504" y="302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5" name="Rectangle 13"/>
            <p:cNvSpPr>
              <a:spLocks noChangeArrowheads="1"/>
            </p:cNvSpPr>
            <p:nvPr/>
          </p:nvSpPr>
          <p:spPr bwMode="auto">
            <a:xfrm>
              <a:off x="3504" y="3168"/>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66" name="Oval 14"/>
            <p:cNvSpPr>
              <a:spLocks noChangeArrowheads="1"/>
            </p:cNvSpPr>
            <p:nvPr/>
          </p:nvSpPr>
          <p:spPr bwMode="auto">
            <a:xfrm>
              <a:off x="4464" y="254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67" name="Oval 15"/>
            <p:cNvSpPr>
              <a:spLocks noChangeArrowheads="1"/>
            </p:cNvSpPr>
            <p:nvPr/>
          </p:nvSpPr>
          <p:spPr bwMode="auto">
            <a:xfrm>
              <a:off x="4464" y="26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68" name="Oval 16"/>
            <p:cNvSpPr>
              <a:spLocks noChangeArrowheads="1"/>
            </p:cNvSpPr>
            <p:nvPr/>
          </p:nvSpPr>
          <p:spPr bwMode="auto">
            <a:xfrm>
              <a:off x="4464" y="273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69" name="Rectangle 17"/>
            <p:cNvSpPr>
              <a:spLocks noChangeArrowheads="1"/>
            </p:cNvSpPr>
            <p:nvPr/>
          </p:nvSpPr>
          <p:spPr bwMode="auto">
            <a:xfrm>
              <a:off x="3504" y="2160"/>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Variable Z = 692310</a:t>
              </a:r>
            </a:p>
          </p:txBody>
        </p:sp>
        <p:sp>
          <p:nvSpPr>
            <p:cNvPr id="356370" name="Rectangle 18"/>
            <p:cNvSpPr>
              <a:spLocks noChangeArrowheads="1"/>
            </p:cNvSpPr>
            <p:nvPr/>
          </p:nvSpPr>
          <p:spPr bwMode="auto">
            <a:xfrm>
              <a:off x="3504" y="1872"/>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New" pitchFamily="49" charset="0"/>
                </a:rPr>
                <a:t>Variable X</a:t>
              </a:r>
            </a:p>
          </p:txBody>
        </p:sp>
        <p:sp>
          <p:nvSpPr>
            <p:cNvPr id="356371" name="Rectangle 19"/>
            <p:cNvSpPr>
              <a:spLocks noChangeArrowheads="1"/>
            </p:cNvSpPr>
            <p:nvPr/>
          </p:nvSpPr>
          <p:spPr bwMode="auto">
            <a:xfrm>
              <a:off x="3504" y="1728"/>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6372" name="Rectangle 20"/>
            <p:cNvSpPr>
              <a:spLocks noChangeArrowheads="1"/>
            </p:cNvSpPr>
            <p:nvPr/>
          </p:nvSpPr>
          <p:spPr bwMode="auto">
            <a:xfrm>
              <a:off x="3504" y="2016"/>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New" pitchFamily="49" charset="0"/>
                </a:rPr>
                <a:t>Variable Y</a:t>
              </a:r>
            </a:p>
          </p:txBody>
        </p:sp>
        <p:sp>
          <p:nvSpPr>
            <p:cNvPr id="356373" name="Text Box 21"/>
            <p:cNvSpPr txBox="1">
              <a:spLocks noChangeArrowheads="1"/>
            </p:cNvSpPr>
            <p:nvPr/>
          </p:nvSpPr>
          <p:spPr bwMode="auto">
            <a:xfrm>
              <a:off x="3072" y="1392"/>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0x04</a:t>
              </a:r>
              <a:endParaRPr lang="en-US" altLang="en-US" sz="1200">
                <a:latin typeface="Courier" charset="0"/>
              </a:endParaRPr>
            </a:p>
          </p:txBody>
        </p:sp>
        <p:sp>
          <p:nvSpPr>
            <p:cNvPr id="356374" name="Text Box 22"/>
            <p:cNvSpPr txBox="1">
              <a:spLocks noChangeArrowheads="1"/>
            </p:cNvSpPr>
            <p:nvPr/>
          </p:nvSpPr>
          <p:spPr bwMode="auto">
            <a:xfrm>
              <a:off x="3072" y="1536"/>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0x08</a:t>
              </a:r>
              <a:endParaRPr lang="en-US" altLang="en-US" sz="1200">
                <a:latin typeface="Courier" charset="0"/>
              </a:endParaRPr>
            </a:p>
          </p:txBody>
        </p:sp>
        <p:sp>
          <p:nvSpPr>
            <p:cNvPr id="356375" name="Text Box 23"/>
            <p:cNvSpPr txBox="1">
              <a:spLocks noChangeArrowheads="1"/>
            </p:cNvSpPr>
            <p:nvPr/>
          </p:nvSpPr>
          <p:spPr bwMode="auto">
            <a:xfrm>
              <a:off x="3072" y="1680"/>
              <a:ext cx="2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0x0c</a:t>
              </a:r>
              <a:endParaRPr lang="en-US" altLang="en-US" sz="1200">
                <a:latin typeface="Courier" charset="0"/>
              </a:endParaRPr>
            </a:p>
          </p:txBody>
        </p:sp>
        <p:sp>
          <p:nvSpPr>
            <p:cNvPr id="356376" name="Text Box 24"/>
            <p:cNvSpPr txBox="1">
              <a:spLocks noChangeArrowheads="1"/>
            </p:cNvSpPr>
            <p:nvPr/>
          </p:nvSpPr>
          <p:spPr bwMode="auto">
            <a:xfrm>
              <a:off x="3072" y="1824"/>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0x10</a:t>
              </a:r>
              <a:endParaRPr lang="en-US" altLang="en-US" sz="1200">
                <a:latin typeface="Courier" charset="0"/>
              </a:endParaRPr>
            </a:p>
          </p:txBody>
        </p:sp>
        <p:sp>
          <p:nvSpPr>
            <p:cNvPr id="356377" name="Text Box 25"/>
            <p:cNvSpPr txBox="1">
              <a:spLocks noChangeArrowheads="1"/>
            </p:cNvSpPr>
            <p:nvPr/>
          </p:nvSpPr>
          <p:spPr bwMode="auto">
            <a:xfrm>
              <a:off x="3072" y="1968"/>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0x14</a:t>
              </a:r>
              <a:endParaRPr lang="en-US" altLang="en-US" sz="1200">
                <a:latin typeface="Courier" charset="0"/>
              </a:endParaRPr>
            </a:p>
          </p:txBody>
        </p:sp>
        <p:sp>
          <p:nvSpPr>
            <p:cNvPr id="356378" name="Text Box 26"/>
            <p:cNvSpPr txBox="1">
              <a:spLocks noChangeArrowheads="1"/>
            </p:cNvSpPr>
            <p:nvPr/>
          </p:nvSpPr>
          <p:spPr bwMode="auto">
            <a:xfrm>
              <a:off x="3072" y="2112"/>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0">
                  <a:solidFill>
                    <a:srgbClr val="990000"/>
                  </a:solidFill>
                  <a:latin typeface="Courier" charset="0"/>
                </a:rPr>
                <a:t>0x18</a:t>
              </a:r>
              <a:endParaRPr lang="en-US" altLang="en-US" sz="1200">
                <a:solidFill>
                  <a:srgbClr val="990000"/>
                </a:solidFill>
                <a:latin typeface="Courier" charset="0"/>
              </a:endParaRPr>
            </a:p>
          </p:txBody>
        </p:sp>
        <p:sp>
          <p:nvSpPr>
            <p:cNvPr id="356379" name="Text Box 27"/>
            <p:cNvSpPr txBox="1">
              <a:spLocks noChangeArrowheads="1"/>
            </p:cNvSpPr>
            <p:nvPr/>
          </p:nvSpPr>
          <p:spPr bwMode="auto">
            <a:xfrm>
              <a:off x="3072" y="2256"/>
              <a:ext cx="2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0x1c</a:t>
              </a:r>
              <a:endParaRPr lang="en-US" altLang="en-US" sz="1200">
                <a:latin typeface="Courier" charset="0"/>
              </a:endParaRPr>
            </a:p>
          </p:txBody>
        </p:sp>
      </p:grpSp>
      <p:sp>
        <p:nvSpPr>
          <p:cNvPr id="356380" name="Text Box 28"/>
          <p:cNvSpPr txBox="1">
            <a:spLocks noChangeArrowheads="1"/>
          </p:cNvSpPr>
          <p:nvPr/>
        </p:nvSpPr>
        <p:spPr bwMode="auto">
          <a:xfrm>
            <a:off x="4955943" y="514667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sz="2400" b="0">
              <a:latin typeface="Times New Roman" pitchFamily="18" charset="0"/>
            </a:endParaRPr>
          </a:p>
        </p:txBody>
      </p:sp>
      <p:sp>
        <p:nvSpPr>
          <p:cNvPr id="356381" name="Text Box 29"/>
          <p:cNvSpPr txBox="1">
            <a:spLocks noChangeArrowheads="1"/>
          </p:cNvSpPr>
          <p:nvPr/>
        </p:nvSpPr>
        <p:spPr bwMode="auto">
          <a:xfrm>
            <a:off x="5383398" y="152400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rgbClr val="990000"/>
                </a:solidFill>
                <a:latin typeface="Times New Roman" pitchFamily="18" charset="0"/>
              </a:rPr>
              <a:t>8</a:t>
            </a:r>
            <a:endParaRPr lang="en-US" altLang="en-US" sz="2400" b="0">
              <a:solidFill>
                <a:srgbClr val="990000"/>
              </a:solidFill>
              <a:latin typeface="Times New Roman" pitchFamily="18" charset="0"/>
            </a:endParaRPr>
          </a:p>
        </p:txBody>
      </p:sp>
      <p:grpSp>
        <p:nvGrpSpPr>
          <p:cNvPr id="356382" name="Group 30"/>
          <p:cNvGrpSpPr>
            <a:grpSpLocks/>
          </p:cNvGrpSpPr>
          <p:nvPr/>
        </p:nvGrpSpPr>
        <p:grpSpPr bwMode="auto">
          <a:xfrm>
            <a:off x="4570809" y="1981200"/>
            <a:ext cx="2031471" cy="1447800"/>
            <a:chOff x="2160" y="1248"/>
            <a:chExt cx="960" cy="912"/>
          </a:xfrm>
        </p:grpSpPr>
        <p:sp>
          <p:nvSpPr>
            <p:cNvPr id="356383" name="Line 31"/>
            <p:cNvSpPr>
              <a:spLocks noChangeShapeType="1"/>
            </p:cNvSpPr>
            <p:nvPr/>
          </p:nvSpPr>
          <p:spPr bwMode="auto">
            <a:xfrm>
              <a:off x="2784" y="1632"/>
              <a:ext cx="192" cy="0"/>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84" name="Line 32"/>
            <p:cNvSpPr>
              <a:spLocks noChangeShapeType="1"/>
            </p:cNvSpPr>
            <p:nvPr/>
          </p:nvSpPr>
          <p:spPr bwMode="auto">
            <a:xfrm>
              <a:off x="2160" y="1632"/>
              <a:ext cx="336"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85" name="Line 33"/>
            <p:cNvSpPr>
              <a:spLocks noChangeShapeType="1"/>
            </p:cNvSpPr>
            <p:nvPr/>
          </p:nvSpPr>
          <p:spPr bwMode="auto">
            <a:xfrm flipV="1">
              <a:off x="2640" y="1248"/>
              <a:ext cx="0" cy="24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86" name="Oval 34"/>
            <p:cNvSpPr>
              <a:spLocks noChangeArrowheads="1"/>
            </p:cNvSpPr>
            <p:nvPr/>
          </p:nvSpPr>
          <p:spPr bwMode="auto">
            <a:xfrm>
              <a:off x="2496" y="1488"/>
              <a:ext cx="288" cy="288"/>
            </a:xfrm>
            <a:prstGeom prst="ellipse">
              <a:avLst/>
            </a:prstGeom>
            <a:noFill/>
            <a:ln w="38100">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0">
                  <a:latin typeface="Times New Roman" pitchFamily="18" charset="0"/>
                </a:rPr>
                <a:t>+</a:t>
              </a:r>
            </a:p>
          </p:txBody>
        </p:sp>
        <p:sp>
          <p:nvSpPr>
            <p:cNvPr id="356387" name="Line 35"/>
            <p:cNvSpPr>
              <a:spLocks noChangeShapeType="1"/>
            </p:cNvSpPr>
            <p:nvPr/>
          </p:nvSpPr>
          <p:spPr bwMode="auto">
            <a:xfrm>
              <a:off x="2976" y="1632"/>
              <a:ext cx="0" cy="384"/>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88" name="Line 36"/>
            <p:cNvSpPr>
              <a:spLocks noChangeShapeType="1"/>
            </p:cNvSpPr>
            <p:nvPr/>
          </p:nvSpPr>
          <p:spPr bwMode="auto">
            <a:xfrm>
              <a:off x="2976" y="2016"/>
              <a:ext cx="144" cy="144"/>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6389" name="Group 37"/>
          <p:cNvGrpSpPr>
            <a:grpSpLocks/>
          </p:cNvGrpSpPr>
          <p:nvPr/>
        </p:nvGrpSpPr>
        <p:grpSpPr bwMode="auto">
          <a:xfrm>
            <a:off x="304721" y="1870076"/>
            <a:ext cx="4266089" cy="2933700"/>
            <a:chOff x="144" y="1178"/>
            <a:chExt cx="2016" cy="1848"/>
          </a:xfrm>
        </p:grpSpPr>
        <p:sp>
          <p:nvSpPr>
            <p:cNvPr id="356390" name="Text Box 38"/>
            <p:cNvSpPr txBox="1">
              <a:spLocks noChangeArrowheads="1"/>
            </p:cNvSpPr>
            <p:nvPr/>
          </p:nvSpPr>
          <p:spPr bwMode="auto">
            <a:xfrm>
              <a:off x="744" y="2793"/>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Registers</a:t>
              </a:r>
            </a:p>
          </p:txBody>
        </p:sp>
        <p:sp>
          <p:nvSpPr>
            <p:cNvPr id="356391" name="Rectangle 39"/>
            <p:cNvSpPr>
              <a:spLocks noChangeArrowheads="1"/>
            </p:cNvSpPr>
            <p:nvPr/>
          </p:nvSpPr>
          <p:spPr bwMode="auto">
            <a:xfrm>
              <a:off x="144" y="129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R0=0 (constant)</a:t>
              </a:r>
            </a:p>
          </p:txBody>
        </p:sp>
        <p:sp>
          <p:nvSpPr>
            <p:cNvPr id="356392" name="Rectangle 40"/>
            <p:cNvSpPr>
              <a:spLocks noChangeArrowheads="1"/>
            </p:cNvSpPr>
            <p:nvPr/>
          </p:nvSpPr>
          <p:spPr bwMode="auto">
            <a:xfrm>
              <a:off x="144" y="1440"/>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R1</a:t>
              </a:r>
            </a:p>
          </p:txBody>
        </p:sp>
        <p:sp>
          <p:nvSpPr>
            <p:cNvPr id="356393" name="Rectangle 41"/>
            <p:cNvSpPr>
              <a:spLocks noChangeArrowheads="1"/>
            </p:cNvSpPr>
            <p:nvPr/>
          </p:nvSpPr>
          <p:spPr bwMode="auto">
            <a:xfrm>
              <a:off x="144" y="1584"/>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R2=0x10</a:t>
              </a:r>
            </a:p>
          </p:txBody>
        </p:sp>
        <p:sp>
          <p:nvSpPr>
            <p:cNvPr id="356394" name="Rectangle 42"/>
            <p:cNvSpPr>
              <a:spLocks noChangeArrowheads="1"/>
            </p:cNvSpPr>
            <p:nvPr/>
          </p:nvSpPr>
          <p:spPr bwMode="auto">
            <a:xfrm>
              <a:off x="144" y="2457"/>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R30</a:t>
              </a:r>
            </a:p>
          </p:txBody>
        </p:sp>
        <p:sp>
          <p:nvSpPr>
            <p:cNvPr id="356395" name="Rectangle 43"/>
            <p:cNvSpPr>
              <a:spLocks noChangeArrowheads="1"/>
            </p:cNvSpPr>
            <p:nvPr/>
          </p:nvSpPr>
          <p:spPr bwMode="auto">
            <a:xfrm>
              <a:off x="144" y="2601"/>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R31</a:t>
              </a:r>
            </a:p>
          </p:txBody>
        </p:sp>
        <p:sp>
          <p:nvSpPr>
            <p:cNvPr id="356396" name="Oval 44"/>
            <p:cNvSpPr>
              <a:spLocks noChangeArrowheads="1"/>
            </p:cNvSpPr>
            <p:nvPr/>
          </p:nvSpPr>
          <p:spPr bwMode="auto">
            <a:xfrm>
              <a:off x="1104" y="219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97" name="Oval 45"/>
            <p:cNvSpPr>
              <a:spLocks noChangeArrowheads="1"/>
            </p:cNvSpPr>
            <p:nvPr/>
          </p:nvSpPr>
          <p:spPr bwMode="auto">
            <a:xfrm>
              <a:off x="1104" y="228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98" name="Oval 46"/>
            <p:cNvSpPr>
              <a:spLocks noChangeArrowheads="1"/>
            </p:cNvSpPr>
            <p:nvPr/>
          </p:nvSpPr>
          <p:spPr bwMode="auto">
            <a:xfrm>
              <a:off x="1104" y="238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99" name="Text Box 47"/>
            <p:cNvSpPr txBox="1">
              <a:spLocks noChangeArrowheads="1"/>
            </p:cNvSpPr>
            <p:nvPr/>
          </p:nvSpPr>
          <p:spPr bwMode="auto">
            <a:xfrm>
              <a:off x="1142" y="1178"/>
              <a:ext cx="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sz="2400" b="0">
                <a:latin typeface="Times New Roman" pitchFamily="18" charset="0"/>
              </a:endParaRPr>
            </a:p>
          </p:txBody>
        </p:sp>
        <p:sp>
          <p:nvSpPr>
            <p:cNvPr id="356400" name="Rectangle 48"/>
            <p:cNvSpPr>
              <a:spLocks noChangeArrowheads="1"/>
            </p:cNvSpPr>
            <p:nvPr/>
          </p:nvSpPr>
          <p:spPr bwMode="auto">
            <a:xfrm>
              <a:off x="144" y="1728"/>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a:t>
              </a:r>
            </a:p>
          </p:txBody>
        </p:sp>
        <p:sp>
          <p:nvSpPr>
            <p:cNvPr id="356401" name="Rectangle 49"/>
            <p:cNvSpPr>
              <a:spLocks noChangeArrowheads="1"/>
            </p:cNvSpPr>
            <p:nvPr/>
          </p:nvSpPr>
          <p:spPr bwMode="auto">
            <a:xfrm>
              <a:off x="144" y="1872"/>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R4</a:t>
              </a:r>
            </a:p>
          </p:txBody>
        </p:sp>
        <p:sp>
          <p:nvSpPr>
            <p:cNvPr id="356402" name="Rectangle 50"/>
            <p:cNvSpPr>
              <a:spLocks noChangeArrowheads="1"/>
            </p:cNvSpPr>
            <p:nvPr/>
          </p:nvSpPr>
          <p:spPr bwMode="auto">
            <a:xfrm>
              <a:off x="144" y="201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R5</a:t>
              </a:r>
            </a:p>
          </p:txBody>
        </p:sp>
        <p:sp>
          <p:nvSpPr>
            <p:cNvPr id="356403" name="Rectangle 51"/>
            <p:cNvSpPr>
              <a:spLocks noChangeArrowheads="1"/>
            </p:cNvSpPr>
            <p:nvPr/>
          </p:nvSpPr>
          <p:spPr bwMode="auto">
            <a:xfrm>
              <a:off x="144" y="201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R5</a:t>
              </a:r>
            </a:p>
          </p:txBody>
        </p:sp>
      </p:grpSp>
      <p:sp>
        <p:nvSpPr>
          <p:cNvPr id="356404" name="Rectangle 52"/>
          <p:cNvSpPr>
            <a:spLocks noChangeArrowheads="1"/>
          </p:cNvSpPr>
          <p:nvPr/>
        </p:nvSpPr>
        <p:spPr bwMode="auto">
          <a:xfrm>
            <a:off x="304721" y="2514600"/>
            <a:ext cx="4266089" cy="228600"/>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Times New Roman" pitchFamily="18" charset="0"/>
              </a:rPr>
              <a:t>R2=0x10</a:t>
            </a:r>
          </a:p>
        </p:txBody>
      </p:sp>
      <p:sp>
        <p:nvSpPr>
          <p:cNvPr id="356405" name="Rectangle 53"/>
          <p:cNvSpPr>
            <a:spLocks noChangeArrowheads="1"/>
          </p:cNvSpPr>
          <p:nvPr/>
        </p:nvSpPr>
        <p:spPr bwMode="auto">
          <a:xfrm>
            <a:off x="304721" y="3200400"/>
            <a:ext cx="4266089" cy="2286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Times New Roman" pitchFamily="18" charset="0"/>
              </a:rPr>
              <a:t>R5 = 629310</a:t>
            </a:r>
          </a:p>
        </p:txBody>
      </p:sp>
      <p:sp>
        <p:nvSpPr>
          <p:cNvPr id="356406" name="Rectangle 54"/>
          <p:cNvSpPr>
            <a:spLocks noChangeArrowheads="1"/>
          </p:cNvSpPr>
          <p:nvPr/>
        </p:nvSpPr>
        <p:spPr bwMode="auto">
          <a:xfrm>
            <a:off x="7414868" y="3429000"/>
            <a:ext cx="4062942" cy="2286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Variable Z = 692310</a:t>
            </a:r>
          </a:p>
        </p:txBody>
      </p:sp>
      <p:grpSp>
        <p:nvGrpSpPr>
          <p:cNvPr id="356407" name="Group 55"/>
          <p:cNvGrpSpPr>
            <a:grpSpLocks/>
          </p:cNvGrpSpPr>
          <p:nvPr/>
        </p:nvGrpSpPr>
        <p:grpSpPr bwMode="auto">
          <a:xfrm>
            <a:off x="4570810" y="3352800"/>
            <a:ext cx="3047206" cy="228600"/>
            <a:chOff x="2160" y="2112"/>
            <a:chExt cx="1440" cy="144"/>
          </a:xfrm>
        </p:grpSpPr>
        <p:sp>
          <p:nvSpPr>
            <p:cNvPr id="356408" name="Line 56"/>
            <p:cNvSpPr>
              <a:spLocks noChangeShapeType="1"/>
            </p:cNvSpPr>
            <p:nvPr/>
          </p:nvSpPr>
          <p:spPr bwMode="auto">
            <a:xfrm flipH="1">
              <a:off x="2544" y="2256"/>
              <a:ext cx="1056" cy="0"/>
            </a:xfrm>
            <a:prstGeom prst="line">
              <a:avLst/>
            </a:prstGeom>
            <a:noFill/>
            <a:ln w="5715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409" name="Line 57"/>
            <p:cNvSpPr>
              <a:spLocks noChangeShapeType="1"/>
            </p:cNvSpPr>
            <p:nvPr/>
          </p:nvSpPr>
          <p:spPr bwMode="auto">
            <a:xfrm flipV="1">
              <a:off x="2544" y="2112"/>
              <a:ext cx="0" cy="144"/>
            </a:xfrm>
            <a:prstGeom prst="line">
              <a:avLst/>
            </a:prstGeom>
            <a:noFill/>
            <a:ln w="5715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410" name="Line 58"/>
            <p:cNvSpPr>
              <a:spLocks noChangeShapeType="1"/>
            </p:cNvSpPr>
            <p:nvPr/>
          </p:nvSpPr>
          <p:spPr bwMode="auto">
            <a:xfrm flipH="1">
              <a:off x="2160" y="2112"/>
              <a:ext cx="384" cy="0"/>
            </a:xfrm>
            <a:prstGeom prst="line">
              <a:avLst/>
            </a:prstGeom>
            <a:noFill/>
            <a:ln w="571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4993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6381"/>
                                        </p:tgtEl>
                                        <p:attrNameLst>
                                          <p:attrName>style.visibility</p:attrName>
                                        </p:attrNameLst>
                                      </p:cBhvr>
                                      <p:to>
                                        <p:strVal val="visible"/>
                                      </p:to>
                                    </p:set>
                                    <p:animEffect transition="in" filter="wipe(up)">
                                      <p:cBhvr>
                                        <p:cTn id="7" dur="500"/>
                                        <p:tgtEl>
                                          <p:spTgt spid="356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404"/>
                                        </p:tgtEl>
                                        <p:attrNameLst>
                                          <p:attrName>style.visibility</p:attrName>
                                        </p:attrNameLst>
                                      </p:cBhvr>
                                      <p:to>
                                        <p:strVal val="visible"/>
                                      </p:to>
                                    </p:set>
                                    <p:animEffect transition="in" filter="wipe(left)">
                                      <p:cBhvr>
                                        <p:cTn id="12" dur="500"/>
                                        <p:tgtEl>
                                          <p:spTgt spid="356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6382"/>
                                        </p:tgtEl>
                                        <p:attrNameLst>
                                          <p:attrName>style.visibility</p:attrName>
                                        </p:attrNameLst>
                                      </p:cBhvr>
                                      <p:to>
                                        <p:strVal val="visible"/>
                                      </p:to>
                                    </p:set>
                                    <p:animEffect transition="in" filter="wipe(left)">
                                      <p:cBhvr>
                                        <p:cTn id="17" dur="500"/>
                                        <p:tgtEl>
                                          <p:spTgt spid="3563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6406"/>
                                        </p:tgtEl>
                                        <p:attrNameLst>
                                          <p:attrName>style.visibility</p:attrName>
                                        </p:attrNameLst>
                                      </p:cBhvr>
                                      <p:to>
                                        <p:strVal val="visible"/>
                                      </p:to>
                                    </p:set>
                                    <p:animEffect transition="in" filter="wipe(right)">
                                      <p:cBhvr>
                                        <p:cTn id="22" dur="500"/>
                                        <p:tgtEl>
                                          <p:spTgt spid="3564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356407"/>
                                        </p:tgtEl>
                                        <p:attrNameLst>
                                          <p:attrName>style.visibility</p:attrName>
                                        </p:attrNameLst>
                                      </p:cBhvr>
                                      <p:to>
                                        <p:strVal val="visible"/>
                                      </p:to>
                                    </p:set>
                                    <p:animEffect transition="in" filter="wipe(right)">
                                      <p:cBhvr>
                                        <p:cTn id="27" dur="500"/>
                                        <p:tgtEl>
                                          <p:spTgt spid="3564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56405"/>
                                        </p:tgtEl>
                                        <p:attrNameLst>
                                          <p:attrName>style.visibility</p:attrName>
                                        </p:attrNameLst>
                                      </p:cBhvr>
                                      <p:to>
                                        <p:strVal val="visible"/>
                                      </p:to>
                                    </p:set>
                                    <p:animEffect transition="in" filter="wipe(right)">
                                      <p:cBhvr>
                                        <p:cTn id="32" dur="500"/>
                                        <p:tgtEl>
                                          <p:spTgt spid="35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81" grpId="0" autoUpdateAnimBg="0"/>
      <p:bldP spid="356404" grpId="0" animBg="1" autoUpdateAnimBg="0"/>
      <p:bldP spid="356405" grpId="0" animBg="1" autoUpdateAnimBg="0"/>
      <p:bldP spid="356406"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ltLang="en-US"/>
              <a:t>Data Transfer Example - Array Variable</a:t>
            </a:r>
          </a:p>
        </p:txBody>
      </p:sp>
      <p:grpSp>
        <p:nvGrpSpPr>
          <p:cNvPr id="357379" name="Group 3"/>
          <p:cNvGrpSpPr>
            <a:grpSpLocks/>
          </p:cNvGrpSpPr>
          <p:nvPr/>
        </p:nvGrpSpPr>
        <p:grpSpPr bwMode="auto">
          <a:xfrm>
            <a:off x="304721" y="2057400"/>
            <a:ext cx="4266089" cy="2746375"/>
            <a:chOff x="144" y="1296"/>
            <a:chExt cx="2016" cy="1730"/>
          </a:xfrm>
        </p:grpSpPr>
        <p:sp>
          <p:nvSpPr>
            <p:cNvPr id="357380" name="Text Box 4"/>
            <p:cNvSpPr txBox="1">
              <a:spLocks noChangeArrowheads="1"/>
            </p:cNvSpPr>
            <p:nvPr/>
          </p:nvSpPr>
          <p:spPr bwMode="auto">
            <a:xfrm>
              <a:off x="744" y="2793"/>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Registers</a:t>
              </a:r>
            </a:p>
          </p:txBody>
        </p:sp>
        <p:sp>
          <p:nvSpPr>
            <p:cNvPr id="357381" name="Rectangle 5"/>
            <p:cNvSpPr>
              <a:spLocks noChangeArrowheads="1"/>
            </p:cNvSpPr>
            <p:nvPr/>
          </p:nvSpPr>
          <p:spPr bwMode="auto">
            <a:xfrm>
              <a:off x="144" y="129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R0=0 (constant)</a:t>
              </a:r>
            </a:p>
          </p:txBody>
        </p:sp>
        <p:sp>
          <p:nvSpPr>
            <p:cNvPr id="357382" name="Rectangle 6"/>
            <p:cNvSpPr>
              <a:spLocks noChangeArrowheads="1"/>
            </p:cNvSpPr>
            <p:nvPr/>
          </p:nvSpPr>
          <p:spPr bwMode="auto">
            <a:xfrm>
              <a:off x="144" y="1440"/>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R1</a:t>
              </a:r>
            </a:p>
          </p:txBody>
        </p:sp>
        <p:sp>
          <p:nvSpPr>
            <p:cNvPr id="357383" name="Rectangle 7"/>
            <p:cNvSpPr>
              <a:spLocks noChangeArrowheads="1"/>
            </p:cNvSpPr>
            <p:nvPr/>
          </p:nvSpPr>
          <p:spPr bwMode="auto">
            <a:xfrm>
              <a:off x="144" y="1584"/>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R2=0x08</a:t>
              </a:r>
            </a:p>
          </p:txBody>
        </p:sp>
        <p:sp>
          <p:nvSpPr>
            <p:cNvPr id="357384" name="Rectangle 8"/>
            <p:cNvSpPr>
              <a:spLocks noChangeArrowheads="1"/>
            </p:cNvSpPr>
            <p:nvPr/>
          </p:nvSpPr>
          <p:spPr bwMode="auto">
            <a:xfrm>
              <a:off x="144" y="2457"/>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R30</a:t>
              </a:r>
            </a:p>
          </p:txBody>
        </p:sp>
        <p:sp>
          <p:nvSpPr>
            <p:cNvPr id="357385" name="Rectangle 9"/>
            <p:cNvSpPr>
              <a:spLocks noChangeArrowheads="1"/>
            </p:cNvSpPr>
            <p:nvPr/>
          </p:nvSpPr>
          <p:spPr bwMode="auto">
            <a:xfrm>
              <a:off x="144" y="2601"/>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R31</a:t>
              </a:r>
            </a:p>
          </p:txBody>
        </p:sp>
        <p:sp>
          <p:nvSpPr>
            <p:cNvPr id="357386" name="Oval 10"/>
            <p:cNvSpPr>
              <a:spLocks noChangeArrowheads="1"/>
            </p:cNvSpPr>
            <p:nvPr/>
          </p:nvSpPr>
          <p:spPr bwMode="auto">
            <a:xfrm>
              <a:off x="1104" y="218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7" name="Oval 11"/>
            <p:cNvSpPr>
              <a:spLocks noChangeArrowheads="1"/>
            </p:cNvSpPr>
            <p:nvPr/>
          </p:nvSpPr>
          <p:spPr bwMode="auto">
            <a:xfrm>
              <a:off x="1104" y="228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8" name="Oval 12"/>
            <p:cNvSpPr>
              <a:spLocks noChangeArrowheads="1"/>
            </p:cNvSpPr>
            <p:nvPr/>
          </p:nvSpPr>
          <p:spPr bwMode="auto">
            <a:xfrm>
              <a:off x="1104" y="237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9" name="Rectangle 13"/>
            <p:cNvSpPr>
              <a:spLocks noChangeArrowheads="1"/>
            </p:cNvSpPr>
            <p:nvPr/>
          </p:nvSpPr>
          <p:spPr bwMode="auto">
            <a:xfrm>
              <a:off x="144" y="1728"/>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a:t>
              </a:r>
            </a:p>
          </p:txBody>
        </p:sp>
        <p:sp>
          <p:nvSpPr>
            <p:cNvPr id="357390" name="Rectangle 14"/>
            <p:cNvSpPr>
              <a:spLocks noChangeArrowheads="1"/>
            </p:cNvSpPr>
            <p:nvPr/>
          </p:nvSpPr>
          <p:spPr bwMode="auto">
            <a:xfrm>
              <a:off x="144" y="1872"/>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R4</a:t>
              </a:r>
            </a:p>
          </p:txBody>
        </p:sp>
        <p:sp>
          <p:nvSpPr>
            <p:cNvPr id="357391" name="Rectangle 15"/>
            <p:cNvSpPr>
              <a:spLocks noChangeArrowheads="1"/>
            </p:cNvSpPr>
            <p:nvPr/>
          </p:nvSpPr>
          <p:spPr bwMode="auto">
            <a:xfrm>
              <a:off x="144" y="201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R5=105</a:t>
              </a:r>
            </a:p>
          </p:txBody>
        </p:sp>
      </p:grpSp>
      <p:sp>
        <p:nvSpPr>
          <p:cNvPr id="357392" name="Text Box 16"/>
          <p:cNvSpPr txBox="1">
            <a:spLocks noChangeArrowheads="1"/>
          </p:cNvSpPr>
          <p:nvPr/>
        </p:nvSpPr>
        <p:spPr bwMode="auto">
          <a:xfrm>
            <a:off x="812589" y="4800601"/>
            <a:ext cx="31277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C Program:	</a:t>
            </a:r>
            <a:r>
              <a:rPr lang="en-US" altLang="en-US">
                <a:solidFill>
                  <a:srgbClr val="0237BC"/>
                </a:solidFill>
                <a:latin typeface="Arial Narrow" pitchFamily="34" charset="0"/>
              </a:rPr>
              <a:t>int a[5];</a:t>
            </a:r>
          </a:p>
          <a:p>
            <a:pPr algn="l"/>
            <a:r>
              <a:rPr lang="en-US" altLang="en-US">
                <a:solidFill>
                  <a:srgbClr val="0237BC"/>
                </a:solidFill>
                <a:latin typeface="Arial Narrow" pitchFamily="34" charset="0"/>
              </a:rPr>
              <a:t>		a[3] = z;</a:t>
            </a:r>
          </a:p>
          <a:p>
            <a:pPr algn="l"/>
            <a:endParaRPr lang="en-US" altLang="en-US">
              <a:latin typeface="Courier" charset="0"/>
            </a:endParaRPr>
          </a:p>
          <a:p>
            <a:pPr algn="l"/>
            <a:r>
              <a:rPr lang="en-US" altLang="en-US">
                <a:latin typeface="Helvetica" pitchFamily="34" charset="0"/>
              </a:rPr>
              <a:t>Assembly:	</a:t>
            </a:r>
            <a:r>
              <a:rPr lang="en-US" altLang="en-US">
                <a:solidFill>
                  <a:srgbClr val="0237BC"/>
                </a:solidFill>
                <a:latin typeface="Arial Narrow" pitchFamily="34" charset="0"/>
              </a:rPr>
              <a:t>sw $5,12($2)</a:t>
            </a:r>
            <a:endParaRPr lang="en-US" altLang="en-US" sz="2400">
              <a:solidFill>
                <a:srgbClr val="0237BC"/>
              </a:solidFill>
              <a:latin typeface="Arial Narrow" pitchFamily="34" charset="0"/>
            </a:endParaRPr>
          </a:p>
        </p:txBody>
      </p:sp>
      <p:sp>
        <p:nvSpPr>
          <p:cNvPr id="357393" name="Text Box 17"/>
          <p:cNvSpPr txBox="1">
            <a:spLocks noChangeArrowheads="1"/>
          </p:cNvSpPr>
          <p:nvPr/>
        </p:nvSpPr>
        <p:spPr bwMode="auto">
          <a:xfrm>
            <a:off x="4955943" y="514667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sz="2400" b="0">
              <a:latin typeface="Times New Roman" pitchFamily="18" charset="0"/>
            </a:endParaRPr>
          </a:p>
        </p:txBody>
      </p:sp>
      <p:sp>
        <p:nvSpPr>
          <p:cNvPr id="357394" name="Text Box 18"/>
          <p:cNvSpPr txBox="1">
            <a:spLocks noChangeArrowheads="1"/>
          </p:cNvSpPr>
          <p:nvPr/>
        </p:nvSpPr>
        <p:spPr bwMode="auto">
          <a:xfrm>
            <a:off x="4875531" y="1600200"/>
            <a:ext cx="1109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a:solidFill>
                  <a:srgbClr val="990000"/>
                </a:solidFill>
                <a:latin typeface="Times New Roman" pitchFamily="18" charset="0"/>
              </a:rPr>
              <a:t>12=0xc</a:t>
            </a:r>
            <a:endParaRPr lang="en-US" altLang="en-US" sz="2400" b="0">
              <a:solidFill>
                <a:srgbClr val="990000"/>
              </a:solidFill>
              <a:latin typeface="Times New Roman" pitchFamily="18" charset="0"/>
            </a:endParaRPr>
          </a:p>
        </p:txBody>
      </p:sp>
      <p:grpSp>
        <p:nvGrpSpPr>
          <p:cNvPr id="357395" name="Group 19"/>
          <p:cNvGrpSpPr>
            <a:grpSpLocks/>
          </p:cNvGrpSpPr>
          <p:nvPr/>
        </p:nvGrpSpPr>
        <p:grpSpPr bwMode="auto">
          <a:xfrm>
            <a:off x="4570809" y="1981200"/>
            <a:ext cx="2031471" cy="1295400"/>
            <a:chOff x="2160" y="1248"/>
            <a:chExt cx="960" cy="816"/>
          </a:xfrm>
        </p:grpSpPr>
        <p:sp>
          <p:nvSpPr>
            <p:cNvPr id="357396" name="Line 20"/>
            <p:cNvSpPr>
              <a:spLocks noChangeShapeType="1"/>
            </p:cNvSpPr>
            <p:nvPr/>
          </p:nvSpPr>
          <p:spPr bwMode="auto">
            <a:xfrm>
              <a:off x="2784" y="1632"/>
              <a:ext cx="192" cy="0"/>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7" name="Line 21"/>
            <p:cNvSpPr>
              <a:spLocks noChangeShapeType="1"/>
            </p:cNvSpPr>
            <p:nvPr/>
          </p:nvSpPr>
          <p:spPr bwMode="auto">
            <a:xfrm>
              <a:off x="2160" y="1632"/>
              <a:ext cx="336"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8" name="Line 22"/>
            <p:cNvSpPr>
              <a:spLocks noChangeShapeType="1"/>
            </p:cNvSpPr>
            <p:nvPr/>
          </p:nvSpPr>
          <p:spPr bwMode="auto">
            <a:xfrm flipV="1">
              <a:off x="2640" y="1248"/>
              <a:ext cx="0" cy="240"/>
            </a:xfrm>
            <a:prstGeom prst="line">
              <a:avLst/>
            </a:prstGeom>
            <a:noFill/>
            <a:ln w="3810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9" name="Oval 23"/>
            <p:cNvSpPr>
              <a:spLocks noChangeArrowheads="1"/>
            </p:cNvSpPr>
            <p:nvPr/>
          </p:nvSpPr>
          <p:spPr bwMode="auto">
            <a:xfrm>
              <a:off x="2496" y="1488"/>
              <a:ext cx="288" cy="288"/>
            </a:xfrm>
            <a:prstGeom prst="ellipse">
              <a:avLst/>
            </a:prstGeom>
            <a:noFill/>
            <a:ln w="38100">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0">
                  <a:latin typeface="Times New Roman" pitchFamily="18" charset="0"/>
                </a:rPr>
                <a:t>+</a:t>
              </a:r>
            </a:p>
          </p:txBody>
        </p:sp>
        <p:sp>
          <p:nvSpPr>
            <p:cNvPr id="357400" name="Line 24"/>
            <p:cNvSpPr>
              <a:spLocks noChangeShapeType="1"/>
            </p:cNvSpPr>
            <p:nvPr/>
          </p:nvSpPr>
          <p:spPr bwMode="auto">
            <a:xfrm>
              <a:off x="2976" y="1632"/>
              <a:ext cx="0" cy="288"/>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01" name="Line 25"/>
            <p:cNvSpPr>
              <a:spLocks noChangeShapeType="1"/>
            </p:cNvSpPr>
            <p:nvPr/>
          </p:nvSpPr>
          <p:spPr bwMode="auto">
            <a:xfrm>
              <a:off x="2976" y="1920"/>
              <a:ext cx="144" cy="144"/>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402" name="Group 26"/>
          <p:cNvGrpSpPr>
            <a:grpSpLocks/>
          </p:cNvGrpSpPr>
          <p:nvPr/>
        </p:nvGrpSpPr>
        <p:grpSpPr bwMode="auto">
          <a:xfrm>
            <a:off x="6500706" y="1654175"/>
            <a:ext cx="4977104" cy="4125913"/>
            <a:chOff x="3072" y="1042"/>
            <a:chExt cx="2352" cy="2599"/>
          </a:xfrm>
        </p:grpSpPr>
        <p:sp>
          <p:nvSpPr>
            <p:cNvPr id="357403" name="Text Box 27"/>
            <p:cNvSpPr txBox="1">
              <a:spLocks noChangeArrowheads="1"/>
            </p:cNvSpPr>
            <p:nvPr/>
          </p:nvSpPr>
          <p:spPr bwMode="auto">
            <a:xfrm>
              <a:off x="4111" y="3408"/>
              <a:ext cx="4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Memory</a:t>
              </a:r>
            </a:p>
          </p:txBody>
        </p:sp>
        <p:sp>
          <p:nvSpPr>
            <p:cNvPr id="357404" name="Rectangle 28"/>
            <p:cNvSpPr>
              <a:spLocks noChangeArrowheads="1"/>
            </p:cNvSpPr>
            <p:nvPr/>
          </p:nvSpPr>
          <p:spPr bwMode="auto">
            <a:xfrm>
              <a:off x="3504" y="1296"/>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7405" name="Text Box 29"/>
            <p:cNvSpPr txBox="1">
              <a:spLocks noChangeArrowheads="1"/>
            </p:cNvSpPr>
            <p:nvPr/>
          </p:nvSpPr>
          <p:spPr bwMode="auto">
            <a:xfrm>
              <a:off x="3072" y="1248"/>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a:t>
              </a:r>
              <a:endParaRPr lang="en-US" altLang="en-US" sz="1200">
                <a:latin typeface="Courier" charset="0"/>
              </a:endParaRPr>
            </a:p>
          </p:txBody>
        </p:sp>
        <p:sp>
          <p:nvSpPr>
            <p:cNvPr id="357406" name="Rectangle 30"/>
            <p:cNvSpPr>
              <a:spLocks noChangeArrowheads="1"/>
            </p:cNvSpPr>
            <p:nvPr/>
          </p:nvSpPr>
          <p:spPr bwMode="auto">
            <a:xfrm>
              <a:off x="3504" y="144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Courier" charset="0"/>
              </a:endParaRPr>
            </a:p>
          </p:txBody>
        </p:sp>
        <p:sp>
          <p:nvSpPr>
            <p:cNvPr id="357407" name="Rectangle 31"/>
            <p:cNvSpPr>
              <a:spLocks noChangeArrowheads="1"/>
            </p:cNvSpPr>
            <p:nvPr/>
          </p:nvSpPr>
          <p:spPr bwMode="auto">
            <a:xfrm>
              <a:off x="3504" y="1584"/>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a[0]</a:t>
              </a:r>
            </a:p>
          </p:txBody>
        </p:sp>
        <p:sp>
          <p:nvSpPr>
            <p:cNvPr id="357408" name="Rectangle 32"/>
            <p:cNvSpPr>
              <a:spLocks noChangeArrowheads="1"/>
            </p:cNvSpPr>
            <p:nvPr/>
          </p:nvSpPr>
          <p:spPr bwMode="auto">
            <a:xfrm>
              <a:off x="3504" y="230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Courier" charset="0"/>
              </a:endParaRPr>
            </a:p>
          </p:txBody>
        </p:sp>
        <p:sp>
          <p:nvSpPr>
            <p:cNvPr id="357409" name="Rectangle 33"/>
            <p:cNvSpPr>
              <a:spLocks noChangeArrowheads="1"/>
            </p:cNvSpPr>
            <p:nvPr/>
          </p:nvSpPr>
          <p:spPr bwMode="auto">
            <a:xfrm>
              <a:off x="3504" y="288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7410" name="Rectangle 34"/>
            <p:cNvSpPr>
              <a:spLocks noChangeArrowheads="1"/>
            </p:cNvSpPr>
            <p:nvPr/>
          </p:nvSpPr>
          <p:spPr bwMode="auto">
            <a:xfrm>
              <a:off x="3504" y="302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7411" name="Rectangle 35"/>
            <p:cNvSpPr>
              <a:spLocks noChangeArrowheads="1"/>
            </p:cNvSpPr>
            <p:nvPr/>
          </p:nvSpPr>
          <p:spPr bwMode="auto">
            <a:xfrm>
              <a:off x="3504" y="3168"/>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57412" name="Oval 36"/>
            <p:cNvSpPr>
              <a:spLocks noChangeArrowheads="1"/>
            </p:cNvSpPr>
            <p:nvPr/>
          </p:nvSpPr>
          <p:spPr bwMode="auto">
            <a:xfrm>
              <a:off x="4464" y="254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3" name="Oval 37"/>
            <p:cNvSpPr>
              <a:spLocks noChangeArrowheads="1"/>
            </p:cNvSpPr>
            <p:nvPr/>
          </p:nvSpPr>
          <p:spPr bwMode="auto">
            <a:xfrm>
              <a:off x="4464" y="26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4" name="Oval 38"/>
            <p:cNvSpPr>
              <a:spLocks noChangeArrowheads="1"/>
            </p:cNvSpPr>
            <p:nvPr/>
          </p:nvSpPr>
          <p:spPr bwMode="auto">
            <a:xfrm>
              <a:off x="4464" y="273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5" name="Rectangle 39"/>
            <p:cNvSpPr>
              <a:spLocks noChangeArrowheads="1"/>
            </p:cNvSpPr>
            <p:nvPr/>
          </p:nvSpPr>
          <p:spPr bwMode="auto">
            <a:xfrm>
              <a:off x="3504" y="2160"/>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a[4]</a:t>
              </a:r>
            </a:p>
          </p:txBody>
        </p:sp>
        <p:sp>
          <p:nvSpPr>
            <p:cNvPr id="357416" name="Rectangle 40"/>
            <p:cNvSpPr>
              <a:spLocks noChangeArrowheads="1"/>
            </p:cNvSpPr>
            <p:nvPr/>
          </p:nvSpPr>
          <p:spPr bwMode="auto">
            <a:xfrm>
              <a:off x="3504" y="1872"/>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a[2]</a:t>
              </a:r>
            </a:p>
          </p:txBody>
        </p:sp>
        <p:sp>
          <p:nvSpPr>
            <p:cNvPr id="357417" name="Rectangle 41"/>
            <p:cNvSpPr>
              <a:spLocks noChangeArrowheads="1"/>
            </p:cNvSpPr>
            <p:nvPr/>
          </p:nvSpPr>
          <p:spPr bwMode="auto">
            <a:xfrm>
              <a:off x="3504" y="1728"/>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a[1]</a:t>
              </a:r>
            </a:p>
          </p:txBody>
        </p:sp>
        <p:sp>
          <p:nvSpPr>
            <p:cNvPr id="357418" name="Rectangle 42"/>
            <p:cNvSpPr>
              <a:spLocks noChangeArrowheads="1"/>
            </p:cNvSpPr>
            <p:nvPr/>
          </p:nvSpPr>
          <p:spPr bwMode="auto">
            <a:xfrm>
              <a:off x="3504" y="2016"/>
              <a:ext cx="1920" cy="144"/>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Courier" charset="0"/>
                </a:rPr>
                <a:t>a[3]</a:t>
              </a:r>
            </a:p>
          </p:txBody>
        </p:sp>
        <p:sp>
          <p:nvSpPr>
            <p:cNvPr id="357419" name="Text Box 43"/>
            <p:cNvSpPr txBox="1">
              <a:spLocks noChangeArrowheads="1"/>
            </p:cNvSpPr>
            <p:nvPr/>
          </p:nvSpPr>
          <p:spPr bwMode="auto">
            <a:xfrm>
              <a:off x="3072" y="1392"/>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0x04</a:t>
              </a:r>
              <a:endParaRPr lang="en-US" altLang="en-US" sz="1200">
                <a:latin typeface="Courier" charset="0"/>
              </a:endParaRPr>
            </a:p>
          </p:txBody>
        </p:sp>
        <p:sp>
          <p:nvSpPr>
            <p:cNvPr id="357420" name="Text Box 44"/>
            <p:cNvSpPr txBox="1">
              <a:spLocks noChangeArrowheads="1"/>
            </p:cNvSpPr>
            <p:nvPr/>
          </p:nvSpPr>
          <p:spPr bwMode="auto">
            <a:xfrm>
              <a:off x="3072" y="1536"/>
              <a:ext cx="271" cy="194"/>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0x08</a:t>
              </a:r>
              <a:endParaRPr lang="en-US" altLang="en-US" sz="1200">
                <a:latin typeface="Courier" charset="0"/>
              </a:endParaRPr>
            </a:p>
          </p:txBody>
        </p:sp>
        <p:sp>
          <p:nvSpPr>
            <p:cNvPr id="357421" name="Text Box 45"/>
            <p:cNvSpPr txBox="1">
              <a:spLocks noChangeArrowheads="1"/>
            </p:cNvSpPr>
            <p:nvPr/>
          </p:nvSpPr>
          <p:spPr bwMode="auto">
            <a:xfrm>
              <a:off x="3072" y="1680"/>
              <a:ext cx="2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0x0c</a:t>
              </a:r>
              <a:endParaRPr lang="en-US" altLang="en-US" sz="1200">
                <a:latin typeface="Courier" charset="0"/>
              </a:endParaRPr>
            </a:p>
          </p:txBody>
        </p:sp>
        <p:sp>
          <p:nvSpPr>
            <p:cNvPr id="357422" name="Text Box 46"/>
            <p:cNvSpPr txBox="1">
              <a:spLocks noChangeArrowheads="1"/>
            </p:cNvSpPr>
            <p:nvPr/>
          </p:nvSpPr>
          <p:spPr bwMode="auto">
            <a:xfrm>
              <a:off x="3072" y="1824"/>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0x10</a:t>
              </a:r>
              <a:endParaRPr lang="en-US" altLang="en-US" sz="1200">
                <a:latin typeface="Courier" charset="0"/>
              </a:endParaRPr>
            </a:p>
          </p:txBody>
        </p:sp>
        <p:sp>
          <p:nvSpPr>
            <p:cNvPr id="357423" name="Text Box 47"/>
            <p:cNvSpPr txBox="1">
              <a:spLocks noChangeArrowheads="1"/>
            </p:cNvSpPr>
            <p:nvPr/>
          </p:nvSpPr>
          <p:spPr bwMode="auto">
            <a:xfrm>
              <a:off x="3072" y="1968"/>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solidFill>
                    <a:srgbClr val="990000"/>
                  </a:solidFill>
                  <a:latin typeface="Courier" charset="0"/>
                </a:rPr>
                <a:t>0x14</a:t>
              </a:r>
              <a:endParaRPr lang="en-US" altLang="en-US" sz="1200">
                <a:solidFill>
                  <a:srgbClr val="990000"/>
                </a:solidFill>
                <a:latin typeface="Courier" charset="0"/>
              </a:endParaRPr>
            </a:p>
          </p:txBody>
        </p:sp>
        <p:sp>
          <p:nvSpPr>
            <p:cNvPr id="357424" name="Text Box 48"/>
            <p:cNvSpPr txBox="1">
              <a:spLocks noChangeArrowheads="1"/>
            </p:cNvSpPr>
            <p:nvPr/>
          </p:nvSpPr>
          <p:spPr bwMode="auto">
            <a:xfrm>
              <a:off x="3072" y="2112"/>
              <a:ext cx="2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0">
                  <a:latin typeface="Courier" charset="0"/>
                </a:rPr>
                <a:t>0x18</a:t>
              </a:r>
              <a:endParaRPr lang="en-US" altLang="en-US" sz="1200">
                <a:solidFill>
                  <a:srgbClr val="990000"/>
                </a:solidFill>
                <a:latin typeface="Courier" charset="0"/>
              </a:endParaRPr>
            </a:p>
          </p:txBody>
        </p:sp>
        <p:sp>
          <p:nvSpPr>
            <p:cNvPr id="357425" name="Text Box 49"/>
            <p:cNvSpPr txBox="1">
              <a:spLocks noChangeArrowheads="1"/>
            </p:cNvSpPr>
            <p:nvPr/>
          </p:nvSpPr>
          <p:spPr bwMode="auto">
            <a:xfrm>
              <a:off x="3072" y="2256"/>
              <a:ext cx="2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0x1c</a:t>
              </a:r>
              <a:endParaRPr lang="en-US" altLang="en-US" sz="1200">
                <a:latin typeface="Courier" charset="0"/>
              </a:endParaRPr>
            </a:p>
          </p:txBody>
        </p:sp>
        <p:sp>
          <p:nvSpPr>
            <p:cNvPr id="357426" name="Line 50"/>
            <p:cNvSpPr>
              <a:spLocks noChangeShapeType="1"/>
            </p:cNvSpPr>
            <p:nvPr/>
          </p:nvSpPr>
          <p:spPr bwMode="auto">
            <a:xfrm flipV="1">
              <a:off x="3408" y="1200"/>
              <a:ext cx="0" cy="43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7" name="Text Box 51"/>
            <p:cNvSpPr txBox="1">
              <a:spLocks noChangeArrowheads="1"/>
            </p:cNvSpPr>
            <p:nvPr/>
          </p:nvSpPr>
          <p:spPr bwMode="auto">
            <a:xfrm>
              <a:off x="3264" y="1042"/>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latin typeface="Helvetica" pitchFamily="34" charset="0"/>
                </a:rPr>
                <a:t>Base Address</a:t>
              </a:r>
              <a:endParaRPr lang="en-US" altLang="en-US" sz="2400" b="0">
                <a:latin typeface="Times New Roman" pitchFamily="18" charset="0"/>
              </a:endParaRPr>
            </a:p>
          </p:txBody>
        </p:sp>
      </p:grpSp>
      <p:sp>
        <p:nvSpPr>
          <p:cNvPr id="357428" name="Rectangle 52"/>
          <p:cNvSpPr>
            <a:spLocks noChangeArrowheads="1"/>
          </p:cNvSpPr>
          <p:nvPr/>
        </p:nvSpPr>
        <p:spPr bwMode="auto">
          <a:xfrm>
            <a:off x="304721" y="3200400"/>
            <a:ext cx="4266089" cy="2286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Times New Roman" pitchFamily="18" charset="0"/>
              </a:rPr>
              <a:t>R5=105</a:t>
            </a:r>
          </a:p>
        </p:txBody>
      </p:sp>
      <p:sp>
        <p:nvSpPr>
          <p:cNvPr id="357429" name="Rectangle 53"/>
          <p:cNvSpPr>
            <a:spLocks noChangeArrowheads="1"/>
          </p:cNvSpPr>
          <p:nvPr/>
        </p:nvSpPr>
        <p:spPr bwMode="auto">
          <a:xfrm>
            <a:off x="304721" y="2514600"/>
            <a:ext cx="4266089" cy="228600"/>
          </a:xfrm>
          <a:prstGeom prst="rect">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Times New Roman" pitchFamily="18" charset="0"/>
              </a:rPr>
              <a:t>R2=0x08</a:t>
            </a:r>
          </a:p>
        </p:txBody>
      </p:sp>
      <p:sp>
        <p:nvSpPr>
          <p:cNvPr id="357430" name="Rectangle 54"/>
          <p:cNvSpPr>
            <a:spLocks noChangeArrowheads="1"/>
          </p:cNvSpPr>
          <p:nvPr/>
        </p:nvSpPr>
        <p:spPr bwMode="auto">
          <a:xfrm>
            <a:off x="7414868" y="3200400"/>
            <a:ext cx="4062942" cy="2286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a[3]=105</a:t>
            </a:r>
          </a:p>
        </p:txBody>
      </p:sp>
      <p:sp>
        <p:nvSpPr>
          <p:cNvPr id="357431" name="Line 55"/>
          <p:cNvSpPr>
            <a:spLocks noChangeShapeType="1"/>
          </p:cNvSpPr>
          <p:nvPr/>
        </p:nvSpPr>
        <p:spPr bwMode="auto">
          <a:xfrm flipH="1" flipV="1">
            <a:off x="4672383" y="3352800"/>
            <a:ext cx="2844059" cy="0"/>
          </a:xfrm>
          <a:prstGeom prst="line">
            <a:avLst/>
          </a:prstGeom>
          <a:noFill/>
          <a:ln w="57150">
            <a:solidFill>
              <a:srgbClr val="99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7432" name="Group 56"/>
          <p:cNvGrpSpPr>
            <a:grpSpLocks/>
          </p:cNvGrpSpPr>
          <p:nvPr/>
        </p:nvGrpSpPr>
        <p:grpSpPr bwMode="auto">
          <a:xfrm>
            <a:off x="4773955" y="5194295"/>
            <a:ext cx="1982800" cy="444499"/>
            <a:chOff x="2256" y="3272"/>
            <a:chExt cx="937" cy="280"/>
          </a:xfrm>
        </p:grpSpPr>
        <p:sp>
          <p:nvSpPr>
            <p:cNvPr id="357433" name="Line 57"/>
            <p:cNvSpPr>
              <a:spLocks noChangeShapeType="1"/>
            </p:cNvSpPr>
            <p:nvPr/>
          </p:nvSpPr>
          <p:spPr bwMode="auto">
            <a:xfrm flipH="1">
              <a:off x="2256" y="3408"/>
              <a:ext cx="288" cy="144"/>
            </a:xfrm>
            <a:prstGeom prst="line">
              <a:avLst/>
            </a:prstGeom>
            <a:noFill/>
            <a:ln w="2857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34" name="Text Box 58"/>
            <p:cNvSpPr txBox="1">
              <a:spLocks noChangeArrowheads="1"/>
            </p:cNvSpPr>
            <p:nvPr/>
          </p:nvSpPr>
          <p:spPr bwMode="auto">
            <a:xfrm>
              <a:off x="2496" y="3272"/>
              <a:ext cx="697"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u="sng">
                  <a:solidFill>
                    <a:srgbClr val="990000"/>
                  </a:solidFill>
                  <a:latin typeface="Helvetica" pitchFamily="34" charset="0"/>
                </a:rPr>
                <a:t>scaled</a:t>
              </a:r>
              <a:r>
                <a:rPr lang="en-US" altLang="en-US">
                  <a:solidFill>
                    <a:srgbClr val="990000"/>
                  </a:solidFill>
                  <a:latin typeface="Helvetica" pitchFamily="34" charset="0"/>
                </a:rPr>
                <a:t> </a:t>
              </a:r>
              <a:r>
                <a:rPr lang="en-US" altLang="en-US">
                  <a:solidFill>
                    <a:srgbClr val="000066"/>
                  </a:solidFill>
                  <a:latin typeface="Helvetica" pitchFamily="34" charset="0"/>
                </a:rPr>
                <a:t>offset</a:t>
              </a:r>
              <a:endParaRPr lang="en-US" altLang="en-US">
                <a:solidFill>
                  <a:srgbClr val="990000"/>
                </a:solidFill>
                <a:latin typeface="Helvetica" pitchFamily="34" charset="0"/>
              </a:endParaRPr>
            </a:p>
          </p:txBody>
        </p:sp>
      </p:grpSp>
    </p:spTree>
    <p:extLst>
      <p:ext uri="{BB962C8B-B14F-4D97-AF65-F5344CB8AC3E}">
        <p14:creationId xmlns:p14="http://schemas.microsoft.com/office/powerpoint/2010/main" val="3737080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7432"/>
                                        </p:tgtEl>
                                        <p:attrNameLst>
                                          <p:attrName>style.visibility</p:attrName>
                                        </p:attrNameLst>
                                      </p:cBhvr>
                                      <p:to>
                                        <p:strVal val="visible"/>
                                      </p:to>
                                    </p:set>
                                    <p:animEffect transition="in" filter="wipe(left)">
                                      <p:cBhvr>
                                        <p:cTn id="7" dur="500"/>
                                        <p:tgtEl>
                                          <p:spTgt spid="3574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7429"/>
                                        </p:tgtEl>
                                        <p:attrNameLst>
                                          <p:attrName>style.visibility</p:attrName>
                                        </p:attrNameLst>
                                      </p:cBhvr>
                                      <p:to>
                                        <p:strVal val="visible"/>
                                      </p:to>
                                    </p:set>
                                    <p:animEffect transition="in" filter="wipe(left)">
                                      <p:cBhvr>
                                        <p:cTn id="12" dur="500"/>
                                        <p:tgtEl>
                                          <p:spTgt spid="357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7394">
                                            <p:txEl>
                                              <p:pRg st="0" end="0"/>
                                            </p:txEl>
                                          </p:spTgt>
                                        </p:tgtEl>
                                        <p:attrNameLst>
                                          <p:attrName>style.visibility</p:attrName>
                                        </p:attrNameLst>
                                      </p:cBhvr>
                                      <p:to>
                                        <p:strVal val="visible"/>
                                      </p:to>
                                    </p:set>
                                    <p:animEffect transition="in" filter="wipe(left)">
                                      <p:cBhvr>
                                        <p:cTn id="17" dur="500"/>
                                        <p:tgtEl>
                                          <p:spTgt spid="35739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7395"/>
                                        </p:tgtEl>
                                        <p:attrNameLst>
                                          <p:attrName>style.visibility</p:attrName>
                                        </p:attrNameLst>
                                      </p:cBhvr>
                                      <p:to>
                                        <p:strVal val="visible"/>
                                      </p:to>
                                    </p:set>
                                    <p:animEffect transition="in" filter="wipe(left)">
                                      <p:cBhvr>
                                        <p:cTn id="22" dur="500"/>
                                        <p:tgtEl>
                                          <p:spTgt spid="3573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7428"/>
                                        </p:tgtEl>
                                        <p:attrNameLst>
                                          <p:attrName>style.visibility</p:attrName>
                                        </p:attrNameLst>
                                      </p:cBhvr>
                                      <p:to>
                                        <p:strVal val="visible"/>
                                      </p:to>
                                    </p:set>
                                    <p:animEffect transition="in" filter="wipe(left)">
                                      <p:cBhvr>
                                        <p:cTn id="27" dur="500"/>
                                        <p:tgtEl>
                                          <p:spTgt spid="3574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7431"/>
                                        </p:tgtEl>
                                        <p:attrNameLst>
                                          <p:attrName>style.visibility</p:attrName>
                                        </p:attrNameLst>
                                      </p:cBhvr>
                                      <p:to>
                                        <p:strVal val="visible"/>
                                      </p:to>
                                    </p:set>
                                    <p:animEffect transition="in" filter="wipe(left)">
                                      <p:cBhvr>
                                        <p:cTn id="32" dur="500"/>
                                        <p:tgtEl>
                                          <p:spTgt spid="3574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7430"/>
                                        </p:tgtEl>
                                        <p:attrNameLst>
                                          <p:attrName>style.visibility</p:attrName>
                                        </p:attrNameLst>
                                      </p:cBhvr>
                                      <p:to>
                                        <p:strVal val="visible"/>
                                      </p:to>
                                    </p:set>
                                    <p:animEffect transition="in" filter="wipe(left)">
                                      <p:cBhvr>
                                        <p:cTn id="37" dur="500"/>
                                        <p:tgtEl>
                                          <p:spTgt spid="357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94" grpId="0" build="p" autoUpdateAnimBg="0"/>
      <p:bldP spid="357428" grpId="0" animBg="1" autoUpdateAnimBg="0"/>
      <p:bldP spid="357429" grpId="0" animBg="1" autoUpdateAnimBg="0"/>
      <p:bldP spid="357430" grpId="0" animBg="1" autoUpdateAnimBg="0"/>
      <p:bldP spid="3574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smtClean="0"/>
              <a:t>I instructions</a:t>
            </a:r>
            <a:endParaRPr lang="en-US" sz="3600" dirty="0"/>
          </a:p>
        </p:txBody>
      </p:sp>
      <p:sp>
        <p:nvSpPr>
          <p:cNvPr id="3" name="Content Placeholder 2"/>
          <p:cNvSpPr>
            <a:spLocks noGrp="1"/>
          </p:cNvSpPr>
          <p:nvPr>
            <p:ph idx="1"/>
          </p:nvPr>
        </p:nvSpPr>
        <p:spPr>
          <a:xfrm>
            <a:off x="609441" y="1600201"/>
            <a:ext cx="10969943" cy="5029199"/>
          </a:xfrm>
        </p:spPr>
        <p:txBody>
          <a:bodyPr>
            <a:normAutofit fontScale="77500" lnSpcReduction="20000"/>
          </a:bodyPr>
          <a:lstStyle/>
          <a:p>
            <a:r>
              <a:rPr lang="en-US" dirty="0"/>
              <a:t>I instructions are used when the instruction must operate on an immediate value and a register </a:t>
            </a:r>
            <a:r>
              <a:rPr lang="en-US" dirty="0" smtClean="0"/>
              <a:t>value</a:t>
            </a:r>
          </a:p>
          <a:p>
            <a:r>
              <a:rPr lang="en-US" dirty="0" smtClean="0"/>
              <a:t>Immediate </a:t>
            </a:r>
            <a:r>
              <a:rPr lang="en-US" dirty="0"/>
              <a:t>values may be a maximum of 16 bits </a:t>
            </a:r>
            <a:r>
              <a:rPr lang="en-US" dirty="0" smtClean="0"/>
              <a:t>long</a:t>
            </a:r>
          </a:p>
          <a:p>
            <a:r>
              <a:rPr lang="en-US" dirty="0" smtClean="0"/>
              <a:t>Larger </a:t>
            </a:r>
            <a:r>
              <a:rPr lang="en-US" dirty="0"/>
              <a:t>numbers may not be manipulated by immediate </a:t>
            </a:r>
            <a:r>
              <a:rPr lang="en-US" dirty="0" smtClean="0"/>
              <a:t>instructions</a:t>
            </a:r>
            <a:endParaRPr lang="en-US" dirty="0"/>
          </a:p>
          <a:p>
            <a:r>
              <a:rPr lang="en-US" dirty="0"/>
              <a:t>I instructions are called in the following way:</a:t>
            </a:r>
          </a:p>
          <a:p>
            <a:pPr marL="0" indent="0">
              <a:buNone/>
            </a:pPr>
            <a:r>
              <a:rPr lang="en-US" dirty="0">
                <a:latin typeface="Courier New" pitchFamily="49" charset="0"/>
                <a:cs typeface="Courier New" pitchFamily="49" charset="0"/>
              </a:rPr>
              <a:t>OP </a:t>
            </a:r>
            <a:r>
              <a:rPr lang="en-US" dirty="0" err="1">
                <a:latin typeface="Courier New" pitchFamily="49" charset="0"/>
                <a:cs typeface="Courier New" pitchFamily="49" charset="0"/>
              </a:rPr>
              <a:t>rt</a:t>
            </a:r>
            <a:r>
              <a:rPr lang="en-US" dirty="0">
                <a:latin typeface="Courier New" pitchFamily="49" charset="0"/>
                <a:cs typeface="Courier New" pitchFamily="49" charset="0"/>
              </a:rPr>
              <a:t>, IMM(</a:t>
            </a:r>
            <a:r>
              <a:rPr lang="en-US" dirty="0" err="1">
                <a:latin typeface="Courier New" pitchFamily="49" charset="0"/>
                <a:cs typeface="Courier New" pitchFamily="49" charset="0"/>
              </a:rPr>
              <a:t>rs</a:t>
            </a:r>
            <a:r>
              <a:rPr lang="en-US" dirty="0">
                <a:latin typeface="Courier New" pitchFamily="49" charset="0"/>
                <a:cs typeface="Courier New" pitchFamily="49" charset="0"/>
              </a:rPr>
              <a:t>) </a:t>
            </a:r>
            <a:endParaRPr lang="en-US" dirty="0" smtClean="0">
              <a:latin typeface="Courier New" pitchFamily="49" charset="0"/>
              <a:cs typeface="Courier New" pitchFamily="49" charset="0"/>
            </a:endParaRPr>
          </a:p>
          <a:p>
            <a:r>
              <a:rPr lang="en-US" dirty="0" smtClean="0"/>
              <a:t>However</a:t>
            </a:r>
            <a:r>
              <a:rPr lang="en-US" dirty="0"/>
              <a:t>, </a:t>
            </a:r>
            <a:r>
              <a:rPr lang="en-US" b="1" dirty="0" err="1"/>
              <a:t>beq</a:t>
            </a:r>
            <a:r>
              <a:rPr lang="en-US" dirty="0"/>
              <a:t> and </a:t>
            </a:r>
            <a:r>
              <a:rPr lang="en-US" b="1" dirty="0" err="1"/>
              <a:t>bne</a:t>
            </a:r>
            <a:r>
              <a:rPr lang="en-US" dirty="0"/>
              <a:t> instructions are called in the following way:</a:t>
            </a:r>
          </a:p>
          <a:p>
            <a:pPr marL="0" indent="0">
              <a:buNone/>
            </a:pPr>
            <a:r>
              <a:rPr lang="en-US" dirty="0">
                <a:latin typeface="Courier New" pitchFamily="49" charset="0"/>
                <a:cs typeface="Courier New" pitchFamily="49" charset="0"/>
              </a:rPr>
              <a:t>OP rs, </a:t>
            </a:r>
            <a:r>
              <a:rPr lang="en-US" dirty="0" err="1">
                <a:latin typeface="Courier New" pitchFamily="49" charset="0"/>
                <a:cs typeface="Courier New" pitchFamily="49" charset="0"/>
              </a:rPr>
              <a:t>rt</a:t>
            </a:r>
            <a:r>
              <a:rPr lang="en-US" dirty="0">
                <a:latin typeface="Courier New" pitchFamily="49" charset="0"/>
                <a:cs typeface="Courier New" pitchFamily="49" charset="0"/>
              </a:rPr>
              <a:t>, IMM </a:t>
            </a:r>
            <a:endParaRPr lang="en-US" dirty="0" smtClean="0">
              <a:latin typeface="Courier New" pitchFamily="49" charset="0"/>
              <a:cs typeface="Courier New" pitchFamily="49" charset="0"/>
            </a:endParaRPr>
          </a:p>
          <a:p>
            <a:r>
              <a:rPr lang="en-US" dirty="0" smtClean="0"/>
              <a:t>Where</a:t>
            </a:r>
            <a:r>
              <a:rPr lang="en-US" dirty="0"/>
              <a:t> </a:t>
            </a:r>
            <a:r>
              <a:rPr lang="en-US" i="1" dirty="0" err="1"/>
              <a:t>rt</a:t>
            </a:r>
            <a:r>
              <a:rPr lang="en-US" dirty="0"/>
              <a:t> is the target register, </a:t>
            </a:r>
            <a:r>
              <a:rPr lang="en-US" i="1" dirty="0"/>
              <a:t>rs</a:t>
            </a:r>
            <a:r>
              <a:rPr lang="en-US" dirty="0"/>
              <a:t> is the source register, and </a:t>
            </a:r>
            <a:r>
              <a:rPr lang="en-US" i="1" dirty="0"/>
              <a:t>IMM</a:t>
            </a:r>
            <a:r>
              <a:rPr lang="en-US" dirty="0"/>
              <a:t> is the immediate value. The immediate value can be up to 16 bits </a:t>
            </a:r>
            <a:r>
              <a:rPr lang="en-US" dirty="0" smtClean="0"/>
              <a:t>long</a:t>
            </a:r>
          </a:p>
          <a:p>
            <a:r>
              <a:rPr lang="en-US" dirty="0" smtClean="0"/>
              <a:t>For </a:t>
            </a:r>
            <a:r>
              <a:rPr lang="en-US" dirty="0"/>
              <a:t>instance, the </a:t>
            </a:r>
            <a:r>
              <a:rPr lang="en-US" b="1" dirty="0" err="1"/>
              <a:t>addi</a:t>
            </a:r>
            <a:r>
              <a:rPr lang="en-US" dirty="0"/>
              <a:t> instruction can be called as:</a:t>
            </a:r>
          </a:p>
          <a:p>
            <a:pPr marL="0" indent="0">
              <a:buNone/>
            </a:pPr>
            <a:r>
              <a:rPr lang="en-US" dirty="0" err="1">
                <a:latin typeface="Courier New" pitchFamily="49" charset="0"/>
                <a:cs typeface="Courier New" pitchFamily="49" charset="0"/>
              </a:rPr>
              <a:t>addi</a:t>
            </a:r>
            <a:r>
              <a:rPr lang="en-US" dirty="0">
                <a:latin typeface="Courier New" pitchFamily="49" charset="0"/>
                <a:cs typeface="Courier New" pitchFamily="49" charset="0"/>
              </a:rPr>
              <a:t> $s1, $s2, 100 </a:t>
            </a:r>
            <a:endParaRPr lang="en-US" dirty="0" smtClean="0">
              <a:latin typeface="Courier New" pitchFamily="49" charset="0"/>
              <a:cs typeface="Courier New" pitchFamily="49" charset="0"/>
            </a:endParaRPr>
          </a:p>
          <a:p>
            <a:r>
              <a:rPr lang="en-US" dirty="0" smtClean="0"/>
              <a:t>Where </a:t>
            </a:r>
            <a:r>
              <a:rPr lang="en-US" dirty="0"/>
              <a:t>the value of $s2 plus 100 is stored in $</a:t>
            </a:r>
            <a:r>
              <a:rPr lang="en-US" dirty="0" smtClean="0"/>
              <a:t>s1</a:t>
            </a:r>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1031001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smtClean="0"/>
              <a:t>I Format</a:t>
            </a:r>
            <a:endParaRPr lang="en-US" sz="3600" dirty="0"/>
          </a:p>
        </p:txBody>
      </p:sp>
      <p:sp>
        <p:nvSpPr>
          <p:cNvPr id="3" name="Content Placeholder 2"/>
          <p:cNvSpPr>
            <a:spLocks noGrp="1"/>
          </p:cNvSpPr>
          <p:nvPr>
            <p:ph idx="1"/>
          </p:nvPr>
        </p:nvSpPr>
        <p:spPr>
          <a:xfrm>
            <a:off x="609442" y="1600201"/>
            <a:ext cx="10892314" cy="685799"/>
          </a:xfrm>
        </p:spPr>
        <p:txBody>
          <a:bodyPr>
            <a:noAutofit/>
          </a:bodyPr>
          <a:lstStyle/>
          <a:p>
            <a:r>
              <a:rPr lang="en-US" sz="2500" dirty="0"/>
              <a:t>I instructions are converted into machine code words in the following format:</a:t>
            </a:r>
            <a:endParaRPr lang="en-US" sz="25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07452030"/>
              </p:ext>
            </p:extLst>
          </p:nvPr>
        </p:nvGraphicFramePr>
        <p:xfrm>
          <a:off x="5989795" y="2133600"/>
          <a:ext cx="4876800" cy="1036320"/>
        </p:xfrm>
        <a:graphic>
          <a:graphicData uri="http://schemas.openxmlformats.org/drawingml/2006/table">
            <a:tbl>
              <a:tblPr/>
              <a:tblGrid>
                <a:gridCol w="1447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6576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rs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rt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IMM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36576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a:effectLst/>
                        </a:rPr>
                        <a:t>5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a:effectLst/>
                        </a:rPr>
                        <a:t>16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bl>
          </a:graphicData>
        </a:graphic>
      </p:graphicFrame>
      <p:sp>
        <p:nvSpPr>
          <p:cNvPr id="7" name="Content Placeholder 2"/>
          <p:cNvSpPr txBox="1">
            <a:spLocks/>
          </p:cNvSpPr>
          <p:nvPr/>
        </p:nvSpPr>
        <p:spPr>
          <a:xfrm>
            <a:off x="531812" y="2438400"/>
            <a:ext cx="10969943" cy="44196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Opcode</a:t>
            </a:r>
            <a:endParaRPr lang="en-US" dirty="0" smtClean="0"/>
          </a:p>
          <a:p>
            <a:pPr lvl="1"/>
            <a:r>
              <a:rPr lang="en-US" dirty="0" smtClean="0"/>
              <a:t>The </a:t>
            </a:r>
            <a:r>
              <a:rPr lang="en-US" dirty="0"/>
              <a:t>6-bit </a:t>
            </a:r>
            <a:r>
              <a:rPr lang="en-US" dirty="0" err="1"/>
              <a:t>opcode</a:t>
            </a:r>
            <a:r>
              <a:rPr lang="en-US" dirty="0"/>
              <a:t> of the </a:t>
            </a:r>
            <a:r>
              <a:rPr lang="en-US" dirty="0" smtClean="0"/>
              <a:t>instruction</a:t>
            </a:r>
          </a:p>
          <a:p>
            <a:pPr lvl="1"/>
            <a:r>
              <a:rPr lang="en-US" dirty="0" smtClean="0"/>
              <a:t>In </a:t>
            </a:r>
            <a:r>
              <a:rPr lang="en-US" dirty="0"/>
              <a:t>I instructions, all mnemonics have a one-to-one correspondence with the underlying </a:t>
            </a:r>
            <a:r>
              <a:rPr lang="en-US" dirty="0" err="1" smtClean="0"/>
              <a:t>opcodes</a:t>
            </a:r>
            <a:endParaRPr lang="en-US" dirty="0" smtClean="0"/>
          </a:p>
          <a:p>
            <a:pPr lvl="1"/>
            <a:r>
              <a:rPr lang="en-US" dirty="0" smtClean="0"/>
              <a:t>This </a:t>
            </a:r>
            <a:r>
              <a:rPr lang="en-US" dirty="0"/>
              <a:t>is because there is no </a:t>
            </a:r>
            <a:r>
              <a:rPr lang="en-US" b="1" dirty="0" err="1"/>
              <a:t>funct</a:t>
            </a:r>
            <a:r>
              <a:rPr lang="en-US" dirty="0"/>
              <a:t> parameter to differentiate instructions with an identical </a:t>
            </a:r>
            <a:r>
              <a:rPr lang="en-US" dirty="0" err="1"/>
              <a:t>opcode</a:t>
            </a:r>
            <a:r>
              <a:rPr lang="en-US" dirty="0"/>
              <a:t>. 6 bits (26 to 31</a:t>
            </a:r>
            <a:r>
              <a:rPr lang="en-US" dirty="0" smtClean="0"/>
              <a:t>)</a:t>
            </a:r>
          </a:p>
          <a:p>
            <a:r>
              <a:rPr lang="en-US" dirty="0" smtClean="0"/>
              <a:t>rs</a:t>
            </a:r>
            <a:r>
              <a:rPr lang="en-US" dirty="0"/>
              <a:t>, </a:t>
            </a:r>
            <a:r>
              <a:rPr lang="en-US" dirty="0" err="1" smtClean="0"/>
              <a:t>rt</a:t>
            </a:r>
            <a:endParaRPr lang="en-US" dirty="0" smtClean="0"/>
          </a:p>
          <a:p>
            <a:pPr lvl="1"/>
            <a:r>
              <a:rPr lang="en-US" dirty="0" smtClean="0"/>
              <a:t>The </a:t>
            </a:r>
            <a:r>
              <a:rPr lang="en-US" dirty="0"/>
              <a:t>source and target register operands, </a:t>
            </a:r>
            <a:r>
              <a:rPr lang="en-US" dirty="0" smtClean="0"/>
              <a:t>respectively</a:t>
            </a:r>
          </a:p>
          <a:p>
            <a:pPr lvl="1"/>
            <a:r>
              <a:rPr lang="en-US" dirty="0" smtClean="0"/>
              <a:t>5 </a:t>
            </a:r>
            <a:r>
              <a:rPr lang="en-US" dirty="0"/>
              <a:t>bits each (21 to 25 and 16 to 20, respectively</a:t>
            </a:r>
            <a:r>
              <a:rPr lang="en-US" dirty="0" smtClean="0"/>
              <a:t>) </a:t>
            </a:r>
          </a:p>
          <a:p>
            <a:r>
              <a:rPr lang="en-US" dirty="0" smtClean="0"/>
              <a:t>IMM</a:t>
            </a:r>
          </a:p>
          <a:p>
            <a:pPr lvl="1"/>
            <a:r>
              <a:rPr lang="en-US" dirty="0" smtClean="0"/>
              <a:t>The </a:t>
            </a:r>
            <a:r>
              <a:rPr lang="en-US" dirty="0"/>
              <a:t>16 bit immediate value. 16 bits (0 to </a:t>
            </a:r>
            <a:r>
              <a:rPr lang="en-US" dirty="0" smtClean="0"/>
              <a:t>15)</a:t>
            </a:r>
          </a:p>
          <a:p>
            <a:pPr lvl="1"/>
            <a:r>
              <a:rPr lang="en-US" dirty="0" smtClean="0"/>
              <a:t>This </a:t>
            </a:r>
            <a:r>
              <a:rPr lang="en-US" dirty="0"/>
              <a:t>value is usually used as the offset value in various instructions, and depending on the instruction, may be expressed in two's complement.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579001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normAutofit fontScale="90000"/>
          </a:bodyPr>
          <a:lstStyle/>
          <a:p>
            <a:r>
              <a:rPr lang="en-US" altLang="en-US"/>
              <a:t>Data Transfer Instructions - </a:t>
            </a:r>
            <a:br>
              <a:rPr lang="en-US" altLang="en-US"/>
            </a:br>
            <a:r>
              <a:rPr lang="en-US" altLang="en-US"/>
              <a:t>Binary Representation</a:t>
            </a:r>
          </a:p>
        </p:txBody>
      </p:sp>
      <p:sp>
        <p:nvSpPr>
          <p:cNvPr id="358403" name="Rectangle 3"/>
          <p:cNvSpPr>
            <a:spLocks noGrp="1" noChangeArrowheads="1"/>
          </p:cNvSpPr>
          <p:nvPr>
            <p:ph type="body" idx="1"/>
          </p:nvPr>
        </p:nvSpPr>
        <p:spPr>
          <a:xfrm>
            <a:off x="507868" y="2438400"/>
            <a:ext cx="10766795" cy="3962400"/>
          </a:xfrm>
        </p:spPr>
        <p:txBody>
          <a:bodyPr/>
          <a:lstStyle/>
          <a:p>
            <a:r>
              <a:rPr lang="en-US" altLang="en-US" dirty="0"/>
              <a:t>Used for load, store instructions</a:t>
            </a:r>
          </a:p>
          <a:p>
            <a:pPr lvl="1"/>
            <a:r>
              <a:rPr lang="en-US" altLang="en-US" dirty="0">
                <a:solidFill>
                  <a:srgbClr val="990000"/>
                </a:solidFill>
                <a:latin typeface="Courier" charset="0"/>
              </a:rPr>
              <a:t>op</a:t>
            </a:r>
            <a:r>
              <a:rPr lang="en-US" altLang="en-US" dirty="0"/>
              <a:t>: Basic operation of the instruction (</a:t>
            </a:r>
            <a:r>
              <a:rPr lang="en-US" altLang="en-US" i="1" dirty="0" err="1"/>
              <a:t>opcode</a:t>
            </a:r>
            <a:r>
              <a:rPr lang="en-US" altLang="en-US" dirty="0"/>
              <a:t>)</a:t>
            </a:r>
          </a:p>
          <a:p>
            <a:pPr lvl="1"/>
            <a:r>
              <a:rPr lang="en-US" altLang="en-US" dirty="0">
                <a:solidFill>
                  <a:srgbClr val="990000"/>
                </a:solidFill>
                <a:latin typeface="Courier" charset="0"/>
              </a:rPr>
              <a:t>rs</a:t>
            </a:r>
            <a:r>
              <a:rPr lang="en-US" altLang="en-US" dirty="0"/>
              <a:t>: first register source operand</a:t>
            </a:r>
          </a:p>
          <a:p>
            <a:pPr lvl="1"/>
            <a:r>
              <a:rPr lang="en-US" altLang="en-US" dirty="0" err="1">
                <a:solidFill>
                  <a:srgbClr val="990000"/>
                </a:solidFill>
                <a:latin typeface="Courier" charset="0"/>
              </a:rPr>
              <a:t>rt</a:t>
            </a:r>
            <a:r>
              <a:rPr lang="en-US" altLang="en-US" dirty="0"/>
              <a:t>: second register source operand</a:t>
            </a:r>
          </a:p>
          <a:p>
            <a:pPr lvl="1"/>
            <a:r>
              <a:rPr lang="en-US" altLang="en-US" dirty="0">
                <a:solidFill>
                  <a:srgbClr val="990000"/>
                </a:solidFill>
                <a:latin typeface="Courier" charset="0"/>
              </a:rPr>
              <a:t>offset</a:t>
            </a:r>
            <a:r>
              <a:rPr lang="en-US" altLang="en-US" dirty="0"/>
              <a:t>: 16-bit signed address offset (-32,768 to +32,767)</a:t>
            </a:r>
          </a:p>
          <a:p>
            <a:r>
              <a:rPr lang="en-US" altLang="en-US" dirty="0"/>
              <a:t>Also called “</a:t>
            </a:r>
            <a:r>
              <a:rPr lang="en-US" altLang="en-US" dirty="0">
                <a:solidFill>
                  <a:srgbClr val="990000"/>
                </a:solidFill>
              </a:rPr>
              <a:t>I-Format</a:t>
            </a:r>
            <a:r>
              <a:rPr lang="en-US" altLang="en-US" dirty="0"/>
              <a:t>” or “</a:t>
            </a:r>
            <a:r>
              <a:rPr lang="en-US" altLang="en-US" dirty="0">
                <a:solidFill>
                  <a:srgbClr val="990000"/>
                </a:solidFill>
              </a:rPr>
              <a:t>I-Type</a:t>
            </a:r>
            <a:r>
              <a:rPr lang="en-US" altLang="en-US" dirty="0"/>
              <a:t>” instructions</a:t>
            </a:r>
          </a:p>
        </p:txBody>
      </p:sp>
      <p:grpSp>
        <p:nvGrpSpPr>
          <p:cNvPr id="358404" name="Group 4"/>
          <p:cNvGrpSpPr>
            <a:grpSpLocks/>
          </p:cNvGrpSpPr>
          <p:nvPr/>
        </p:nvGrpSpPr>
        <p:grpSpPr bwMode="auto">
          <a:xfrm>
            <a:off x="2031471" y="1524000"/>
            <a:ext cx="6500707" cy="838200"/>
            <a:chOff x="960" y="960"/>
            <a:chExt cx="3072" cy="528"/>
          </a:xfrm>
        </p:grpSpPr>
        <p:sp>
          <p:nvSpPr>
            <p:cNvPr id="358405" name="Rectangle 5"/>
            <p:cNvSpPr>
              <a:spLocks noChangeArrowheads="1"/>
            </p:cNvSpPr>
            <p:nvPr/>
          </p:nvSpPr>
          <p:spPr bwMode="auto">
            <a:xfrm>
              <a:off x="960" y="124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8406" name="Rectangle 6"/>
            <p:cNvSpPr>
              <a:spLocks noChangeArrowheads="1"/>
            </p:cNvSpPr>
            <p:nvPr/>
          </p:nvSpPr>
          <p:spPr bwMode="auto">
            <a:xfrm>
              <a:off x="153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8407" name="Rectangle 7"/>
            <p:cNvSpPr>
              <a:spLocks noChangeArrowheads="1"/>
            </p:cNvSpPr>
            <p:nvPr/>
          </p:nvSpPr>
          <p:spPr bwMode="auto">
            <a:xfrm>
              <a:off x="2016" y="1248"/>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58408" name="Rectangle 8"/>
            <p:cNvSpPr>
              <a:spLocks noChangeArrowheads="1"/>
            </p:cNvSpPr>
            <p:nvPr/>
          </p:nvSpPr>
          <p:spPr bwMode="auto">
            <a:xfrm>
              <a:off x="2496" y="1248"/>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58409" name="Line 9"/>
            <p:cNvSpPr>
              <a:spLocks noChangeShapeType="1"/>
            </p:cNvSpPr>
            <p:nvPr/>
          </p:nvSpPr>
          <p:spPr bwMode="auto">
            <a:xfrm flipV="1">
              <a:off x="960"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0" name="Line 10"/>
            <p:cNvSpPr>
              <a:spLocks noChangeShapeType="1"/>
            </p:cNvSpPr>
            <p:nvPr/>
          </p:nvSpPr>
          <p:spPr bwMode="auto">
            <a:xfrm>
              <a:off x="1008" y="1152"/>
              <a:ext cx="480"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1" name="Line 11"/>
            <p:cNvSpPr>
              <a:spLocks noChangeShapeType="1"/>
            </p:cNvSpPr>
            <p:nvPr/>
          </p:nvSpPr>
          <p:spPr bwMode="auto">
            <a:xfrm flipV="1">
              <a:off x="153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2" name="Line 12"/>
            <p:cNvSpPr>
              <a:spLocks noChangeShapeType="1"/>
            </p:cNvSpPr>
            <p:nvPr/>
          </p:nvSpPr>
          <p:spPr bwMode="auto">
            <a:xfrm flipV="1">
              <a:off x="201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3" name="Line 13"/>
            <p:cNvSpPr>
              <a:spLocks noChangeShapeType="1"/>
            </p:cNvSpPr>
            <p:nvPr/>
          </p:nvSpPr>
          <p:spPr bwMode="auto">
            <a:xfrm>
              <a:off x="158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4" name="Line 14"/>
            <p:cNvSpPr>
              <a:spLocks noChangeShapeType="1"/>
            </p:cNvSpPr>
            <p:nvPr/>
          </p:nvSpPr>
          <p:spPr bwMode="auto">
            <a:xfrm flipV="1">
              <a:off x="249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5" name="Line 15"/>
            <p:cNvSpPr>
              <a:spLocks noChangeShapeType="1"/>
            </p:cNvSpPr>
            <p:nvPr/>
          </p:nvSpPr>
          <p:spPr bwMode="auto">
            <a:xfrm>
              <a:off x="2064" y="1152"/>
              <a:ext cx="384" cy="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6" name="Line 16"/>
            <p:cNvSpPr>
              <a:spLocks noChangeShapeType="1"/>
            </p:cNvSpPr>
            <p:nvPr/>
          </p:nvSpPr>
          <p:spPr bwMode="auto">
            <a:xfrm>
              <a:off x="2592" y="1152"/>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7" name="Line 17"/>
            <p:cNvSpPr>
              <a:spLocks noChangeShapeType="1"/>
            </p:cNvSpPr>
            <p:nvPr/>
          </p:nvSpPr>
          <p:spPr bwMode="auto">
            <a:xfrm flipV="1">
              <a:off x="4032"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18" name="Text Box 18"/>
            <p:cNvSpPr txBox="1">
              <a:spLocks noChangeArrowheads="1"/>
            </p:cNvSpPr>
            <p:nvPr/>
          </p:nvSpPr>
          <p:spPr bwMode="auto">
            <a:xfrm>
              <a:off x="1056"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8419" name="Text Box 19"/>
            <p:cNvSpPr txBox="1">
              <a:spLocks noChangeArrowheads="1"/>
            </p:cNvSpPr>
            <p:nvPr/>
          </p:nvSpPr>
          <p:spPr bwMode="auto">
            <a:xfrm>
              <a:off x="159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0" name="Text Box 20"/>
            <p:cNvSpPr txBox="1">
              <a:spLocks noChangeArrowheads="1"/>
            </p:cNvSpPr>
            <p:nvPr/>
          </p:nvSpPr>
          <p:spPr bwMode="auto">
            <a:xfrm>
              <a:off x="2074"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8421" name="Text Box 21"/>
            <p:cNvSpPr txBox="1">
              <a:spLocks noChangeArrowheads="1"/>
            </p:cNvSpPr>
            <p:nvPr/>
          </p:nvSpPr>
          <p:spPr bwMode="auto">
            <a:xfrm>
              <a:off x="3054" y="960"/>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grpSp>
      <p:grpSp>
        <p:nvGrpSpPr>
          <p:cNvPr id="358422" name="Group 22"/>
          <p:cNvGrpSpPr>
            <a:grpSpLocks/>
          </p:cNvGrpSpPr>
          <p:nvPr/>
        </p:nvGrpSpPr>
        <p:grpSpPr bwMode="auto">
          <a:xfrm>
            <a:off x="7356676" y="4038600"/>
            <a:ext cx="3366740" cy="439738"/>
            <a:chOff x="3312" y="1883"/>
            <a:chExt cx="1591" cy="277"/>
          </a:xfrm>
        </p:grpSpPr>
        <p:sp>
          <p:nvSpPr>
            <p:cNvPr id="358423" name="Line 23"/>
            <p:cNvSpPr>
              <a:spLocks noChangeShapeType="1"/>
            </p:cNvSpPr>
            <p:nvPr/>
          </p:nvSpPr>
          <p:spPr bwMode="auto">
            <a:xfrm flipH="1">
              <a:off x="3312" y="2016"/>
              <a:ext cx="1104" cy="144"/>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24" name="Text Box 24"/>
            <p:cNvSpPr txBox="1">
              <a:spLocks noChangeArrowheads="1"/>
            </p:cNvSpPr>
            <p:nvPr/>
          </p:nvSpPr>
          <p:spPr bwMode="auto">
            <a:xfrm>
              <a:off x="4416" y="1883"/>
              <a:ext cx="487" cy="233"/>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000066"/>
                  </a:solidFill>
                  <a:latin typeface="Helvetica" pitchFamily="34" charset="0"/>
                </a:rPr>
                <a:t>Address</a:t>
              </a:r>
              <a:endParaRPr lang="en-US" altLang="en-US">
                <a:solidFill>
                  <a:srgbClr val="990000"/>
                </a:solidFill>
                <a:latin typeface="Helvetica" pitchFamily="34" charset="0"/>
              </a:endParaRPr>
            </a:p>
          </p:txBody>
        </p:sp>
      </p:grpSp>
    </p:spTree>
    <p:extLst>
      <p:ext uri="{BB962C8B-B14F-4D97-AF65-F5344CB8AC3E}">
        <p14:creationId xmlns:p14="http://schemas.microsoft.com/office/powerpoint/2010/main" val="1568855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0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ltLang="en-US"/>
              <a:t>I-Format vs. R-Format Instructions</a:t>
            </a:r>
          </a:p>
        </p:txBody>
      </p:sp>
      <p:sp>
        <p:nvSpPr>
          <p:cNvPr id="359427" name="Rectangle 3"/>
          <p:cNvSpPr>
            <a:spLocks noGrp="1" noChangeArrowheads="1"/>
          </p:cNvSpPr>
          <p:nvPr>
            <p:ph type="body" idx="1"/>
          </p:nvPr>
        </p:nvSpPr>
        <p:spPr>
          <a:xfrm>
            <a:off x="1320456" y="1676400"/>
            <a:ext cx="9547913" cy="4114800"/>
          </a:xfrm>
        </p:spPr>
        <p:txBody>
          <a:bodyPr/>
          <a:lstStyle/>
          <a:p>
            <a:r>
              <a:rPr lang="en-US" altLang="en-US"/>
              <a:t>Compare with R-Format</a:t>
            </a:r>
          </a:p>
        </p:txBody>
      </p:sp>
      <p:grpSp>
        <p:nvGrpSpPr>
          <p:cNvPr id="359428" name="Group 4"/>
          <p:cNvGrpSpPr>
            <a:grpSpLocks/>
          </p:cNvGrpSpPr>
          <p:nvPr/>
        </p:nvGrpSpPr>
        <p:grpSpPr bwMode="auto">
          <a:xfrm>
            <a:off x="2031471" y="3200400"/>
            <a:ext cx="7962943" cy="838200"/>
            <a:chOff x="960" y="2016"/>
            <a:chExt cx="3763" cy="528"/>
          </a:xfrm>
        </p:grpSpPr>
        <p:sp>
          <p:nvSpPr>
            <p:cNvPr id="359429" name="Rectangle 5"/>
            <p:cNvSpPr>
              <a:spLocks noChangeArrowheads="1"/>
            </p:cNvSpPr>
            <p:nvPr/>
          </p:nvSpPr>
          <p:spPr bwMode="auto">
            <a:xfrm>
              <a:off x="2496" y="2304"/>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59430" name="Line 6"/>
            <p:cNvSpPr>
              <a:spLocks noChangeShapeType="1"/>
            </p:cNvSpPr>
            <p:nvPr/>
          </p:nvSpPr>
          <p:spPr bwMode="auto">
            <a:xfrm flipV="1">
              <a:off x="960" y="21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1" name="Line 7"/>
            <p:cNvSpPr>
              <a:spLocks noChangeShapeType="1"/>
            </p:cNvSpPr>
            <p:nvPr/>
          </p:nvSpPr>
          <p:spPr bwMode="auto">
            <a:xfrm>
              <a:off x="1008" y="220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2" name="Line 8"/>
            <p:cNvSpPr>
              <a:spLocks noChangeShapeType="1"/>
            </p:cNvSpPr>
            <p:nvPr/>
          </p:nvSpPr>
          <p:spPr bwMode="auto">
            <a:xfrm flipV="1">
              <a:off x="1536" y="21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3" name="Line 9"/>
            <p:cNvSpPr>
              <a:spLocks noChangeShapeType="1"/>
            </p:cNvSpPr>
            <p:nvPr/>
          </p:nvSpPr>
          <p:spPr bwMode="auto">
            <a:xfrm flipV="1">
              <a:off x="2016" y="21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4" name="Line 10"/>
            <p:cNvSpPr>
              <a:spLocks noChangeShapeType="1"/>
            </p:cNvSpPr>
            <p:nvPr/>
          </p:nvSpPr>
          <p:spPr bwMode="auto">
            <a:xfrm>
              <a:off x="1584" y="220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5" name="Line 11"/>
            <p:cNvSpPr>
              <a:spLocks noChangeShapeType="1"/>
            </p:cNvSpPr>
            <p:nvPr/>
          </p:nvSpPr>
          <p:spPr bwMode="auto">
            <a:xfrm flipV="1">
              <a:off x="2496" y="21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6" name="Line 12"/>
            <p:cNvSpPr>
              <a:spLocks noChangeShapeType="1"/>
            </p:cNvSpPr>
            <p:nvPr/>
          </p:nvSpPr>
          <p:spPr bwMode="auto">
            <a:xfrm>
              <a:off x="2064" y="220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7" name="Line 13"/>
            <p:cNvSpPr>
              <a:spLocks noChangeShapeType="1"/>
            </p:cNvSpPr>
            <p:nvPr/>
          </p:nvSpPr>
          <p:spPr bwMode="auto">
            <a:xfrm>
              <a:off x="2592" y="2208"/>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8" name="Line 14"/>
            <p:cNvSpPr>
              <a:spLocks noChangeShapeType="1"/>
            </p:cNvSpPr>
            <p:nvPr/>
          </p:nvSpPr>
          <p:spPr bwMode="auto">
            <a:xfrm flipV="1">
              <a:off x="4032" y="21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9" name="Text Box 15"/>
            <p:cNvSpPr txBox="1">
              <a:spLocks noChangeArrowheads="1"/>
            </p:cNvSpPr>
            <p:nvPr/>
          </p:nvSpPr>
          <p:spPr bwMode="auto">
            <a:xfrm>
              <a:off x="1056" y="201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9440" name="Text Box 16"/>
            <p:cNvSpPr txBox="1">
              <a:spLocks noChangeArrowheads="1"/>
            </p:cNvSpPr>
            <p:nvPr/>
          </p:nvSpPr>
          <p:spPr bwMode="auto">
            <a:xfrm>
              <a:off x="1594" y="201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41" name="Text Box 17"/>
            <p:cNvSpPr txBox="1">
              <a:spLocks noChangeArrowheads="1"/>
            </p:cNvSpPr>
            <p:nvPr/>
          </p:nvSpPr>
          <p:spPr bwMode="auto">
            <a:xfrm>
              <a:off x="2074" y="201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42" name="Text Box 18"/>
            <p:cNvSpPr txBox="1">
              <a:spLocks noChangeArrowheads="1"/>
            </p:cNvSpPr>
            <p:nvPr/>
          </p:nvSpPr>
          <p:spPr bwMode="auto">
            <a:xfrm>
              <a:off x="3054" y="2016"/>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sp>
          <p:nvSpPr>
            <p:cNvPr id="359443" name="Text Box 19"/>
            <p:cNvSpPr txBox="1">
              <a:spLocks noChangeArrowheads="1"/>
            </p:cNvSpPr>
            <p:nvPr/>
          </p:nvSpPr>
          <p:spPr bwMode="auto">
            <a:xfrm>
              <a:off x="4224" y="2265"/>
              <a:ext cx="4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I-Format</a:t>
              </a:r>
            </a:p>
          </p:txBody>
        </p:sp>
        <p:sp>
          <p:nvSpPr>
            <p:cNvPr id="359444" name="Rectangle 20"/>
            <p:cNvSpPr>
              <a:spLocks noChangeArrowheads="1"/>
            </p:cNvSpPr>
            <p:nvPr/>
          </p:nvSpPr>
          <p:spPr bwMode="auto">
            <a:xfrm>
              <a:off x="960" y="2304"/>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9445" name="Rectangle 21"/>
            <p:cNvSpPr>
              <a:spLocks noChangeArrowheads="1"/>
            </p:cNvSpPr>
            <p:nvPr/>
          </p:nvSpPr>
          <p:spPr bwMode="auto">
            <a:xfrm>
              <a:off x="1536" y="230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9446" name="Rectangle 22"/>
            <p:cNvSpPr>
              <a:spLocks noChangeArrowheads="1"/>
            </p:cNvSpPr>
            <p:nvPr/>
          </p:nvSpPr>
          <p:spPr bwMode="auto">
            <a:xfrm>
              <a:off x="2016" y="2304"/>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grpSp>
      <p:grpSp>
        <p:nvGrpSpPr>
          <p:cNvPr id="359447" name="Group 23"/>
          <p:cNvGrpSpPr>
            <a:grpSpLocks/>
          </p:cNvGrpSpPr>
          <p:nvPr/>
        </p:nvGrpSpPr>
        <p:grpSpPr bwMode="auto">
          <a:xfrm>
            <a:off x="2031471" y="2133600"/>
            <a:ext cx="8045471" cy="838200"/>
            <a:chOff x="960" y="1248"/>
            <a:chExt cx="3802" cy="528"/>
          </a:xfrm>
        </p:grpSpPr>
        <p:sp>
          <p:nvSpPr>
            <p:cNvPr id="359448" name="Rectangle 24"/>
            <p:cNvSpPr>
              <a:spLocks noChangeArrowheads="1"/>
            </p:cNvSpPr>
            <p:nvPr/>
          </p:nvSpPr>
          <p:spPr bwMode="auto">
            <a:xfrm>
              <a:off x="2496" y="153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59449" name="Rectangle 25"/>
            <p:cNvSpPr>
              <a:spLocks noChangeArrowheads="1"/>
            </p:cNvSpPr>
            <p:nvPr/>
          </p:nvSpPr>
          <p:spPr bwMode="auto">
            <a:xfrm>
              <a:off x="3456" y="153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a:solidFill>
                  <a:srgbClr val="990000"/>
                </a:solidFill>
                <a:latin typeface="Times New Roman" pitchFamily="18" charset="0"/>
              </a:endParaRPr>
            </a:p>
          </p:txBody>
        </p:sp>
        <p:sp>
          <p:nvSpPr>
            <p:cNvPr id="359450" name="Rectangle 26"/>
            <p:cNvSpPr>
              <a:spLocks noChangeArrowheads="1"/>
            </p:cNvSpPr>
            <p:nvPr/>
          </p:nvSpPr>
          <p:spPr bwMode="auto">
            <a:xfrm>
              <a:off x="2976" y="153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sp>
          <p:nvSpPr>
            <p:cNvPr id="359451" name="Line 27"/>
            <p:cNvSpPr>
              <a:spLocks noChangeShapeType="1"/>
            </p:cNvSpPr>
            <p:nvPr/>
          </p:nvSpPr>
          <p:spPr bwMode="auto">
            <a:xfrm flipV="1">
              <a:off x="960"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2" name="Line 28"/>
            <p:cNvSpPr>
              <a:spLocks noChangeShapeType="1"/>
            </p:cNvSpPr>
            <p:nvPr/>
          </p:nvSpPr>
          <p:spPr bwMode="auto">
            <a:xfrm>
              <a:off x="1008" y="144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3" name="Line 29"/>
            <p:cNvSpPr>
              <a:spLocks noChangeShapeType="1"/>
            </p:cNvSpPr>
            <p:nvPr/>
          </p:nvSpPr>
          <p:spPr bwMode="auto">
            <a:xfrm flipV="1">
              <a:off x="153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4" name="Line 30"/>
            <p:cNvSpPr>
              <a:spLocks noChangeShapeType="1"/>
            </p:cNvSpPr>
            <p:nvPr/>
          </p:nvSpPr>
          <p:spPr bwMode="auto">
            <a:xfrm flipV="1">
              <a:off x="201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5" name="Line 31"/>
            <p:cNvSpPr>
              <a:spLocks noChangeShapeType="1"/>
            </p:cNvSpPr>
            <p:nvPr/>
          </p:nvSpPr>
          <p:spPr bwMode="auto">
            <a:xfrm>
              <a:off x="1584" y="144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6" name="Line 32"/>
            <p:cNvSpPr>
              <a:spLocks noChangeShapeType="1"/>
            </p:cNvSpPr>
            <p:nvPr/>
          </p:nvSpPr>
          <p:spPr bwMode="auto">
            <a:xfrm flipV="1">
              <a:off x="249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7" name="Line 33"/>
            <p:cNvSpPr>
              <a:spLocks noChangeShapeType="1"/>
            </p:cNvSpPr>
            <p:nvPr/>
          </p:nvSpPr>
          <p:spPr bwMode="auto">
            <a:xfrm>
              <a:off x="2064" y="144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8" name="Line 34"/>
            <p:cNvSpPr>
              <a:spLocks noChangeShapeType="1"/>
            </p:cNvSpPr>
            <p:nvPr/>
          </p:nvSpPr>
          <p:spPr bwMode="auto">
            <a:xfrm flipV="1">
              <a:off x="297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9" name="Line 35"/>
            <p:cNvSpPr>
              <a:spLocks noChangeShapeType="1"/>
            </p:cNvSpPr>
            <p:nvPr/>
          </p:nvSpPr>
          <p:spPr bwMode="auto">
            <a:xfrm>
              <a:off x="2544" y="144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0" name="Line 36"/>
            <p:cNvSpPr>
              <a:spLocks noChangeShapeType="1"/>
            </p:cNvSpPr>
            <p:nvPr/>
          </p:nvSpPr>
          <p:spPr bwMode="auto">
            <a:xfrm flipV="1">
              <a:off x="345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1" name="Line 37"/>
            <p:cNvSpPr>
              <a:spLocks noChangeShapeType="1"/>
            </p:cNvSpPr>
            <p:nvPr/>
          </p:nvSpPr>
          <p:spPr bwMode="auto">
            <a:xfrm>
              <a:off x="3024" y="144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2" name="Line 38"/>
            <p:cNvSpPr>
              <a:spLocks noChangeShapeType="1"/>
            </p:cNvSpPr>
            <p:nvPr/>
          </p:nvSpPr>
          <p:spPr bwMode="auto">
            <a:xfrm flipV="1">
              <a:off x="4032"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3" name="Line 39"/>
            <p:cNvSpPr>
              <a:spLocks noChangeShapeType="1"/>
            </p:cNvSpPr>
            <p:nvPr/>
          </p:nvSpPr>
          <p:spPr bwMode="auto">
            <a:xfrm>
              <a:off x="3504" y="144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4" name="Text Box 40"/>
            <p:cNvSpPr txBox="1">
              <a:spLocks noChangeArrowheads="1"/>
            </p:cNvSpPr>
            <p:nvPr/>
          </p:nvSpPr>
          <p:spPr bwMode="auto">
            <a:xfrm>
              <a:off x="1056"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59465" name="Text Box 41"/>
            <p:cNvSpPr txBox="1">
              <a:spLocks noChangeArrowheads="1"/>
            </p:cNvSpPr>
            <p:nvPr/>
          </p:nvSpPr>
          <p:spPr bwMode="auto">
            <a:xfrm>
              <a:off x="1594"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66" name="Text Box 42"/>
            <p:cNvSpPr txBox="1">
              <a:spLocks noChangeArrowheads="1"/>
            </p:cNvSpPr>
            <p:nvPr/>
          </p:nvSpPr>
          <p:spPr bwMode="auto">
            <a:xfrm>
              <a:off x="2074"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67" name="Text Box 43"/>
            <p:cNvSpPr txBox="1">
              <a:spLocks noChangeArrowheads="1"/>
            </p:cNvSpPr>
            <p:nvPr/>
          </p:nvSpPr>
          <p:spPr bwMode="auto">
            <a:xfrm>
              <a:off x="2554"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68" name="Text Box 44"/>
            <p:cNvSpPr txBox="1">
              <a:spLocks noChangeArrowheads="1"/>
            </p:cNvSpPr>
            <p:nvPr/>
          </p:nvSpPr>
          <p:spPr bwMode="auto">
            <a:xfrm>
              <a:off x="3034"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59469" name="Text Box 45"/>
            <p:cNvSpPr txBox="1">
              <a:spLocks noChangeArrowheads="1"/>
            </p:cNvSpPr>
            <p:nvPr/>
          </p:nvSpPr>
          <p:spPr bwMode="auto">
            <a:xfrm>
              <a:off x="3456" y="124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sp>
          <p:nvSpPr>
            <p:cNvPr id="359470" name="Text Box 46"/>
            <p:cNvSpPr txBox="1">
              <a:spLocks noChangeArrowheads="1"/>
            </p:cNvSpPr>
            <p:nvPr/>
          </p:nvSpPr>
          <p:spPr bwMode="auto">
            <a:xfrm>
              <a:off x="4214" y="1470"/>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R-Format</a:t>
              </a:r>
            </a:p>
          </p:txBody>
        </p:sp>
        <p:sp>
          <p:nvSpPr>
            <p:cNvPr id="359471" name="Rectangle 47"/>
            <p:cNvSpPr>
              <a:spLocks noChangeArrowheads="1"/>
            </p:cNvSpPr>
            <p:nvPr/>
          </p:nvSpPr>
          <p:spPr bwMode="auto">
            <a:xfrm>
              <a:off x="960" y="153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59472" name="Rectangle 48"/>
            <p:cNvSpPr>
              <a:spLocks noChangeArrowheads="1"/>
            </p:cNvSpPr>
            <p:nvPr/>
          </p:nvSpPr>
          <p:spPr bwMode="auto">
            <a:xfrm>
              <a:off x="1536" y="153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59473" name="Rectangle 49"/>
            <p:cNvSpPr>
              <a:spLocks noChangeArrowheads="1"/>
            </p:cNvSpPr>
            <p:nvPr/>
          </p:nvSpPr>
          <p:spPr bwMode="auto">
            <a:xfrm>
              <a:off x="2016" y="153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grpSp>
      <p:grpSp>
        <p:nvGrpSpPr>
          <p:cNvPr id="359474" name="Group 50"/>
          <p:cNvGrpSpPr>
            <a:grpSpLocks/>
          </p:cNvGrpSpPr>
          <p:nvPr/>
        </p:nvGrpSpPr>
        <p:grpSpPr bwMode="auto">
          <a:xfrm>
            <a:off x="2031471" y="4191003"/>
            <a:ext cx="3148780" cy="611188"/>
            <a:chOff x="960" y="2352"/>
            <a:chExt cx="1488" cy="385"/>
          </a:xfrm>
        </p:grpSpPr>
        <p:sp>
          <p:nvSpPr>
            <p:cNvPr id="359475" name="AutoShape 51"/>
            <p:cNvSpPr>
              <a:spLocks/>
            </p:cNvSpPr>
            <p:nvPr/>
          </p:nvSpPr>
          <p:spPr bwMode="auto">
            <a:xfrm rot="-5400000">
              <a:off x="1632" y="1680"/>
              <a:ext cx="144" cy="1488"/>
            </a:xfrm>
            <a:prstGeom prst="leftBrace">
              <a:avLst>
                <a:gd name="adj1" fmla="val 86111"/>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6" name="Text Box 52"/>
            <p:cNvSpPr txBox="1">
              <a:spLocks noChangeArrowheads="1"/>
            </p:cNvSpPr>
            <p:nvPr/>
          </p:nvSpPr>
          <p:spPr bwMode="auto">
            <a:xfrm>
              <a:off x="1108" y="2504"/>
              <a:ext cx="802"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latin typeface="Helvetica" pitchFamily="34" charset="0"/>
                </a:rPr>
                <a:t>Note similarity!</a:t>
              </a:r>
            </a:p>
          </p:txBody>
        </p:sp>
      </p:grpSp>
    </p:spTree>
    <p:extLst>
      <p:ext uri="{BB962C8B-B14F-4D97-AF65-F5344CB8AC3E}">
        <p14:creationId xmlns:p14="http://schemas.microsoft.com/office/powerpoint/2010/main" val="1261434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3"/>
          <p:cNvSpPr>
            <a:spLocks noGrp="1"/>
          </p:cNvSpPr>
          <p:nvPr>
            <p:ph type="sldNum" sz="quarter" idx="4294967295"/>
          </p:nvPr>
        </p:nvSpPr>
        <p:spPr>
          <a:xfrm>
            <a:off x="8735325" y="6245225"/>
            <a:ext cx="2844059" cy="476250"/>
          </a:xfrm>
          <a:prstGeom prst="rect">
            <a:avLst/>
          </a:prstGeom>
        </p:spPr>
        <p:txBody>
          <a:bodyPr/>
          <a:lstStyle/>
          <a:p>
            <a:fld id="{5646CCB8-E4DF-41F6-BFFE-CAFC3608A342}" type="slidenum">
              <a:rPr lang="en-US"/>
              <a:pPr/>
              <a:t>4</a:t>
            </a:fld>
            <a:endParaRPr lang="en-US"/>
          </a:p>
        </p:txBody>
      </p:sp>
      <p:sp>
        <p:nvSpPr>
          <p:cNvPr id="56322" name="Rectangle 2"/>
          <p:cNvSpPr>
            <a:spLocks noChangeArrowheads="1"/>
          </p:cNvSpPr>
          <p:nvPr/>
        </p:nvSpPr>
        <p:spPr bwMode="auto">
          <a:xfrm>
            <a:off x="4043898" y="4037014"/>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sz="2400" i="1"/>
          </a:p>
        </p:txBody>
      </p:sp>
      <p:sp>
        <p:nvSpPr>
          <p:cNvPr id="56323" name="Rectangle 3"/>
          <p:cNvSpPr>
            <a:spLocks noChangeArrowheads="1"/>
          </p:cNvSpPr>
          <p:nvPr/>
        </p:nvSpPr>
        <p:spPr bwMode="auto">
          <a:xfrm>
            <a:off x="5487089" y="4037014"/>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sz="2400" i="1"/>
          </a:p>
        </p:txBody>
      </p:sp>
      <p:sp>
        <p:nvSpPr>
          <p:cNvPr id="56324" name="Rectangle 4"/>
          <p:cNvSpPr>
            <a:spLocks noChangeArrowheads="1"/>
          </p:cNvSpPr>
          <p:nvPr/>
        </p:nvSpPr>
        <p:spPr bwMode="auto">
          <a:xfrm>
            <a:off x="8826319" y="4410076"/>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sz="2400" i="1"/>
          </a:p>
        </p:txBody>
      </p:sp>
      <p:sp>
        <p:nvSpPr>
          <p:cNvPr id="56325" name="Rectangle 5"/>
          <p:cNvSpPr>
            <a:spLocks noChangeArrowheads="1"/>
          </p:cNvSpPr>
          <p:nvPr/>
        </p:nvSpPr>
        <p:spPr bwMode="auto">
          <a:xfrm>
            <a:off x="812589" y="0"/>
            <a:ext cx="1064617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eaLnBrk="0" hangingPunct="0">
              <a:lnSpc>
                <a:spcPct val="90000"/>
              </a:lnSpc>
            </a:pPr>
            <a:r>
              <a:rPr lang="en-US" sz="3200" b="1">
                <a:solidFill>
                  <a:srgbClr val="FF0000"/>
                </a:solidFill>
              </a:rPr>
              <a:t>MIPS Processor</a:t>
            </a:r>
            <a:endParaRPr lang="th-TH" sz="2400" b="1">
              <a:solidFill>
                <a:srgbClr val="FF0000"/>
              </a:solidFill>
            </a:endParaRPr>
          </a:p>
        </p:txBody>
      </p:sp>
      <p:sp>
        <p:nvSpPr>
          <p:cNvPr id="56326" name="Line 6"/>
          <p:cNvSpPr>
            <a:spLocks noChangeShapeType="1"/>
          </p:cNvSpPr>
          <p:nvPr/>
        </p:nvSpPr>
        <p:spPr bwMode="auto">
          <a:xfrm>
            <a:off x="304720" y="762000"/>
            <a:ext cx="111730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6560" name="Group 240"/>
          <p:cNvGrpSpPr>
            <a:grpSpLocks/>
          </p:cNvGrpSpPr>
          <p:nvPr/>
        </p:nvGrpSpPr>
        <p:grpSpPr bwMode="auto">
          <a:xfrm>
            <a:off x="2234618" y="1219200"/>
            <a:ext cx="7313295" cy="4510088"/>
            <a:chOff x="1056" y="768"/>
            <a:chExt cx="3456" cy="2841"/>
          </a:xfrm>
        </p:grpSpPr>
        <p:sp>
          <p:nvSpPr>
            <p:cNvPr id="56328" name="AutoShape 8"/>
            <p:cNvSpPr>
              <a:spLocks noChangeAspect="1" noChangeArrowheads="1" noTextEdit="1"/>
            </p:cNvSpPr>
            <p:nvPr/>
          </p:nvSpPr>
          <p:spPr bwMode="auto">
            <a:xfrm>
              <a:off x="1056" y="768"/>
              <a:ext cx="3360" cy="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6329" name="Line 9"/>
            <p:cNvSpPr>
              <a:spLocks noChangeShapeType="1"/>
            </p:cNvSpPr>
            <p:nvPr/>
          </p:nvSpPr>
          <p:spPr bwMode="auto">
            <a:xfrm>
              <a:off x="2150"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0" name="Line 10"/>
            <p:cNvSpPr>
              <a:spLocks noChangeShapeType="1"/>
            </p:cNvSpPr>
            <p:nvPr/>
          </p:nvSpPr>
          <p:spPr bwMode="auto">
            <a:xfrm>
              <a:off x="2228"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1" name="Line 11"/>
            <p:cNvSpPr>
              <a:spLocks noChangeShapeType="1"/>
            </p:cNvSpPr>
            <p:nvPr/>
          </p:nvSpPr>
          <p:spPr bwMode="auto">
            <a:xfrm>
              <a:off x="2305"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2" name="Line 12"/>
            <p:cNvSpPr>
              <a:spLocks noChangeShapeType="1"/>
            </p:cNvSpPr>
            <p:nvPr/>
          </p:nvSpPr>
          <p:spPr bwMode="auto">
            <a:xfrm>
              <a:off x="2383"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3" name="Line 13"/>
            <p:cNvSpPr>
              <a:spLocks noChangeShapeType="1"/>
            </p:cNvSpPr>
            <p:nvPr/>
          </p:nvSpPr>
          <p:spPr bwMode="auto">
            <a:xfrm>
              <a:off x="2460"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4" name="Line 14"/>
            <p:cNvSpPr>
              <a:spLocks noChangeShapeType="1"/>
            </p:cNvSpPr>
            <p:nvPr/>
          </p:nvSpPr>
          <p:spPr bwMode="auto">
            <a:xfrm>
              <a:off x="2538"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5" name="Line 15"/>
            <p:cNvSpPr>
              <a:spLocks noChangeShapeType="1"/>
            </p:cNvSpPr>
            <p:nvPr/>
          </p:nvSpPr>
          <p:spPr bwMode="auto">
            <a:xfrm>
              <a:off x="2615"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6" name="Line 16"/>
            <p:cNvSpPr>
              <a:spLocks noChangeShapeType="1"/>
            </p:cNvSpPr>
            <p:nvPr/>
          </p:nvSpPr>
          <p:spPr bwMode="auto">
            <a:xfrm>
              <a:off x="2693"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7" name="Line 17"/>
            <p:cNvSpPr>
              <a:spLocks noChangeShapeType="1"/>
            </p:cNvSpPr>
            <p:nvPr/>
          </p:nvSpPr>
          <p:spPr bwMode="auto">
            <a:xfrm>
              <a:off x="2770"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8" name="Line 18"/>
            <p:cNvSpPr>
              <a:spLocks noChangeShapeType="1"/>
            </p:cNvSpPr>
            <p:nvPr/>
          </p:nvSpPr>
          <p:spPr bwMode="auto">
            <a:xfrm>
              <a:off x="2847" y="775"/>
              <a:ext cx="4"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39" name="Line 19"/>
            <p:cNvSpPr>
              <a:spLocks noChangeShapeType="1"/>
            </p:cNvSpPr>
            <p:nvPr/>
          </p:nvSpPr>
          <p:spPr bwMode="auto">
            <a:xfrm>
              <a:off x="2925"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0" name="Line 20"/>
            <p:cNvSpPr>
              <a:spLocks noChangeShapeType="1"/>
            </p:cNvSpPr>
            <p:nvPr/>
          </p:nvSpPr>
          <p:spPr bwMode="auto">
            <a:xfrm>
              <a:off x="3002" y="775"/>
              <a:ext cx="4"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1" name="Line 21"/>
            <p:cNvSpPr>
              <a:spLocks noChangeShapeType="1"/>
            </p:cNvSpPr>
            <p:nvPr/>
          </p:nvSpPr>
          <p:spPr bwMode="auto">
            <a:xfrm>
              <a:off x="3080"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2" name="Line 22"/>
            <p:cNvSpPr>
              <a:spLocks noChangeShapeType="1"/>
            </p:cNvSpPr>
            <p:nvPr/>
          </p:nvSpPr>
          <p:spPr bwMode="auto">
            <a:xfrm>
              <a:off x="3157" y="775"/>
              <a:ext cx="4"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3" name="Line 23"/>
            <p:cNvSpPr>
              <a:spLocks noChangeShapeType="1"/>
            </p:cNvSpPr>
            <p:nvPr/>
          </p:nvSpPr>
          <p:spPr bwMode="auto">
            <a:xfrm>
              <a:off x="3235"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4" name="Line 24"/>
            <p:cNvSpPr>
              <a:spLocks noChangeShapeType="1"/>
            </p:cNvSpPr>
            <p:nvPr/>
          </p:nvSpPr>
          <p:spPr bwMode="auto">
            <a:xfrm>
              <a:off x="3312" y="775"/>
              <a:ext cx="4"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5" name="Line 25"/>
            <p:cNvSpPr>
              <a:spLocks noChangeShapeType="1"/>
            </p:cNvSpPr>
            <p:nvPr/>
          </p:nvSpPr>
          <p:spPr bwMode="auto">
            <a:xfrm>
              <a:off x="3390" y="775"/>
              <a:ext cx="3"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6" name="Line 26"/>
            <p:cNvSpPr>
              <a:spLocks noChangeShapeType="1"/>
            </p:cNvSpPr>
            <p:nvPr/>
          </p:nvSpPr>
          <p:spPr bwMode="auto">
            <a:xfrm>
              <a:off x="3467" y="775"/>
              <a:ext cx="4" cy="4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7" name="Line 27"/>
            <p:cNvSpPr>
              <a:spLocks noChangeShapeType="1"/>
            </p:cNvSpPr>
            <p:nvPr/>
          </p:nvSpPr>
          <p:spPr bwMode="auto">
            <a:xfrm flipH="1">
              <a:off x="2076" y="834"/>
              <a:ext cx="146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8" name="Line 28"/>
            <p:cNvSpPr>
              <a:spLocks noChangeShapeType="1"/>
            </p:cNvSpPr>
            <p:nvPr/>
          </p:nvSpPr>
          <p:spPr bwMode="auto">
            <a:xfrm flipH="1">
              <a:off x="2076" y="893"/>
              <a:ext cx="146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9" name="Line 29"/>
            <p:cNvSpPr>
              <a:spLocks noChangeShapeType="1"/>
            </p:cNvSpPr>
            <p:nvPr/>
          </p:nvSpPr>
          <p:spPr bwMode="auto">
            <a:xfrm flipH="1">
              <a:off x="2076" y="951"/>
              <a:ext cx="1469"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0" name="Line 30"/>
            <p:cNvSpPr>
              <a:spLocks noChangeShapeType="1"/>
            </p:cNvSpPr>
            <p:nvPr/>
          </p:nvSpPr>
          <p:spPr bwMode="auto">
            <a:xfrm flipH="1">
              <a:off x="2076" y="1010"/>
              <a:ext cx="146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1" name="Line 31"/>
            <p:cNvSpPr>
              <a:spLocks noChangeShapeType="1"/>
            </p:cNvSpPr>
            <p:nvPr/>
          </p:nvSpPr>
          <p:spPr bwMode="auto">
            <a:xfrm flipH="1">
              <a:off x="2076" y="1069"/>
              <a:ext cx="146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2" name="Line 32"/>
            <p:cNvSpPr>
              <a:spLocks noChangeShapeType="1"/>
            </p:cNvSpPr>
            <p:nvPr/>
          </p:nvSpPr>
          <p:spPr bwMode="auto">
            <a:xfrm flipH="1">
              <a:off x="2076" y="1128"/>
              <a:ext cx="146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3" name="Line 33"/>
            <p:cNvSpPr>
              <a:spLocks noChangeShapeType="1"/>
            </p:cNvSpPr>
            <p:nvPr/>
          </p:nvSpPr>
          <p:spPr bwMode="auto">
            <a:xfrm flipH="1">
              <a:off x="2076" y="1186"/>
              <a:ext cx="1469"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4" name="Freeform 34"/>
            <p:cNvSpPr>
              <a:spLocks/>
            </p:cNvSpPr>
            <p:nvPr/>
          </p:nvSpPr>
          <p:spPr bwMode="auto">
            <a:xfrm>
              <a:off x="2076" y="777"/>
              <a:ext cx="1472" cy="470"/>
            </a:xfrm>
            <a:custGeom>
              <a:avLst/>
              <a:gdLst>
                <a:gd name="T0" fmla="*/ 1469 w 1472"/>
                <a:gd name="T1" fmla="*/ 468 h 470"/>
                <a:gd name="T2" fmla="*/ 1472 w 1472"/>
                <a:gd name="T3" fmla="*/ 0 h 470"/>
                <a:gd name="T4" fmla="*/ 0 w 1472"/>
                <a:gd name="T5" fmla="*/ 0 h 470"/>
                <a:gd name="T6" fmla="*/ 0 w 1472"/>
                <a:gd name="T7" fmla="*/ 470 h 470"/>
                <a:gd name="T8" fmla="*/ 1472 w 1472"/>
                <a:gd name="T9" fmla="*/ 470 h 470"/>
                <a:gd name="T10" fmla="*/ 1472 w 1472"/>
                <a:gd name="T11" fmla="*/ 470 h 470"/>
              </a:gdLst>
              <a:ahLst/>
              <a:cxnLst>
                <a:cxn ang="0">
                  <a:pos x="T0" y="T1"/>
                </a:cxn>
                <a:cxn ang="0">
                  <a:pos x="T2" y="T3"/>
                </a:cxn>
                <a:cxn ang="0">
                  <a:pos x="T4" y="T5"/>
                </a:cxn>
                <a:cxn ang="0">
                  <a:pos x="T6" y="T7"/>
                </a:cxn>
                <a:cxn ang="0">
                  <a:pos x="T8" y="T9"/>
                </a:cxn>
                <a:cxn ang="0">
                  <a:pos x="T10" y="T11"/>
                </a:cxn>
              </a:cxnLst>
              <a:rect l="0" t="0" r="r" b="b"/>
              <a:pathLst>
                <a:path w="1472" h="470">
                  <a:moveTo>
                    <a:pt x="1469" y="468"/>
                  </a:moveTo>
                  <a:lnTo>
                    <a:pt x="1472" y="0"/>
                  </a:lnTo>
                  <a:lnTo>
                    <a:pt x="0" y="0"/>
                  </a:lnTo>
                  <a:lnTo>
                    <a:pt x="0" y="470"/>
                  </a:lnTo>
                  <a:lnTo>
                    <a:pt x="1472" y="470"/>
                  </a:lnTo>
                  <a:lnTo>
                    <a:pt x="1472" y="47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5" name="Freeform 35"/>
            <p:cNvSpPr>
              <a:spLocks/>
            </p:cNvSpPr>
            <p:nvPr/>
          </p:nvSpPr>
          <p:spPr bwMode="auto">
            <a:xfrm>
              <a:off x="1884" y="1252"/>
              <a:ext cx="1893" cy="162"/>
            </a:xfrm>
            <a:custGeom>
              <a:avLst/>
              <a:gdLst>
                <a:gd name="T0" fmla="*/ 1893 w 1893"/>
                <a:gd name="T1" fmla="*/ 162 h 162"/>
                <a:gd name="T2" fmla="*/ 948 w 1893"/>
                <a:gd name="T3" fmla="*/ 0 h 162"/>
                <a:gd name="T4" fmla="*/ 0 w 1893"/>
                <a:gd name="T5" fmla="*/ 162 h 162"/>
              </a:gdLst>
              <a:ahLst/>
              <a:cxnLst>
                <a:cxn ang="0">
                  <a:pos x="T0" y="T1"/>
                </a:cxn>
                <a:cxn ang="0">
                  <a:pos x="T2" y="T3"/>
                </a:cxn>
                <a:cxn ang="0">
                  <a:pos x="T4" y="T5"/>
                </a:cxn>
              </a:cxnLst>
              <a:rect l="0" t="0" r="r" b="b"/>
              <a:pathLst>
                <a:path w="1893" h="162">
                  <a:moveTo>
                    <a:pt x="1893" y="162"/>
                  </a:moveTo>
                  <a:lnTo>
                    <a:pt x="948" y="0"/>
                  </a:lnTo>
                  <a:lnTo>
                    <a:pt x="0" y="162"/>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6" name="Freeform 36"/>
            <p:cNvSpPr>
              <a:spLocks/>
            </p:cNvSpPr>
            <p:nvPr/>
          </p:nvSpPr>
          <p:spPr bwMode="auto">
            <a:xfrm>
              <a:off x="1164" y="1414"/>
              <a:ext cx="1432" cy="1410"/>
            </a:xfrm>
            <a:custGeom>
              <a:avLst/>
              <a:gdLst>
                <a:gd name="T0" fmla="*/ 1432 w 1432"/>
                <a:gd name="T1" fmla="*/ 1410 h 1410"/>
                <a:gd name="T2" fmla="*/ 1432 w 1432"/>
                <a:gd name="T3" fmla="*/ 0 h 1410"/>
                <a:gd name="T4" fmla="*/ 0 w 1432"/>
                <a:gd name="T5" fmla="*/ 0 h 1410"/>
                <a:gd name="T6" fmla="*/ 0 w 1432"/>
                <a:gd name="T7" fmla="*/ 1410 h 1410"/>
                <a:gd name="T8" fmla="*/ 1432 w 1432"/>
                <a:gd name="T9" fmla="*/ 1410 h 1410"/>
                <a:gd name="T10" fmla="*/ 1432 w 1432"/>
                <a:gd name="T11" fmla="*/ 1410 h 1410"/>
              </a:gdLst>
              <a:ahLst/>
              <a:cxnLst>
                <a:cxn ang="0">
                  <a:pos x="T0" y="T1"/>
                </a:cxn>
                <a:cxn ang="0">
                  <a:pos x="T2" y="T3"/>
                </a:cxn>
                <a:cxn ang="0">
                  <a:pos x="T4" y="T5"/>
                </a:cxn>
                <a:cxn ang="0">
                  <a:pos x="T6" y="T7"/>
                </a:cxn>
                <a:cxn ang="0">
                  <a:pos x="T8" y="T9"/>
                </a:cxn>
                <a:cxn ang="0">
                  <a:pos x="T10" y="T11"/>
                </a:cxn>
              </a:cxnLst>
              <a:rect l="0" t="0" r="r" b="b"/>
              <a:pathLst>
                <a:path w="1432" h="1410">
                  <a:moveTo>
                    <a:pt x="1432" y="1410"/>
                  </a:moveTo>
                  <a:lnTo>
                    <a:pt x="1432" y="0"/>
                  </a:lnTo>
                  <a:lnTo>
                    <a:pt x="0" y="0"/>
                  </a:lnTo>
                  <a:lnTo>
                    <a:pt x="0" y="1410"/>
                  </a:lnTo>
                  <a:lnTo>
                    <a:pt x="1432" y="1410"/>
                  </a:lnTo>
                  <a:lnTo>
                    <a:pt x="1432" y="141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57" name="Rectangle 37"/>
            <p:cNvSpPr>
              <a:spLocks noChangeArrowheads="1"/>
            </p:cNvSpPr>
            <p:nvPr/>
          </p:nvSpPr>
          <p:spPr bwMode="auto">
            <a:xfrm>
              <a:off x="1239" y="1459"/>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358" name="Rectangle 38"/>
            <p:cNvSpPr>
              <a:spLocks noChangeArrowheads="1"/>
            </p:cNvSpPr>
            <p:nvPr/>
          </p:nvSpPr>
          <p:spPr bwMode="auto">
            <a:xfrm>
              <a:off x="1307"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359" name="Rectangle 39"/>
            <p:cNvSpPr>
              <a:spLocks noChangeArrowheads="1"/>
            </p:cNvSpPr>
            <p:nvPr/>
          </p:nvSpPr>
          <p:spPr bwMode="auto">
            <a:xfrm>
              <a:off x="1366" y="1459"/>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360" name="Freeform 40"/>
            <p:cNvSpPr>
              <a:spLocks/>
            </p:cNvSpPr>
            <p:nvPr/>
          </p:nvSpPr>
          <p:spPr bwMode="auto">
            <a:xfrm>
              <a:off x="1608" y="1734"/>
              <a:ext cx="545" cy="106"/>
            </a:xfrm>
            <a:custGeom>
              <a:avLst/>
              <a:gdLst>
                <a:gd name="T0" fmla="*/ 545 w 545"/>
                <a:gd name="T1" fmla="*/ 106 h 106"/>
                <a:gd name="T2" fmla="*/ 545 w 545"/>
                <a:gd name="T3" fmla="*/ 0 h 106"/>
                <a:gd name="T4" fmla="*/ 0 w 545"/>
                <a:gd name="T5" fmla="*/ 0 h 106"/>
                <a:gd name="T6" fmla="*/ 0 w 545"/>
                <a:gd name="T7" fmla="*/ 106 h 106"/>
                <a:gd name="T8" fmla="*/ 545 w 545"/>
                <a:gd name="T9" fmla="*/ 106 h 106"/>
                <a:gd name="T10" fmla="*/ 545 w 545"/>
                <a:gd name="T11" fmla="*/ 106 h 106"/>
              </a:gdLst>
              <a:ahLst/>
              <a:cxnLst>
                <a:cxn ang="0">
                  <a:pos x="T0" y="T1"/>
                </a:cxn>
                <a:cxn ang="0">
                  <a:pos x="T2" y="T3"/>
                </a:cxn>
                <a:cxn ang="0">
                  <a:pos x="T4" y="T5"/>
                </a:cxn>
                <a:cxn ang="0">
                  <a:pos x="T6" y="T7"/>
                </a:cxn>
                <a:cxn ang="0">
                  <a:pos x="T8" y="T9"/>
                </a:cxn>
                <a:cxn ang="0">
                  <a:pos x="T10" y="T11"/>
                </a:cxn>
              </a:cxnLst>
              <a:rect l="0" t="0" r="r" b="b"/>
              <a:pathLst>
                <a:path w="545" h="106">
                  <a:moveTo>
                    <a:pt x="545" y="106"/>
                  </a:moveTo>
                  <a:lnTo>
                    <a:pt x="545" y="0"/>
                  </a:lnTo>
                  <a:lnTo>
                    <a:pt x="0" y="0"/>
                  </a:lnTo>
                  <a:lnTo>
                    <a:pt x="0" y="106"/>
                  </a:lnTo>
                  <a:lnTo>
                    <a:pt x="545" y="106"/>
                  </a:lnTo>
                  <a:lnTo>
                    <a:pt x="545" y="10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1" name="Freeform 41"/>
            <p:cNvSpPr>
              <a:spLocks/>
            </p:cNvSpPr>
            <p:nvPr/>
          </p:nvSpPr>
          <p:spPr bwMode="auto">
            <a:xfrm>
              <a:off x="1608" y="1840"/>
              <a:ext cx="545" cy="256"/>
            </a:xfrm>
            <a:custGeom>
              <a:avLst/>
              <a:gdLst>
                <a:gd name="T0" fmla="*/ 545 w 545"/>
                <a:gd name="T1" fmla="*/ 253 h 256"/>
                <a:gd name="T2" fmla="*/ 545 w 545"/>
                <a:gd name="T3" fmla="*/ 0 h 256"/>
                <a:gd name="T4" fmla="*/ 0 w 545"/>
                <a:gd name="T5" fmla="*/ 0 h 256"/>
                <a:gd name="T6" fmla="*/ 0 w 545"/>
                <a:gd name="T7" fmla="*/ 256 h 256"/>
                <a:gd name="T8" fmla="*/ 545 w 545"/>
                <a:gd name="T9" fmla="*/ 256 h 256"/>
                <a:gd name="T10" fmla="*/ 545 w 545"/>
                <a:gd name="T11" fmla="*/ 256 h 256"/>
              </a:gdLst>
              <a:ahLst/>
              <a:cxnLst>
                <a:cxn ang="0">
                  <a:pos x="T0" y="T1"/>
                </a:cxn>
                <a:cxn ang="0">
                  <a:pos x="T2" y="T3"/>
                </a:cxn>
                <a:cxn ang="0">
                  <a:pos x="T4" y="T5"/>
                </a:cxn>
                <a:cxn ang="0">
                  <a:pos x="T6" y="T7"/>
                </a:cxn>
                <a:cxn ang="0">
                  <a:pos x="T8" y="T9"/>
                </a:cxn>
                <a:cxn ang="0">
                  <a:pos x="T10" y="T11"/>
                </a:cxn>
              </a:cxnLst>
              <a:rect l="0" t="0" r="r" b="b"/>
              <a:pathLst>
                <a:path w="545" h="256">
                  <a:moveTo>
                    <a:pt x="545" y="253"/>
                  </a:moveTo>
                  <a:lnTo>
                    <a:pt x="545" y="0"/>
                  </a:lnTo>
                  <a:lnTo>
                    <a:pt x="0" y="0"/>
                  </a:lnTo>
                  <a:lnTo>
                    <a:pt x="0" y="256"/>
                  </a:lnTo>
                  <a:lnTo>
                    <a:pt x="545" y="256"/>
                  </a:lnTo>
                  <a:lnTo>
                    <a:pt x="545" y="25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2" name="Freeform 42"/>
            <p:cNvSpPr>
              <a:spLocks/>
            </p:cNvSpPr>
            <p:nvPr/>
          </p:nvSpPr>
          <p:spPr bwMode="auto">
            <a:xfrm>
              <a:off x="1608" y="2096"/>
              <a:ext cx="545" cy="108"/>
            </a:xfrm>
            <a:custGeom>
              <a:avLst/>
              <a:gdLst>
                <a:gd name="T0" fmla="*/ 545 w 545"/>
                <a:gd name="T1" fmla="*/ 105 h 108"/>
                <a:gd name="T2" fmla="*/ 545 w 545"/>
                <a:gd name="T3" fmla="*/ 0 h 108"/>
                <a:gd name="T4" fmla="*/ 0 w 545"/>
                <a:gd name="T5" fmla="*/ 0 h 108"/>
                <a:gd name="T6" fmla="*/ 0 w 545"/>
                <a:gd name="T7" fmla="*/ 108 h 108"/>
                <a:gd name="T8" fmla="*/ 545 w 545"/>
                <a:gd name="T9" fmla="*/ 108 h 108"/>
                <a:gd name="T10" fmla="*/ 545 w 545"/>
                <a:gd name="T11" fmla="*/ 108 h 108"/>
              </a:gdLst>
              <a:ahLst/>
              <a:cxnLst>
                <a:cxn ang="0">
                  <a:pos x="T0" y="T1"/>
                </a:cxn>
                <a:cxn ang="0">
                  <a:pos x="T2" y="T3"/>
                </a:cxn>
                <a:cxn ang="0">
                  <a:pos x="T4" y="T5"/>
                </a:cxn>
                <a:cxn ang="0">
                  <a:pos x="T6" y="T7"/>
                </a:cxn>
                <a:cxn ang="0">
                  <a:pos x="T8" y="T9"/>
                </a:cxn>
                <a:cxn ang="0">
                  <a:pos x="T10" y="T11"/>
                </a:cxn>
              </a:cxnLst>
              <a:rect l="0" t="0" r="r" b="b"/>
              <a:pathLst>
                <a:path w="545" h="108">
                  <a:moveTo>
                    <a:pt x="545" y="105"/>
                  </a:moveTo>
                  <a:lnTo>
                    <a:pt x="545" y="0"/>
                  </a:lnTo>
                  <a:lnTo>
                    <a:pt x="0" y="0"/>
                  </a:lnTo>
                  <a:lnTo>
                    <a:pt x="0" y="108"/>
                  </a:lnTo>
                  <a:lnTo>
                    <a:pt x="545" y="108"/>
                  </a:lnTo>
                  <a:lnTo>
                    <a:pt x="545" y="10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63" name="Rectangle 43"/>
            <p:cNvSpPr>
              <a:spLocks noChangeArrowheads="1"/>
            </p:cNvSpPr>
            <p:nvPr/>
          </p:nvSpPr>
          <p:spPr bwMode="auto">
            <a:xfrm>
              <a:off x="1694" y="1610"/>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364" name="Rectangle 44"/>
            <p:cNvSpPr>
              <a:spLocks noChangeArrowheads="1"/>
            </p:cNvSpPr>
            <p:nvPr/>
          </p:nvSpPr>
          <p:spPr bwMode="auto">
            <a:xfrm>
              <a:off x="1760"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365" name="Rectangle 45"/>
            <p:cNvSpPr>
              <a:spLocks noChangeArrowheads="1"/>
            </p:cNvSpPr>
            <p:nvPr/>
          </p:nvSpPr>
          <p:spPr bwMode="auto">
            <a:xfrm>
              <a:off x="1809" y="161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g</a:t>
              </a:r>
              <a:endParaRPr lang="en-US" sz="2400" b="1" i="1"/>
            </a:p>
          </p:txBody>
        </p:sp>
        <p:sp>
          <p:nvSpPr>
            <p:cNvPr id="56366" name="Rectangle 46"/>
            <p:cNvSpPr>
              <a:spLocks noChangeArrowheads="1"/>
            </p:cNvSpPr>
            <p:nvPr/>
          </p:nvSpPr>
          <p:spPr bwMode="auto">
            <a:xfrm>
              <a:off x="1859" y="161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367" name="Rectangle 47"/>
            <p:cNvSpPr>
              <a:spLocks noChangeArrowheads="1"/>
            </p:cNvSpPr>
            <p:nvPr/>
          </p:nvSpPr>
          <p:spPr bwMode="auto">
            <a:xfrm>
              <a:off x="1880"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368" name="Rectangle 48"/>
            <p:cNvSpPr>
              <a:spLocks noChangeArrowheads="1"/>
            </p:cNvSpPr>
            <p:nvPr/>
          </p:nvSpPr>
          <p:spPr bwMode="auto">
            <a:xfrm>
              <a:off x="1924" y="161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369" name="Rectangle 49"/>
            <p:cNvSpPr>
              <a:spLocks noChangeArrowheads="1"/>
            </p:cNvSpPr>
            <p:nvPr/>
          </p:nvSpPr>
          <p:spPr bwMode="auto">
            <a:xfrm>
              <a:off x="1949"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370" name="Rectangle 50"/>
            <p:cNvSpPr>
              <a:spLocks noChangeArrowheads="1"/>
            </p:cNvSpPr>
            <p:nvPr/>
          </p:nvSpPr>
          <p:spPr bwMode="auto">
            <a:xfrm>
              <a:off x="2001" y="161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371" name="Rectangle 51"/>
            <p:cNvSpPr>
              <a:spLocks noChangeArrowheads="1"/>
            </p:cNvSpPr>
            <p:nvPr/>
          </p:nvSpPr>
          <p:spPr bwMode="auto">
            <a:xfrm>
              <a:off x="2029"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372" name="Rectangle 52"/>
            <p:cNvSpPr>
              <a:spLocks noChangeArrowheads="1"/>
            </p:cNvSpPr>
            <p:nvPr/>
          </p:nvSpPr>
          <p:spPr bwMode="auto">
            <a:xfrm>
              <a:off x="1825" y="1751"/>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373" name="Rectangle 53"/>
            <p:cNvSpPr>
              <a:spLocks noChangeArrowheads="1"/>
            </p:cNvSpPr>
            <p:nvPr/>
          </p:nvSpPr>
          <p:spPr bwMode="auto">
            <a:xfrm>
              <a:off x="1877" y="1751"/>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0</a:t>
              </a:r>
              <a:endParaRPr lang="en-US" sz="2400" b="1" i="1"/>
            </a:p>
          </p:txBody>
        </p:sp>
        <p:sp>
          <p:nvSpPr>
            <p:cNvPr id="56374" name="Rectangle 54"/>
            <p:cNvSpPr>
              <a:spLocks noChangeArrowheads="1"/>
            </p:cNvSpPr>
            <p:nvPr/>
          </p:nvSpPr>
          <p:spPr bwMode="auto">
            <a:xfrm>
              <a:off x="1800"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375" name="Rectangle 55"/>
            <p:cNvSpPr>
              <a:spLocks noChangeArrowheads="1"/>
            </p:cNvSpPr>
            <p:nvPr/>
          </p:nvSpPr>
          <p:spPr bwMode="auto">
            <a:xfrm>
              <a:off x="1849"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3</a:t>
              </a:r>
              <a:endParaRPr lang="en-US" sz="2400" b="1" i="1"/>
            </a:p>
          </p:txBody>
        </p:sp>
        <p:sp>
          <p:nvSpPr>
            <p:cNvPr id="56376" name="Rectangle 56"/>
            <p:cNvSpPr>
              <a:spLocks noChangeArrowheads="1"/>
            </p:cNvSpPr>
            <p:nvPr/>
          </p:nvSpPr>
          <p:spPr bwMode="auto">
            <a:xfrm>
              <a:off x="1899"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1</a:t>
              </a:r>
              <a:endParaRPr lang="en-US" sz="2400" b="1" i="1"/>
            </a:p>
          </p:txBody>
        </p:sp>
        <p:sp>
          <p:nvSpPr>
            <p:cNvPr id="56377" name="Freeform 57"/>
            <p:cNvSpPr>
              <a:spLocks/>
            </p:cNvSpPr>
            <p:nvPr/>
          </p:nvSpPr>
          <p:spPr bwMode="auto">
            <a:xfrm>
              <a:off x="1871" y="1959"/>
              <a:ext cx="19" cy="17"/>
            </a:xfrm>
            <a:custGeom>
              <a:avLst/>
              <a:gdLst>
                <a:gd name="T0" fmla="*/ 19 w 19"/>
                <a:gd name="T1" fmla="*/ 7 h 17"/>
                <a:gd name="T2" fmla="*/ 19 w 19"/>
                <a:gd name="T3" fmla="*/ 7 h 17"/>
                <a:gd name="T4" fmla="*/ 19 w 19"/>
                <a:gd name="T5" fmla="*/ 7 h 17"/>
                <a:gd name="T6" fmla="*/ 19 w 19"/>
                <a:gd name="T7" fmla="*/ 5 h 17"/>
                <a:gd name="T8" fmla="*/ 19 w 19"/>
                <a:gd name="T9" fmla="*/ 5 h 17"/>
                <a:gd name="T10" fmla="*/ 16 w 19"/>
                <a:gd name="T11" fmla="*/ 3 h 17"/>
                <a:gd name="T12" fmla="*/ 16 w 19"/>
                <a:gd name="T13" fmla="*/ 3 h 17"/>
                <a:gd name="T14" fmla="*/ 16 w 19"/>
                <a:gd name="T15" fmla="*/ 3 h 17"/>
                <a:gd name="T16" fmla="*/ 13 w 19"/>
                <a:gd name="T17" fmla="*/ 3 h 17"/>
                <a:gd name="T18" fmla="*/ 13 w 19"/>
                <a:gd name="T19" fmla="*/ 0 h 17"/>
                <a:gd name="T20" fmla="*/ 9 w 19"/>
                <a:gd name="T21" fmla="*/ 0 h 17"/>
                <a:gd name="T22" fmla="*/ 9 w 19"/>
                <a:gd name="T23" fmla="*/ 0 h 17"/>
                <a:gd name="T24" fmla="*/ 6 w 19"/>
                <a:gd name="T25" fmla="*/ 3 h 17"/>
                <a:gd name="T26" fmla="*/ 6 w 19"/>
                <a:gd name="T27" fmla="*/ 3 h 17"/>
                <a:gd name="T28" fmla="*/ 3 w 19"/>
                <a:gd name="T29" fmla="*/ 3 h 17"/>
                <a:gd name="T30" fmla="*/ 3 w 19"/>
                <a:gd name="T31" fmla="*/ 3 h 17"/>
                <a:gd name="T32" fmla="*/ 3 w 19"/>
                <a:gd name="T33" fmla="*/ 5 h 17"/>
                <a:gd name="T34" fmla="*/ 0 w 19"/>
                <a:gd name="T35" fmla="*/ 5 h 17"/>
                <a:gd name="T36" fmla="*/ 0 w 19"/>
                <a:gd name="T37" fmla="*/ 7 h 17"/>
                <a:gd name="T38" fmla="*/ 0 w 19"/>
                <a:gd name="T39" fmla="*/ 7 h 17"/>
                <a:gd name="T40" fmla="*/ 0 w 19"/>
                <a:gd name="T41" fmla="*/ 10 h 17"/>
                <a:gd name="T42" fmla="*/ 0 w 19"/>
                <a:gd name="T43" fmla="*/ 10 h 17"/>
                <a:gd name="T44" fmla="*/ 0 w 19"/>
                <a:gd name="T45" fmla="*/ 12 h 17"/>
                <a:gd name="T46" fmla="*/ 0 w 19"/>
                <a:gd name="T47" fmla="*/ 12 h 17"/>
                <a:gd name="T48" fmla="*/ 3 w 19"/>
                <a:gd name="T49" fmla="*/ 12 h 17"/>
                <a:gd name="T50" fmla="*/ 3 w 19"/>
                <a:gd name="T51" fmla="*/ 14 h 17"/>
                <a:gd name="T52" fmla="*/ 3 w 19"/>
                <a:gd name="T53" fmla="*/ 14 h 17"/>
                <a:gd name="T54" fmla="*/ 6 w 19"/>
                <a:gd name="T55" fmla="*/ 14 h 17"/>
                <a:gd name="T56" fmla="*/ 6 w 19"/>
                <a:gd name="T57" fmla="*/ 17 h 17"/>
                <a:gd name="T58" fmla="*/ 9 w 19"/>
                <a:gd name="T59" fmla="*/ 17 h 17"/>
                <a:gd name="T60" fmla="*/ 9 w 19"/>
                <a:gd name="T61" fmla="*/ 17 h 17"/>
                <a:gd name="T62" fmla="*/ 13 w 19"/>
                <a:gd name="T63" fmla="*/ 17 h 17"/>
                <a:gd name="T64" fmla="*/ 13 w 19"/>
                <a:gd name="T65" fmla="*/ 17 h 17"/>
                <a:gd name="T66" fmla="*/ 16 w 19"/>
                <a:gd name="T67" fmla="*/ 14 h 17"/>
                <a:gd name="T68" fmla="*/ 16 w 19"/>
                <a:gd name="T69" fmla="*/ 14 h 17"/>
                <a:gd name="T70" fmla="*/ 16 w 19"/>
                <a:gd name="T71" fmla="*/ 14 h 17"/>
                <a:gd name="T72" fmla="*/ 19 w 19"/>
                <a:gd name="T73" fmla="*/ 12 h 17"/>
                <a:gd name="T74" fmla="*/ 19 w 19"/>
                <a:gd name="T75" fmla="*/ 12 h 17"/>
                <a:gd name="T76" fmla="*/ 19 w 19"/>
                <a:gd name="T77" fmla="*/ 12 h 17"/>
                <a:gd name="T78" fmla="*/ 19 w 19"/>
                <a:gd name="T79" fmla="*/ 10 h 17"/>
                <a:gd name="T80" fmla="*/ 19 w 19"/>
                <a:gd name="T81" fmla="*/ 10 h 17"/>
                <a:gd name="T82" fmla="*/ 19 w 19"/>
                <a:gd name="T83" fmla="*/ 10 h 17"/>
                <a:gd name="T84" fmla="*/ 19 w 19"/>
                <a:gd name="T8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7">
                  <a:moveTo>
                    <a:pt x="19" y="7"/>
                  </a:moveTo>
                  <a:lnTo>
                    <a:pt x="19" y="7"/>
                  </a:lnTo>
                  <a:lnTo>
                    <a:pt x="19" y="7"/>
                  </a:lnTo>
                  <a:lnTo>
                    <a:pt x="19" y="5"/>
                  </a:lnTo>
                  <a:lnTo>
                    <a:pt x="19" y="5"/>
                  </a:lnTo>
                  <a:lnTo>
                    <a:pt x="16" y="3"/>
                  </a:lnTo>
                  <a:lnTo>
                    <a:pt x="16" y="3"/>
                  </a:lnTo>
                  <a:lnTo>
                    <a:pt x="16" y="3"/>
                  </a:lnTo>
                  <a:lnTo>
                    <a:pt x="13" y="3"/>
                  </a:lnTo>
                  <a:lnTo>
                    <a:pt x="13" y="0"/>
                  </a:lnTo>
                  <a:lnTo>
                    <a:pt x="9" y="0"/>
                  </a:lnTo>
                  <a:lnTo>
                    <a:pt x="9" y="0"/>
                  </a:lnTo>
                  <a:lnTo>
                    <a:pt x="6" y="3"/>
                  </a:lnTo>
                  <a:lnTo>
                    <a:pt x="6" y="3"/>
                  </a:lnTo>
                  <a:lnTo>
                    <a:pt x="3" y="3"/>
                  </a:lnTo>
                  <a:lnTo>
                    <a:pt x="3" y="3"/>
                  </a:lnTo>
                  <a:lnTo>
                    <a:pt x="3" y="5"/>
                  </a:lnTo>
                  <a:lnTo>
                    <a:pt x="0" y="5"/>
                  </a:lnTo>
                  <a:lnTo>
                    <a:pt x="0" y="7"/>
                  </a:lnTo>
                  <a:lnTo>
                    <a:pt x="0" y="7"/>
                  </a:lnTo>
                  <a:lnTo>
                    <a:pt x="0" y="10"/>
                  </a:lnTo>
                  <a:lnTo>
                    <a:pt x="0" y="10"/>
                  </a:lnTo>
                  <a:lnTo>
                    <a:pt x="0" y="12"/>
                  </a:lnTo>
                  <a:lnTo>
                    <a:pt x="0" y="12"/>
                  </a:lnTo>
                  <a:lnTo>
                    <a:pt x="3" y="12"/>
                  </a:lnTo>
                  <a:lnTo>
                    <a:pt x="3" y="14"/>
                  </a:lnTo>
                  <a:lnTo>
                    <a:pt x="3" y="14"/>
                  </a:lnTo>
                  <a:lnTo>
                    <a:pt x="6" y="14"/>
                  </a:lnTo>
                  <a:lnTo>
                    <a:pt x="6" y="17"/>
                  </a:lnTo>
                  <a:lnTo>
                    <a:pt x="9" y="17"/>
                  </a:lnTo>
                  <a:lnTo>
                    <a:pt x="9" y="17"/>
                  </a:lnTo>
                  <a:lnTo>
                    <a:pt x="13" y="17"/>
                  </a:lnTo>
                  <a:lnTo>
                    <a:pt x="13" y="17"/>
                  </a:lnTo>
                  <a:lnTo>
                    <a:pt x="16" y="14"/>
                  </a:lnTo>
                  <a:lnTo>
                    <a:pt x="16" y="14"/>
                  </a:lnTo>
                  <a:lnTo>
                    <a:pt x="16" y="14"/>
                  </a:lnTo>
                  <a:lnTo>
                    <a:pt x="19" y="12"/>
                  </a:lnTo>
                  <a:lnTo>
                    <a:pt x="19" y="12"/>
                  </a:lnTo>
                  <a:lnTo>
                    <a:pt x="19" y="12"/>
                  </a:lnTo>
                  <a:lnTo>
                    <a:pt x="19" y="10"/>
                  </a:lnTo>
                  <a:lnTo>
                    <a:pt x="19" y="10"/>
                  </a:lnTo>
                  <a:lnTo>
                    <a:pt x="19" y="10"/>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378" name="Freeform 58"/>
            <p:cNvSpPr>
              <a:spLocks/>
            </p:cNvSpPr>
            <p:nvPr/>
          </p:nvSpPr>
          <p:spPr bwMode="auto">
            <a:xfrm>
              <a:off x="1871" y="1912"/>
              <a:ext cx="19" cy="14"/>
            </a:xfrm>
            <a:custGeom>
              <a:avLst/>
              <a:gdLst>
                <a:gd name="T0" fmla="*/ 19 w 19"/>
                <a:gd name="T1" fmla="*/ 5 h 14"/>
                <a:gd name="T2" fmla="*/ 19 w 19"/>
                <a:gd name="T3" fmla="*/ 5 h 14"/>
                <a:gd name="T4" fmla="*/ 19 w 19"/>
                <a:gd name="T5" fmla="*/ 5 h 14"/>
                <a:gd name="T6" fmla="*/ 19 w 19"/>
                <a:gd name="T7" fmla="*/ 3 h 14"/>
                <a:gd name="T8" fmla="*/ 19 w 19"/>
                <a:gd name="T9" fmla="*/ 3 h 14"/>
                <a:gd name="T10" fmla="*/ 16 w 19"/>
                <a:gd name="T11" fmla="*/ 3 h 14"/>
                <a:gd name="T12" fmla="*/ 16 w 19"/>
                <a:gd name="T13" fmla="*/ 0 h 14"/>
                <a:gd name="T14" fmla="*/ 16 w 19"/>
                <a:gd name="T15" fmla="*/ 0 h 14"/>
                <a:gd name="T16" fmla="*/ 13 w 19"/>
                <a:gd name="T17" fmla="*/ 0 h 14"/>
                <a:gd name="T18" fmla="*/ 13 w 19"/>
                <a:gd name="T19" fmla="*/ 0 h 14"/>
                <a:gd name="T20" fmla="*/ 9 w 19"/>
                <a:gd name="T21" fmla="*/ 0 h 14"/>
                <a:gd name="T22" fmla="*/ 9 w 19"/>
                <a:gd name="T23" fmla="*/ 0 h 14"/>
                <a:gd name="T24" fmla="*/ 6 w 19"/>
                <a:gd name="T25" fmla="*/ 0 h 14"/>
                <a:gd name="T26" fmla="*/ 6 w 19"/>
                <a:gd name="T27" fmla="*/ 0 h 14"/>
                <a:gd name="T28" fmla="*/ 3 w 19"/>
                <a:gd name="T29" fmla="*/ 0 h 14"/>
                <a:gd name="T30" fmla="*/ 3 w 19"/>
                <a:gd name="T31" fmla="*/ 3 h 14"/>
                <a:gd name="T32" fmla="*/ 3 w 19"/>
                <a:gd name="T33" fmla="*/ 3 h 14"/>
                <a:gd name="T34" fmla="*/ 0 w 19"/>
                <a:gd name="T35" fmla="*/ 3 h 14"/>
                <a:gd name="T36" fmla="*/ 0 w 19"/>
                <a:gd name="T37" fmla="*/ 5 h 14"/>
                <a:gd name="T38" fmla="*/ 0 w 19"/>
                <a:gd name="T39" fmla="*/ 5 h 14"/>
                <a:gd name="T40" fmla="*/ 0 w 19"/>
                <a:gd name="T41" fmla="*/ 7 h 14"/>
                <a:gd name="T42" fmla="*/ 0 w 19"/>
                <a:gd name="T43" fmla="*/ 7 h 14"/>
                <a:gd name="T44" fmla="*/ 0 w 19"/>
                <a:gd name="T45" fmla="*/ 10 h 14"/>
                <a:gd name="T46" fmla="*/ 0 w 19"/>
                <a:gd name="T47" fmla="*/ 10 h 14"/>
                <a:gd name="T48" fmla="*/ 3 w 19"/>
                <a:gd name="T49" fmla="*/ 12 h 14"/>
                <a:gd name="T50" fmla="*/ 3 w 19"/>
                <a:gd name="T51" fmla="*/ 12 h 14"/>
                <a:gd name="T52" fmla="*/ 3 w 19"/>
                <a:gd name="T53" fmla="*/ 12 h 14"/>
                <a:gd name="T54" fmla="*/ 6 w 19"/>
                <a:gd name="T55" fmla="*/ 14 h 14"/>
                <a:gd name="T56" fmla="*/ 6 w 19"/>
                <a:gd name="T57" fmla="*/ 14 h 14"/>
                <a:gd name="T58" fmla="*/ 9 w 19"/>
                <a:gd name="T59" fmla="*/ 14 h 14"/>
                <a:gd name="T60" fmla="*/ 9 w 19"/>
                <a:gd name="T61" fmla="*/ 14 h 14"/>
                <a:gd name="T62" fmla="*/ 13 w 19"/>
                <a:gd name="T63" fmla="*/ 14 h 14"/>
                <a:gd name="T64" fmla="*/ 13 w 19"/>
                <a:gd name="T65" fmla="*/ 14 h 14"/>
                <a:gd name="T66" fmla="*/ 16 w 19"/>
                <a:gd name="T67" fmla="*/ 14 h 14"/>
                <a:gd name="T68" fmla="*/ 16 w 19"/>
                <a:gd name="T69" fmla="*/ 12 h 14"/>
                <a:gd name="T70" fmla="*/ 16 w 19"/>
                <a:gd name="T71" fmla="*/ 12 h 14"/>
                <a:gd name="T72" fmla="*/ 19 w 19"/>
                <a:gd name="T73" fmla="*/ 12 h 14"/>
                <a:gd name="T74" fmla="*/ 19 w 19"/>
                <a:gd name="T75" fmla="*/ 10 h 14"/>
                <a:gd name="T76" fmla="*/ 19 w 19"/>
                <a:gd name="T77" fmla="*/ 10 h 14"/>
                <a:gd name="T78" fmla="*/ 19 w 19"/>
                <a:gd name="T79" fmla="*/ 7 h 14"/>
                <a:gd name="T80" fmla="*/ 19 w 19"/>
                <a:gd name="T81" fmla="*/ 7 h 14"/>
                <a:gd name="T82" fmla="*/ 19 w 19"/>
                <a:gd name="T83" fmla="*/ 7 h 14"/>
                <a:gd name="T84" fmla="*/ 19 w 19"/>
                <a:gd name="T85"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4">
                  <a:moveTo>
                    <a:pt x="19" y="5"/>
                  </a:moveTo>
                  <a:lnTo>
                    <a:pt x="19" y="5"/>
                  </a:lnTo>
                  <a:lnTo>
                    <a:pt x="19" y="5"/>
                  </a:lnTo>
                  <a:lnTo>
                    <a:pt x="19" y="3"/>
                  </a:lnTo>
                  <a:lnTo>
                    <a:pt x="19" y="3"/>
                  </a:lnTo>
                  <a:lnTo>
                    <a:pt x="16" y="3"/>
                  </a:lnTo>
                  <a:lnTo>
                    <a:pt x="16" y="0"/>
                  </a:lnTo>
                  <a:lnTo>
                    <a:pt x="16" y="0"/>
                  </a:lnTo>
                  <a:lnTo>
                    <a:pt x="13" y="0"/>
                  </a:lnTo>
                  <a:lnTo>
                    <a:pt x="13" y="0"/>
                  </a:lnTo>
                  <a:lnTo>
                    <a:pt x="9" y="0"/>
                  </a:lnTo>
                  <a:lnTo>
                    <a:pt x="9" y="0"/>
                  </a:lnTo>
                  <a:lnTo>
                    <a:pt x="6" y="0"/>
                  </a:lnTo>
                  <a:lnTo>
                    <a:pt x="6" y="0"/>
                  </a:lnTo>
                  <a:lnTo>
                    <a:pt x="3" y="0"/>
                  </a:lnTo>
                  <a:lnTo>
                    <a:pt x="3" y="3"/>
                  </a:lnTo>
                  <a:lnTo>
                    <a:pt x="3" y="3"/>
                  </a:lnTo>
                  <a:lnTo>
                    <a:pt x="0" y="3"/>
                  </a:lnTo>
                  <a:lnTo>
                    <a:pt x="0" y="5"/>
                  </a:lnTo>
                  <a:lnTo>
                    <a:pt x="0" y="5"/>
                  </a:lnTo>
                  <a:lnTo>
                    <a:pt x="0" y="7"/>
                  </a:lnTo>
                  <a:lnTo>
                    <a:pt x="0" y="7"/>
                  </a:lnTo>
                  <a:lnTo>
                    <a:pt x="0" y="10"/>
                  </a:lnTo>
                  <a:lnTo>
                    <a:pt x="0" y="10"/>
                  </a:lnTo>
                  <a:lnTo>
                    <a:pt x="3" y="12"/>
                  </a:lnTo>
                  <a:lnTo>
                    <a:pt x="3" y="12"/>
                  </a:lnTo>
                  <a:lnTo>
                    <a:pt x="3" y="12"/>
                  </a:lnTo>
                  <a:lnTo>
                    <a:pt x="6" y="14"/>
                  </a:lnTo>
                  <a:lnTo>
                    <a:pt x="6" y="14"/>
                  </a:lnTo>
                  <a:lnTo>
                    <a:pt x="9" y="14"/>
                  </a:lnTo>
                  <a:lnTo>
                    <a:pt x="9" y="14"/>
                  </a:lnTo>
                  <a:lnTo>
                    <a:pt x="13" y="14"/>
                  </a:lnTo>
                  <a:lnTo>
                    <a:pt x="13" y="14"/>
                  </a:lnTo>
                  <a:lnTo>
                    <a:pt x="16" y="14"/>
                  </a:lnTo>
                  <a:lnTo>
                    <a:pt x="16" y="12"/>
                  </a:lnTo>
                  <a:lnTo>
                    <a:pt x="16" y="12"/>
                  </a:lnTo>
                  <a:lnTo>
                    <a:pt x="19" y="12"/>
                  </a:lnTo>
                  <a:lnTo>
                    <a:pt x="19" y="10"/>
                  </a:lnTo>
                  <a:lnTo>
                    <a:pt x="19" y="10"/>
                  </a:lnTo>
                  <a:lnTo>
                    <a:pt x="19" y="7"/>
                  </a:lnTo>
                  <a:lnTo>
                    <a:pt x="19" y="7"/>
                  </a:lnTo>
                  <a:lnTo>
                    <a:pt x="19" y="7"/>
                  </a:lnTo>
                  <a:lnTo>
                    <a:pt x="1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379" name="Freeform 59"/>
            <p:cNvSpPr>
              <a:spLocks/>
            </p:cNvSpPr>
            <p:nvPr/>
          </p:nvSpPr>
          <p:spPr bwMode="auto">
            <a:xfrm>
              <a:off x="1871" y="2009"/>
              <a:ext cx="19" cy="16"/>
            </a:xfrm>
            <a:custGeom>
              <a:avLst/>
              <a:gdLst>
                <a:gd name="T0" fmla="*/ 19 w 19"/>
                <a:gd name="T1" fmla="*/ 7 h 16"/>
                <a:gd name="T2" fmla="*/ 19 w 19"/>
                <a:gd name="T3" fmla="*/ 7 h 16"/>
                <a:gd name="T4" fmla="*/ 19 w 19"/>
                <a:gd name="T5" fmla="*/ 4 h 16"/>
                <a:gd name="T6" fmla="*/ 19 w 19"/>
                <a:gd name="T7" fmla="*/ 4 h 16"/>
                <a:gd name="T8" fmla="*/ 19 w 19"/>
                <a:gd name="T9" fmla="*/ 4 h 16"/>
                <a:gd name="T10" fmla="*/ 16 w 19"/>
                <a:gd name="T11" fmla="*/ 2 h 16"/>
                <a:gd name="T12" fmla="*/ 16 w 19"/>
                <a:gd name="T13" fmla="*/ 2 h 16"/>
                <a:gd name="T14" fmla="*/ 16 w 19"/>
                <a:gd name="T15" fmla="*/ 2 h 16"/>
                <a:gd name="T16" fmla="*/ 13 w 19"/>
                <a:gd name="T17" fmla="*/ 0 h 16"/>
                <a:gd name="T18" fmla="*/ 13 w 19"/>
                <a:gd name="T19" fmla="*/ 0 h 16"/>
                <a:gd name="T20" fmla="*/ 9 w 19"/>
                <a:gd name="T21" fmla="*/ 0 h 16"/>
                <a:gd name="T22" fmla="*/ 9 w 19"/>
                <a:gd name="T23" fmla="*/ 0 h 16"/>
                <a:gd name="T24" fmla="*/ 6 w 19"/>
                <a:gd name="T25" fmla="*/ 0 h 16"/>
                <a:gd name="T26" fmla="*/ 6 w 19"/>
                <a:gd name="T27" fmla="*/ 2 h 16"/>
                <a:gd name="T28" fmla="*/ 3 w 19"/>
                <a:gd name="T29" fmla="*/ 2 h 16"/>
                <a:gd name="T30" fmla="*/ 3 w 19"/>
                <a:gd name="T31" fmla="*/ 2 h 16"/>
                <a:gd name="T32" fmla="*/ 3 w 19"/>
                <a:gd name="T33" fmla="*/ 4 h 16"/>
                <a:gd name="T34" fmla="*/ 0 w 19"/>
                <a:gd name="T35" fmla="*/ 4 h 16"/>
                <a:gd name="T36" fmla="*/ 0 w 19"/>
                <a:gd name="T37" fmla="*/ 4 h 16"/>
                <a:gd name="T38" fmla="*/ 0 w 19"/>
                <a:gd name="T39" fmla="*/ 7 h 16"/>
                <a:gd name="T40" fmla="*/ 0 w 19"/>
                <a:gd name="T41" fmla="*/ 7 h 16"/>
                <a:gd name="T42" fmla="*/ 0 w 19"/>
                <a:gd name="T43" fmla="*/ 9 h 16"/>
                <a:gd name="T44" fmla="*/ 0 w 19"/>
                <a:gd name="T45" fmla="*/ 9 h 16"/>
                <a:gd name="T46" fmla="*/ 0 w 19"/>
                <a:gd name="T47" fmla="*/ 11 h 16"/>
                <a:gd name="T48" fmla="*/ 3 w 19"/>
                <a:gd name="T49" fmla="*/ 11 h 16"/>
                <a:gd name="T50" fmla="*/ 3 w 19"/>
                <a:gd name="T51" fmla="*/ 14 h 16"/>
                <a:gd name="T52" fmla="*/ 3 w 19"/>
                <a:gd name="T53" fmla="*/ 14 h 16"/>
                <a:gd name="T54" fmla="*/ 6 w 19"/>
                <a:gd name="T55" fmla="*/ 14 h 16"/>
                <a:gd name="T56" fmla="*/ 6 w 19"/>
                <a:gd name="T57" fmla="*/ 14 h 16"/>
                <a:gd name="T58" fmla="*/ 9 w 19"/>
                <a:gd name="T59" fmla="*/ 14 h 16"/>
                <a:gd name="T60" fmla="*/ 9 w 19"/>
                <a:gd name="T61" fmla="*/ 16 h 16"/>
                <a:gd name="T62" fmla="*/ 13 w 19"/>
                <a:gd name="T63" fmla="*/ 14 h 16"/>
                <a:gd name="T64" fmla="*/ 13 w 19"/>
                <a:gd name="T65" fmla="*/ 14 h 16"/>
                <a:gd name="T66" fmla="*/ 16 w 19"/>
                <a:gd name="T67" fmla="*/ 14 h 16"/>
                <a:gd name="T68" fmla="*/ 16 w 19"/>
                <a:gd name="T69" fmla="*/ 14 h 16"/>
                <a:gd name="T70" fmla="*/ 16 w 19"/>
                <a:gd name="T71" fmla="*/ 14 h 16"/>
                <a:gd name="T72" fmla="*/ 19 w 19"/>
                <a:gd name="T73" fmla="*/ 11 h 16"/>
                <a:gd name="T74" fmla="*/ 19 w 19"/>
                <a:gd name="T75" fmla="*/ 11 h 16"/>
                <a:gd name="T76" fmla="*/ 19 w 19"/>
                <a:gd name="T77" fmla="*/ 9 h 16"/>
                <a:gd name="T78" fmla="*/ 19 w 19"/>
                <a:gd name="T79" fmla="*/ 9 h 16"/>
                <a:gd name="T80" fmla="*/ 19 w 19"/>
                <a:gd name="T81" fmla="*/ 7 h 16"/>
                <a:gd name="T82" fmla="*/ 19 w 19"/>
                <a:gd name="T8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 h="16">
                  <a:moveTo>
                    <a:pt x="19" y="7"/>
                  </a:moveTo>
                  <a:lnTo>
                    <a:pt x="19" y="7"/>
                  </a:lnTo>
                  <a:lnTo>
                    <a:pt x="19" y="4"/>
                  </a:lnTo>
                  <a:lnTo>
                    <a:pt x="19" y="4"/>
                  </a:lnTo>
                  <a:lnTo>
                    <a:pt x="19" y="4"/>
                  </a:lnTo>
                  <a:lnTo>
                    <a:pt x="16" y="2"/>
                  </a:lnTo>
                  <a:lnTo>
                    <a:pt x="16" y="2"/>
                  </a:lnTo>
                  <a:lnTo>
                    <a:pt x="16" y="2"/>
                  </a:lnTo>
                  <a:lnTo>
                    <a:pt x="13" y="0"/>
                  </a:lnTo>
                  <a:lnTo>
                    <a:pt x="13" y="0"/>
                  </a:lnTo>
                  <a:lnTo>
                    <a:pt x="9" y="0"/>
                  </a:lnTo>
                  <a:lnTo>
                    <a:pt x="9" y="0"/>
                  </a:lnTo>
                  <a:lnTo>
                    <a:pt x="6" y="0"/>
                  </a:lnTo>
                  <a:lnTo>
                    <a:pt x="6" y="2"/>
                  </a:lnTo>
                  <a:lnTo>
                    <a:pt x="3" y="2"/>
                  </a:lnTo>
                  <a:lnTo>
                    <a:pt x="3" y="2"/>
                  </a:lnTo>
                  <a:lnTo>
                    <a:pt x="3" y="4"/>
                  </a:lnTo>
                  <a:lnTo>
                    <a:pt x="0" y="4"/>
                  </a:lnTo>
                  <a:lnTo>
                    <a:pt x="0" y="4"/>
                  </a:lnTo>
                  <a:lnTo>
                    <a:pt x="0" y="7"/>
                  </a:lnTo>
                  <a:lnTo>
                    <a:pt x="0" y="7"/>
                  </a:lnTo>
                  <a:lnTo>
                    <a:pt x="0" y="9"/>
                  </a:lnTo>
                  <a:lnTo>
                    <a:pt x="0" y="9"/>
                  </a:lnTo>
                  <a:lnTo>
                    <a:pt x="0" y="11"/>
                  </a:lnTo>
                  <a:lnTo>
                    <a:pt x="3" y="11"/>
                  </a:lnTo>
                  <a:lnTo>
                    <a:pt x="3" y="14"/>
                  </a:lnTo>
                  <a:lnTo>
                    <a:pt x="3" y="14"/>
                  </a:lnTo>
                  <a:lnTo>
                    <a:pt x="6" y="14"/>
                  </a:lnTo>
                  <a:lnTo>
                    <a:pt x="6" y="14"/>
                  </a:lnTo>
                  <a:lnTo>
                    <a:pt x="9" y="14"/>
                  </a:lnTo>
                  <a:lnTo>
                    <a:pt x="9" y="16"/>
                  </a:lnTo>
                  <a:lnTo>
                    <a:pt x="13" y="14"/>
                  </a:lnTo>
                  <a:lnTo>
                    <a:pt x="13" y="14"/>
                  </a:lnTo>
                  <a:lnTo>
                    <a:pt x="16" y="14"/>
                  </a:lnTo>
                  <a:lnTo>
                    <a:pt x="16" y="14"/>
                  </a:lnTo>
                  <a:lnTo>
                    <a:pt x="16" y="14"/>
                  </a:lnTo>
                  <a:lnTo>
                    <a:pt x="19" y="11"/>
                  </a:lnTo>
                  <a:lnTo>
                    <a:pt x="19" y="11"/>
                  </a:lnTo>
                  <a:lnTo>
                    <a:pt x="19" y="9"/>
                  </a:lnTo>
                  <a:lnTo>
                    <a:pt x="19" y="9"/>
                  </a:lnTo>
                  <a:lnTo>
                    <a:pt x="19" y="7"/>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380" name="Freeform 60"/>
            <p:cNvSpPr>
              <a:spLocks/>
            </p:cNvSpPr>
            <p:nvPr/>
          </p:nvSpPr>
          <p:spPr bwMode="auto">
            <a:xfrm>
              <a:off x="1242" y="2263"/>
              <a:ext cx="545" cy="265"/>
            </a:xfrm>
            <a:custGeom>
              <a:avLst/>
              <a:gdLst>
                <a:gd name="T0" fmla="*/ 545 w 545"/>
                <a:gd name="T1" fmla="*/ 265 h 265"/>
                <a:gd name="T2" fmla="*/ 545 w 545"/>
                <a:gd name="T3" fmla="*/ 0 h 265"/>
                <a:gd name="T4" fmla="*/ 0 w 545"/>
                <a:gd name="T5" fmla="*/ 0 h 265"/>
                <a:gd name="T6" fmla="*/ 0 w 545"/>
                <a:gd name="T7" fmla="*/ 265 h 265"/>
                <a:gd name="T8" fmla="*/ 545 w 545"/>
                <a:gd name="T9" fmla="*/ 265 h 265"/>
                <a:gd name="T10" fmla="*/ 545 w 545"/>
                <a:gd name="T11" fmla="*/ 265 h 265"/>
              </a:gdLst>
              <a:ahLst/>
              <a:cxnLst>
                <a:cxn ang="0">
                  <a:pos x="T0" y="T1"/>
                </a:cxn>
                <a:cxn ang="0">
                  <a:pos x="T2" y="T3"/>
                </a:cxn>
                <a:cxn ang="0">
                  <a:pos x="T4" y="T5"/>
                </a:cxn>
                <a:cxn ang="0">
                  <a:pos x="T6" y="T7"/>
                </a:cxn>
                <a:cxn ang="0">
                  <a:pos x="T8" y="T9"/>
                </a:cxn>
                <a:cxn ang="0">
                  <a:pos x="T10" y="T11"/>
                </a:cxn>
              </a:cxnLst>
              <a:rect l="0" t="0" r="r" b="b"/>
              <a:pathLst>
                <a:path w="545" h="265">
                  <a:moveTo>
                    <a:pt x="545" y="265"/>
                  </a:moveTo>
                  <a:lnTo>
                    <a:pt x="545" y="0"/>
                  </a:lnTo>
                  <a:lnTo>
                    <a:pt x="0" y="0"/>
                  </a:lnTo>
                  <a:lnTo>
                    <a:pt x="0" y="265"/>
                  </a:lnTo>
                  <a:lnTo>
                    <a:pt x="545" y="265"/>
                  </a:lnTo>
                  <a:lnTo>
                    <a:pt x="545" y="265"/>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81" name="Rectangle 61"/>
            <p:cNvSpPr>
              <a:spLocks noChangeArrowheads="1"/>
            </p:cNvSpPr>
            <p:nvPr/>
          </p:nvSpPr>
          <p:spPr bwMode="auto">
            <a:xfrm>
              <a:off x="1296" y="2314"/>
              <a:ext cx="7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a:t>
              </a:r>
              <a:endParaRPr lang="en-US" sz="2400" b="1" i="1"/>
            </a:p>
          </p:txBody>
        </p:sp>
        <p:sp>
          <p:nvSpPr>
            <p:cNvPr id="56382" name="Rectangle 62"/>
            <p:cNvSpPr>
              <a:spLocks noChangeArrowheads="1"/>
            </p:cNvSpPr>
            <p:nvPr/>
          </p:nvSpPr>
          <p:spPr bwMode="auto">
            <a:xfrm>
              <a:off x="1375" y="2312"/>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383" name="Rectangle 63"/>
            <p:cNvSpPr>
              <a:spLocks noChangeArrowheads="1"/>
            </p:cNvSpPr>
            <p:nvPr/>
          </p:nvSpPr>
          <p:spPr bwMode="auto">
            <a:xfrm>
              <a:off x="1406" y="231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384" name="Rectangle 64"/>
            <p:cNvSpPr>
              <a:spLocks noChangeArrowheads="1"/>
            </p:cNvSpPr>
            <p:nvPr/>
          </p:nvSpPr>
          <p:spPr bwMode="auto">
            <a:xfrm>
              <a:off x="1428" y="2312"/>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385" name="Rectangle 65"/>
            <p:cNvSpPr>
              <a:spLocks noChangeArrowheads="1"/>
            </p:cNvSpPr>
            <p:nvPr/>
          </p:nvSpPr>
          <p:spPr bwMode="auto">
            <a:xfrm>
              <a:off x="1453" y="2312"/>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h</a:t>
              </a:r>
              <a:endParaRPr lang="en-US" sz="2400" b="1" i="1"/>
            </a:p>
          </p:txBody>
        </p:sp>
        <p:sp>
          <p:nvSpPr>
            <p:cNvPr id="56386" name="Rectangle 66"/>
            <p:cNvSpPr>
              <a:spLocks noChangeArrowheads="1"/>
            </p:cNvSpPr>
            <p:nvPr/>
          </p:nvSpPr>
          <p:spPr bwMode="auto">
            <a:xfrm>
              <a:off x="1502" y="2312"/>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387" name="Rectangle 67"/>
            <p:cNvSpPr>
              <a:spLocks noChangeArrowheads="1"/>
            </p:cNvSpPr>
            <p:nvPr/>
          </p:nvSpPr>
          <p:spPr bwMode="auto">
            <a:xfrm>
              <a:off x="1577" y="231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388" name="Rectangle 68"/>
            <p:cNvSpPr>
              <a:spLocks noChangeArrowheads="1"/>
            </p:cNvSpPr>
            <p:nvPr/>
          </p:nvSpPr>
          <p:spPr bwMode="auto">
            <a:xfrm>
              <a:off x="1626" y="2312"/>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389" name="Rectangle 69"/>
            <p:cNvSpPr>
              <a:spLocks noChangeArrowheads="1"/>
            </p:cNvSpPr>
            <p:nvPr/>
          </p:nvSpPr>
          <p:spPr bwMode="auto">
            <a:xfrm>
              <a:off x="1654" y="231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390" name="Rectangle 70"/>
            <p:cNvSpPr>
              <a:spLocks noChangeArrowheads="1"/>
            </p:cNvSpPr>
            <p:nvPr/>
          </p:nvSpPr>
          <p:spPr bwMode="auto">
            <a:xfrm>
              <a:off x="1673" y="231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391" name="Freeform 71"/>
            <p:cNvSpPr>
              <a:spLocks/>
            </p:cNvSpPr>
            <p:nvPr/>
          </p:nvSpPr>
          <p:spPr bwMode="auto">
            <a:xfrm>
              <a:off x="1973" y="2263"/>
              <a:ext cx="546" cy="265"/>
            </a:xfrm>
            <a:custGeom>
              <a:avLst/>
              <a:gdLst>
                <a:gd name="T0" fmla="*/ 546 w 546"/>
                <a:gd name="T1" fmla="*/ 265 h 265"/>
                <a:gd name="T2" fmla="*/ 546 w 546"/>
                <a:gd name="T3" fmla="*/ 0 h 265"/>
                <a:gd name="T4" fmla="*/ 0 w 546"/>
                <a:gd name="T5" fmla="*/ 0 h 265"/>
                <a:gd name="T6" fmla="*/ 0 w 546"/>
                <a:gd name="T7" fmla="*/ 265 h 265"/>
                <a:gd name="T8" fmla="*/ 546 w 546"/>
                <a:gd name="T9" fmla="*/ 265 h 265"/>
                <a:gd name="T10" fmla="*/ 546 w 546"/>
                <a:gd name="T11" fmla="*/ 265 h 265"/>
              </a:gdLst>
              <a:ahLst/>
              <a:cxnLst>
                <a:cxn ang="0">
                  <a:pos x="T0" y="T1"/>
                </a:cxn>
                <a:cxn ang="0">
                  <a:pos x="T2" y="T3"/>
                </a:cxn>
                <a:cxn ang="0">
                  <a:pos x="T4" y="T5"/>
                </a:cxn>
                <a:cxn ang="0">
                  <a:pos x="T6" y="T7"/>
                </a:cxn>
                <a:cxn ang="0">
                  <a:pos x="T8" y="T9"/>
                </a:cxn>
                <a:cxn ang="0">
                  <a:pos x="T10" y="T11"/>
                </a:cxn>
              </a:cxnLst>
              <a:rect l="0" t="0" r="r" b="b"/>
              <a:pathLst>
                <a:path w="546" h="265">
                  <a:moveTo>
                    <a:pt x="546" y="265"/>
                  </a:moveTo>
                  <a:lnTo>
                    <a:pt x="546" y="0"/>
                  </a:lnTo>
                  <a:lnTo>
                    <a:pt x="0" y="0"/>
                  </a:lnTo>
                  <a:lnTo>
                    <a:pt x="0" y="265"/>
                  </a:lnTo>
                  <a:lnTo>
                    <a:pt x="546" y="265"/>
                  </a:lnTo>
                  <a:lnTo>
                    <a:pt x="546" y="265"/>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92" name="Rectangle 72"/>
            <p:cNvSpPr>
              <a:spLocks noChangeArrowheads="1"/>
            </p:cNvSpPr>
            <p:nvPr/>
          </p:nvSpPr>
          <p:spPr bwMode="auto">
            <a:xfrm>
              <a:off x="2094" y="2312"/>
              <a:ext cx="4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393" name="Rectangle 73"/>
            <p:cNvSpPr>
              <a:spLocks noChangeArrowheads="1"/>
            </p:cNvSpPr>
            <p:nvPr/>
          </p:nvSpPr>
          <p:spPr bwMode="auto">
            <a:xfrm>
              <a:off x="2169" y="2312"/>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394" name="Rectangle 74"/>
            <p:cNvSpPr>
              <a:spLocks noChangeArrowheads="1"/>
            </p:cNvSpPr>
            <p:nvPr/>
          </p:nvSpPr>
          <p:spPr bwMode="auto">
            <a:xfrm>
              <a:off x="2218" y="231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l</a:t>
              </a:r>
              <a:endParaRPr lang="en-US" sz="2400" b="1" i="1"/>
            </a:p>
          </p:txBody>
        </p:sp>
        <p:sp>
          <p:nvSpPr>
            <p:cNvPr id="56395" name="Rectangle 75"/>
            <p:cNvSpPr>
              <a:spLocks noChangeArrowheads="1"/>
            </p:cNvSpPr>
            <p:nvPr/>
          </p:nvSpPr>
          <p:spPr bwMode="auto">
            <a:xfrm>
              <a:off x="2240" y="2312"/>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396" name="Rectangle 76"/>
            <p:cNvSpPr>
              <a:spLocks noChangeArrowheads="1"/>
            </p:cNvSpPr>
            <p:nvPr/>
          </p:nvSpPr>
          <p:spPr bwMode="auto">
            <a:xfrm>
              <a:off x="2265" y="231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397" name="Rectangle 77"/>
            <p:cNvSpPr>
              <a:spLocks noChangeArrowheads="1"/>
            </p:cNvSpPr>
            <p:nvPr/>
          </p:nvSpPr>
          <p:spPr bwMode="auto">
            <a:xfrm>
              <a:off x="2283" y="2312"/>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398" name="Rectangle 78"/>
            <p:cNvSpPr>
              <a:spLocks noChangeArrowheads="1"/>
            </p:cNvSpPr>
            <p:nvPr/>
          </p:nvSpPr>
          <p:spPr bwMode="auto">
            <a:xfrm>
              <a:off x="2336" y="231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l</a:t>
              </a:r>
              <a:endParaRPr lang="en-US" sz="2400" b="1" i="1"/>
            </a:p>
          </p:txBody>
        </p:sp>
        <p:sp>
          <p:nvSpPr>
            <p:cNvPr id="56399" name="Rectangle 79"/>
            <p:cNvSpPr>
              <a:spLocks noChangeArrowheads="1"/>
            </p:cNvSpPr>
            <p:nvPr/>
          </p:nvSpPr>
          <p:spPr bwMode="auto">
            <a:xfrm>
              <a:off x="2355" y="231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y</a:t>
              </a:r>
              <a:endParaRPr lang="en-US" sz="2400" b="1" i="1"/>
            </a:p>
          </p:txBody>
        </p:sp>
        <p:sp>
          <p:nvSpPr>
            <p:cNvPr id="56400" name="Rectangle 80"/>
            <p:cNvSpPr>
              <a:spLocks noChangeArrowheads="1"/>
            </p:cNvSpPr>
            <p:nvPr/>
          </p:nvSpPr>
          <p:spPr bwMode="auto">
            <a:xfrm>
              <a:off x="2131" y="23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401" name="Rectangle 81"/>
            <p:cNvSpPr>
              <a:spLocks noChangeArrowheads="1"/>
            </p:cNvSpPr>
            <p:nvPr/>
          </p:nvSpPr>
          <p:spPr bwMode="auto">
            <a:xfrm>
              <a:off x="2181" y="2395"/>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02" name="Rectangle 82"/>
            <p:cNvSpPr>
              <a:spLocks noChangeArrowheads="1"/>
            </p:cNvSpPr>
            <p:nvPr/>
          </p:nvSpPr>
          <p:spPr bwMode="auto">
            <a:xfrm>
              <a:off x="2200" y="23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v</a:t>
              </a:r>
              <a:endParaRPr lang="en-US" sz="2400" b="1" i="1"/>
            </a:p>
          </p:txBody>
        </p:sp>
        <p:sp>
          <p:nvSpPr>
            <p:cNvPr id="56403" name="Rectangle 83"/>
            <p:cNvSpPr>
              <a:spLocks noChangeArrowheads="1"/>
            </p:cNvSpPr>
            <p:nvPr/>
          </p:nvSpPr>
          <p:spPr bwMode="auto">
            <a:xfrm>
              <a:off x="2246" y="2395"/>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04" name="Rectangle 84"/>
            <p:cNvSpPr>
              <a:spLocks noChangeArrowheads="1"/>
            </p:cNvSpPr>
            <p:nvPr/>
          </p:nvSpPr>
          <p:spPr bwMode="auto">
            <a:xfrm>
              <a:off x="2268" y="23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405" name="Rectangle 85"/>
            <p:cNvSpPr>
              <a:spLocks noChangeArrowheads="1"/>
            </p:cNvSpPr>
            <p:nvPr/>
          </p:nvSpPr>
          <p:spPr bwMode="auto">
            <a:xfrm>
              <a:off x="2317" y="23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06" name="Freeform 86"/>
            <p:cNvSpPr>
              <a:spLocks/>
            </p:cNvSpPr>
            <p:nvPr/>
          </p:nvSpPr>
          <p:spPr bwMode="auto">
            <a:xfrm>
              <a:off x="1515" y="1966"/>
              <a:ext cx="90" cy="297"/>
            </a:xfrm>
            <a:custGeom>
              <a:avLst/>
              <a:gdLst>
                <a:gd name="T0" fmla="*/ 90 w 90"/>
                <a:gd name="T1" fmla="*/ 0 h 297"/>
                <a:gd name="T2" fmla="*/ 0 w 90"/>
                <a:gd name="T3" fmla="*/ 3 h 297"/>
                <a:gd name="T4" fmla="*/ 0 w 90"/>
                <a:gd name="T5" fmla="*/ 297 h 297"/>
              </a:gdLst>
              <a:ahLst/>
              <a:cxnLst>
                <a:cxn ang="0">
                  <a:pos x="T0" y="T1"/>
                </a:cxn>
                <a:cxn ang="0">
                  <a:pos x="T2" y="T3"/>
                </a:cxn>
                <a:cxn ang="0">
                  <a:pos x="T4" y="T5"/>
                </a:cxn>
              </a:cxnLst>
              <a:rect l="0" t="0" r="r" b="b"/>
              <a:pathLst>
                <a:path w="90" h="297">
                  <a:moveTo>
                    <a:pt x="90" y="0"/>
                  </a:moveTo>
                  <a:lnTo>
                    <a:pt x="0" y="3"/>
                  </a:lnTo>
                  <a:lnTo>
                    <a:pt x="0" y="29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07" name="Freeform 87"/>
            <p:cNvSpPr>
              <a:spLocks/>
            </p:cNvSpPr>
            <p:nvPr/>
          </p:nvSpPr>
          <p:spPr bwMode="auto">
            <a:xfrm>
              <a:off x="2153" y="1966"/>
              <a:ext cx="96" cy="297"/>
            </a:xfrm>
            <a:custGeom>
              <a:avLst/>
              <a:gdLst>
                <a:gd name="T0" fmla="*/ 0 w 96"/>
                <a:gd name="T1" fmla="*/ 0 h 297"/>
                <a:gd name="T2" fmla="*/ 96 w 96"/>
                <a:gd name="T3" fmla="*/ 3 h 297"/>
                <a:gd name="T4" fmla="*/ 96 w 96"/>
                <a:gd name="T5" fmla="*/ 297 h 297"/>
              </a:gdLst>
              <a:ahLst/>
              <a:cxnLst>
                <a:cxn ang="0">
                  <a:pos x="T0" y="T1"/>
                </a:cxn>
                <a:cxn ang="0">
                  <a:pos x="T2" y="T3"/>
                </a:cxn>
                <a:cxn ang="0">
                  <a:pos x="T4" y="T5"/>
                </a:cxn>
              </a:cxnLst>
              <a:rect l="0" t="0" r="r" b="b"/>
              <a:pathLst>
                <a:path w="96" h="297">
                  <a:moveTo>
                    <a:pt x="0" y="0"/>
                  </a:moveTo>
                  <a:lnTo>
                    <a:pt x="96" y="3"/>
                  </a:lnTo>
                  <a:lnTo>
                    <a:pt x="96" y="29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08" name="Line 88"/>
            <p:cNvSpPr>
              <a:spLocks noChangeShapeType="1"/>
            </p:cNvSpPr>
            <p:nvPr/>
          </p:nvSpPr>
          <p:spPr bwMode="auto">
            <a:xfrm>
              <a:off x="2249" y="2530"/>
              <a:ext cx="1" cy="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409" name="Freeform 89"/>
            <p:cNvSpPr>
              <a:spLocks/>
            </p:cNvSpPr>
            <p:nvPr/>
          </p:nvSpPr>
          <p:spPr bwMode="auto">
            <a:xfrm>
              <a:off x="1973" y="2646"/>
              <a:ext cx="236" cy="117"/>
            </a:xfrm>
            <a:custGeom>
              <a:avLst/>
              <a:gdLst>
                <a:gd name="T0" fmla="*/ 233 w 236"/>
                <a:gd name="T1" fmla="*/ 117 h 117"/>
                <a:gd name="T2" fmla="*/ 236 w 236"/>
                <a:gd name="T3" fmla="*/ 0 h 117"/>
                <a:gd name="T4" fmla="*/ 0 w 236"/>
                <a:gd name="T5" fmla="*/ 0 h 117"/>
                <a:gd name="T6" fmla="*/ 0 w 236"/>
                <a:gd name="T7" fmla="*/ 117 h 117"/>
                <a:gd name="T8" fmla="*/ 236 w 236"/>
                <a:gd name="T9" fmla="*/ 117 h 117"/>
                <a:gd name="T10" fmla="*/ 236 w 236"/>
                <a:gd name="T11" fmla="*/ 117 h 117"/>
              </a:gdLst>
              <a:ahLst/>
              <a:cxnLst>
                <a:cxn ang="0">
                  <a:pos x="T0" y="T1"/>
                </a:cxn>
                <a:cxn ang="0">
                  <a:pos x="T2" y="T3"/>
                </a:cxn>
                <a:cxn ang="0">
                  <a:pos x="T4" y="T5"/>
                </a:cxn>
                <a:cxn ang="0">
                  <a:pos x="T6" y="T7"/>
                </a:cxn>
                <a:cxn ang="0">
                  <a:pos x="T8" y="T9"/>
                </a:cxn>
                <a:cxn ang="0">
                  <a:pos x="T10" y="T11"/>
                </a:cxn>
              </a:cxnLst>
              <a:rect l="0" t="0" r="r" b="b"/>
              <a:pathLst>
                <a:path w="236" h="117">
                  <a:moveTo>
                    <a:pt x="233" y="117"/>
                  </a:moveTo>
                  <a:lnTo>
                    <a:pt x="236" y="0"/>
                  </a:lnTo>
                  <a:lnTo>
                    <a:pt x="0" y="0"/>
                  </a:lnTo>
                  <a:lnTo>
                    <a:pt x="0" y="117"/>
                  </a:lnTo>
                  <a:lnTo>
                    <a:pt x="236" y="117"/>
                  </a:lnTo>
                  <a:lnTo>
                    <a:pt x="236" y="11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10" name="Rectangle 90"/>
            <p:cNvSpPr>
              <a:spLocks noChangeArrowheads="1"/>
            </p:cNvSpPr>
            <p:nvPr/>
          </p:nvSpPr>
          <p:spPr bwMode="auto">
            <a:xfrm>
              <a:off x="2042" y="266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L</a:t>
              </a:r>
              <a:endParaRPr lang="en-US" sz="2400" b="1" i="1"/>
            </a:p>
          </p:txBody>
        </p:sp>
        <p:sp>
          <p:nvSpPr>
            <p:cNvPr id="56411" name="Rectangle 91"/>
            <p:cNvSpPr>
              <a:spLocks noChangeArrowheads="1"/>
            </p:cNvSpPr>
            <p:nvPr/>
          </p:nvSpPr>
          <p:spPr bwMode="auto">
            <a:xfrm>
              <a:off x="2091" y="266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12" name="Freeform 92"/>
            <p:cNvSpPr>
              <a:spLocks/>
            </p:cNvSpPr>
            <p:nvPr/>
          </p:nvSpPr>
          <p:spPr bwMode="auto">
            <a:xfrm>
              <a:off x="2286" y="2646"/>
              <a:ext cx="233" cy="117"/>
            </a:xfrm>
            <a:custGeom>
              <a:avLst/>
              <a:gdLst>
                <a:gd name="T0" fmla="*/ 233 w 233"/>
                <a:gd name="T1" fmla="*/ 117 h 117"/>
                <a:gd name="T2" fmla="*/ 233 w 233"/>
                <a:gd name="T3" fmla="*/ 0 h 117"/>
                <a:gd name="T4" fmla="*/ 0 w 233"/>
                <a:gd name="T5" fmla="*/ 0 h 117"/>
                <a:gd name="T6" fmla="*/ 0 w 233"/>
                <a:gd name="T7" fmla="*/ 117 h 117"/>
                <a:gd name="T8" fmla="*/ 233 w 233"/>
                <a:gd name="T9" fmla="*/ 117 h 117"/>
                <a:gd name="T10" fmla="*/ 233 w 233"/>
                <a:gd name="T11" fmla="*/ 117 h 117"/>
              </a:gdLst>
              <a:ahLst/>
              <a:cxnLst>
                <a:cxn ang="0">
                  <a:pos x="T0" y="T1"/>
                </a:cxn>
                <a:cxn ang="0">
                  <a:pos x="T2" y="T3"/>
                </a:cxn>
                <a:cxn ang="0">
                  <a:pos x="T4" y="T5"/>
                </a:cxn>
                <a:cxn ang="0">
                  <a:pos x="T6" y="T7"/>
                </a:cxn>
                <a:cxn ang="0">
                  <a:pos x="T8" y="T9"/>
                </a:cxn>
                <a:cxn ang="0">
                  <a:pos x="T10" y="T11"/>
                </a:cxn>
              </a:cxnLst>
              <a:rect l="0" t="0" r="r" b="b"/>
              <a:pathLst>
                <a:path w="233" h="117">
                  <a:moveTo>
                    <a:pt x="233" y="117"/>
                  </a:moveTo>
                  <a:lnTo>
                    <a:pt x="233" y="0"/>
                  </a:lnTo>
                  <a:lnTo>
                    <a:pt x="0" y="0"/>
                  </a:lnTo>
                  <a:lnTo>
                    <a:pt x="0" y="117"/>
                  </a:lnTo>
                  <a:lnTo>
                    <a:pt x="233" y="117"/>
                  </a:lnTo>
                  <a:lnTo>
                    <a:pt x="233" y="11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13" name="Rectangle 93"/>
            <p:cNvSpPr>
              <a:spLocks noChangeArrowheads="1"/>
            </p:cNvSpPr>
            <p:nvPr/>
          </p:nvSpPr>
          <p:spPr bwMode="auto">
            <a:xfrm>
              <a:off x="2358" y="2660"/>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H</a:t>
              </a:r>
              <a:endParaRPr lang="en-US" sz="2400" b="1" i="1"/>
            </a:p>
          </p:txBody>
        </p:sp>
        <p:sp>
          <p:nvSpPr>
            <p:cNvPr id="56414" name="Rectangle 94"/>
            <p:cNvSpPr>
              <a:spLocks noChangeArrowheads="1"/>
            </p:cNvSpPr>
            <p:nvPr/>
          </p:nvSpPr>
          <p:spPr bwMode="auto">
            <a:xfrm>
              <a:off x="2423" y="266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15" name="Freeform 95"/>
            <p:cNvSpPr>
              <a:spLocks/>
            </p:cNvSpPr>
            <p:nvPr/>
          </p:nvSpPr>
          <p:spPr bwMode="auto">
            <a:xfrm>
              <a:off x="2091" y="2587"/>
              <a:ext cx="313" cy="59"/>
            </a:xfrm>
            <a:custGeom>
              <a:avLst/>
              <a:gdLst>
                <a:gd name="T0" fmla="*/ 0 w 313"/>
                <a:gd name="T1" fmla="*/ 59 h 59"/>
                <a:gd name="T2" fmla="*/ 0 w 313"/>
                <a:gd name="T3" fmla="*/ 0 h 59"/>
                <a:gd name="T4" fmla="*/ 313 w 313"/>
                <a:gd name="T5" fmla="*/ 0 h 59"/>
                <a:gd name="T6" fmla="*/ 313 w 313"/>
                <a:gd name="T7" fmla="*/ 59 h 59"/>
              </a:gdLst>
              <a:ahLst/>
              <a:cxnLst>
                <a:cxn ang="0">
                  <a:pos x="T0" y="T1"/>
                </a:cxn>
                <a:cxn ang="0">
                  <a:pos x="T2" y="T3"/>
                </a:cxn>
                <a:cxn ang="0">
                  <a:pos x="T4" y="T5"/>
                </a:cxn>
                <a:cxn ang="0">
                  <a:pos x="T6" y="T7"/>
                </a:cxn>
              </a:cxnLst>
              <a:rect l="0" t="0" r="r" b="b"/>
              <a:pathLst>
                <a:path w="313" h="59">
                  <a:moveTo>
                    <a:pt x="0" y="59"/>
                  </a:moveTo>
                  <a:lnTo>
                    <a:pt x="0" y="0"/>
                  </a:lnTo>
                  <a:lnTo>
                    <a:pt x="313" y="0"/>
                  </a:lnTo>
                  <a:lnTo>
                    <a:pt x="313" y="59"/>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16" name="Freeform 96"/>
            <p:cNvSpPr>
              <a:spLocks/>
            </p:cNvSpPr>
            <p:nvPr/>
          </p:nvSpPr>
          <p:spPr bwMode="auto">
            <a:xfrm>
              <a:off x="3061" y="1414"/>
              <a:ext cx="1432" cy="1410"/>
            </a:xfrm>
            <a:custGeom>
              <a:avLst/>
              <a:gdLst>
                <a:gd name="T0" fmla="*/ 1429 w 1432"/>
                <a:gd name="T1" fmla="*/ 1410 h 1410"/>
                <a:gd name="T2" fmla="*/ 1432 w 1432"/>
                <a:gd name="T3" fmla="*/ 0 h 1410"/>
                <a:gd name="T4" fmla="*/ 0 w 1432"/>
                <a:gd name="T5" fmla="*/ 0 h 1410"/>
                <a:gd name="T6" fmla="*/ 0 w 1432"/>
                <a:gd name="T7" fmla="*/ 1410 h 1410"/>
                <a:gd name="T8" fmla="*/ 1432 w 1432"/>
                <a:gd name="T9" fmla="*/ 1410 h 1410"/>
                <a:gd name="T10" fmla="*/ 1432 w 1432"/>
                <a:gd name="T11" fmla="*/ 1410 h 1410"/>
              </a:gdLst>
              <a:ahLst/>
              <a:cxnLst>
                <a:cxn ang="0">
                  <a:pos x="T0" y="T1"/>
                </a:cxn>
                <a:cxn ang="0">
                  <a:pos x="T2" y="T3"/>
                </a:cxn>
                <a:cxn ang="0">
                  <a:pos x="T4" y="T5"/>
                </a:cxn>
                <a:cxn ang="0">
                  <a:pos x="T6" y="T7"/>
                </a:cxn>
                <a:cxn ang="0">
                  <a:pos x="T8" y="T9"/>
                </a:cxn>
                <a:cxn ang="0">
                  <a:pos x="T10" y="T11"/>
                </a:cxn>
              </a:cxnLst>
              <a:rect l="0" t="0" r="r" b="b"/>
              <a:pathLst>
                <a:path w="1432" h="1410">
                  <a:moveTo>
                    <a:pt x="1429" y="1410"/>
                  </a:moveTo>
                  <a:lnTo>
                    <a:pt x="1432" y="0"/>
                  </a:lnTo>
                  <a:lnTo>
                    <a:pt x="0" y="0"/>
                  </a:lnTo>
                  <a:lnTo>
                    <a:pt x="0" y="1410"/>
                  </a:lnTo>
                  <a:lnTo>
                    <a:pt x="1432" y="1410"/>
                  </a:lnTo>
                  <a:lnTo>
                    <a:pt x="1432" y="141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17" name="Rectangle 97"/>
            <p:cNvSpPr>
              <a:spLocks noChangeArrowheads="1"/>
            </p:cNvSpPr>
            <p:nvPr/>
          </p:nvSpPr>
          <p:spPr bwMode="auto">
            <a:xfrm>
              <a:off x="3136" y="1459"/>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418" name="Rectangle 98"/>
            <p:cNvSpPr>
              <a:spLocks noChangeArrowheads="1"/>
            </p:cNvSpPr>
            <p:nvPr/>
          </p:nvSpPr>
          <p:spPr bwMode="auto">
            <a:xfrm>
              <a:off x="3201" y="1459"/>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19" name="Rectangle 99"/>
            <p:cNvSpPr>
              <a:spLocks noChangeArrowheads="1"/>
            </p:cNvSpPr>
            <p:nvPr/>
          </p:nvSpPr>
          <p:spPr bwMode="auto">
            <a:xfrm>
              <a:off x="3250" y="1459"/>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420" name="Rectangle 100"/>
            <p:cNvSpPr>
              <a:spLocks noChangeArrowheads="1"/>
            </p:cNvSpPr>
            <p:nvPr/>
          </p:nvSpPr>
          <p:spPr bwMode="auto">
            <a:xfrm>
              <a:off x="3303" y="1459"/>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21" name="Rectangle 101"/>
            <p:cNvSpPr>
              <a:spLocks noChangeArrowheads="1"/>
            </p:cNvSpPr>
            <p:nvPr/>
          </p:nvSpPr>
          <p:spPr bwMode="auto">
            <a:xfrm>
              <a:off x="3331" y="1459"/>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22" name="Rectangle 102"/>
            <p:cNvSpPr>
              <a:spLocks noChangeArrowheads="1"/>
            </p:cNvSpPr>
            <p:nvPr/>
          </p:nvSpPr>
          <p:spPr bwMode="auto">
            <a:xfrm>
              <a:off x="3384" y="1459"/>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423" name="Rectangle 103"/>
            <p:cNvSpPr>
              <a:spLocks noChangeArrowheads="1"/>
            </p:cNvSpPr>
            <p:nvPr/>
          </p:nvSpPr>
          <p:spPr bwMode="auto">
            <a:xfrm>
              <a:off x="3427" y="1459"/>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24" name="Rectangle 104"/>
            <p:cNvSpPr>
              <a:spLocks noChangeArrowheads="1"/>
            </p:cNvSpPr>
            <p:nvPr/>
          </p:nvSpPr>
          <p:spPr bwMode="auto">
            <a:xfrm>
              <a:off x="3477" y="1459"/>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25" name="Rectangle 105"/>
            <p:cNvSpPr>
              <a:spLocks noChangeArrowheads="1"/>
            </p:cNvSpPr>
            <p:nvPr/>
          </p:nvSpPr>
          <p:spPr bwMode="auto">
            <a:xfrm>
              <a:off x="3523" y="1459"/>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26" name="Rectangle 106"/>
            <p:cNvSpPr>
              <a:spLocks noChangeArrowheads="1"/>
            </p:cNvSpPr>
            <p:nvPr/>
          </p:nvSpPr>
          <p:spPr bwMode="auto">
            <a:xfrm>
              <a:off x="3570" y="1459"/>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27" name="Rectangle 107"/>
            <p:cNvSpPr>
              <a:spLocks noChangeArrowheads="1"/>
            </p:cNvSpPr>
            <p:nvPr/>
          </p:nvSpPr>
          <p:spPr bwMode="auto">
            <a:xfrm>
              <a:off x="3619" y="1459"/>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28" name="Rectangle 108"/>
            <p:cNvSpPr>
              <a:spLocks noChangeArrowheads="1"/>
            </p:cNvSpPr>
            <p:nvPr/>
          </p:nvSpPr>
          <p:spPr bwMode="auto">
            <a:xfrm>
              <a:off x="3650" y="1459"/>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429" name="Rectangle 109"/>
            <p:cNvSpPr>
              <a:spLocks noChangeArrowheads="1"/>
            </p:cNvSpPr>
            <p:nvPr/>
          </p:nvSpPr>
          <p:spPr bwMode="auto">
            <a:xfrm>
              <a:off x="3675" y="1459"/>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1</a:t>
              </a:r>
              <a:endParaRPr lang="en-US" sz="2400" b="1" i="1"/>
            </a:p>
          </p:txBody>
        </p:sp>
        <p:sp>
          <p:nvSpPr>
            <p:cNvPr id="56430" name="Rectangle 110"/>
            <p:cNvSpPr>
              <a:spLocks noChangeArrowheads="1"/>
            </p:cNvSpPr>
            <p:nvPr/>
          </p:nvSpPr>
          <p:spPr bwMode="auto">
            <a:xfrm>
              <a:off x="3725" y="1459"/>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431" name="Rectangle 111"/>
            <p:cNvSpPr>
              <a:spLocks noChangeArrowheads="1"/>
            </p:cNvSpPr>
            <p:nvPr/>
          </p:nvSpPr>
          <p:spPr bwMode="auto">
            <a:xfrm>
              <a:off x="3749" y="1459"/>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432" name="Rectangle 112"/>
            <p:cNvSpPr>
              <a:spLocks noChangeArrowheads="1"/>
            </p:cNvSpPr>
            <p:nvPr/>
          </p:nvSpPr>
          <p:spPr bwMode="auto">
            <a:xfrm>
              <a:off x="3780" y="1459"/>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F</a:t>
              </a:r>
              <a:endParaRPr lang="en-US" sz="2400" b="1" i="1"/>
            </a:p>
          </p:txBody>
        </p:sp>
        <p:sp>
          <p:nvSpPr>
            <p:cNvPr id="56433" name="Rectangle 113"/>
            <p:cNvSpPr>
              <a:spLocks noChangeArrowheads="1"/>
            </p:cNvSpPr>
            <p:nvPr/>
          </p:nvSpPr>
          <p:spPr bwMode="auto">
            <a:xfrm>
              <a:off x="3833"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434" name="Rectangle 114"/>
            <p:cNvSpPr>
              <a:spLocks noChangeArrowheads="1"/>
            </p:cNvSpPr>
            <p:nvPr/>
          </p:nvSpPr>
          <p:spPr bwMode="auto">
            <a:xfrm>
              <a:off x="3895" y="1459"/>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435" name="Rectangle 115"/>
            <p:cNvSpPr>
              <a:spLocks noChangeArrowheads="1"/>
            </p:cNvSpPr>
            <p:nvPr/>
          </p:nvSpPr>
          <p:spPr bwMode="auto">
            <a:xfrm>
              <a:off x="3960" y="1459"/>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436" name="Freeform 116"/>
            <p:cNvSpPr>
              <a:spLocks/>
            </p:cNvSpPr>
            <p:nvPr/>
          </p:nvSpPr>
          <p:spPr bwMode="auto">
            <a:xfrm>
              <a:off x="3505" y="1734"/>
              <a:ext cx="545" cy="106"/>
            </a:xfrm>
            <a:custGeom>
              <a:avLst/>
              <a:gdLst>
                <a:gd name="T0" fmla="*/ 545 w 545"/>
                <a:gd name="T1" fmla="*/ 106 h 106"/>
                <a:gd name="T2" fmla="*/ 545 w 545"/>
                <a:gd name="T3" fmla="*/ 0 h 106"/>
                <a:gd name="T4" fmla="*/ 0 w 545"/>
                <a:gd name="T5" fmla="*/ 0 h 106"/>
                <a:gd name="T6" fmla="*/ 0 w 545"/>
                <a:gd name="T7" fmla="*/ 106 h 106"/>
                <a:gd name="T8" fmla="*/ 545 w 545"/>
                <a:gd name="T9" fmla="*/ 106 h 106"/>
                <a:gd name="T10" fmla="*/ 545 w 545"/>
                <a:gd name="T11" fmla="*/ 106 h 106"/>
              </a:gdLst>
              <a:ahLst/>
              <a:cxnLst>
                <a:cxn ang="0">
                  <a:pos x="T0" y="T1"/>
                </a:cxn>
                <a:cxn ang="0">
                  <a:pos x="T2" y="T3"/>
                </a:cxn>
                <a:cxn ang="0">
                  <a:pos x="T4" y="T5"/>
                </a:cxn>
                <a:cxn ang="0">
                  <a:pos x="T6" y="T7"/>
                </a:cxn>
                <a:cxn ang="0">
                  <a:pos x="T8" y="T9"/>
                </a:cxn>
                <a:cxn ang="0">
                  <a:pos x="T10" y="T11"/>
                </a:cxn>
              </a:cxnLst>
              <a:rect l="0" t="0" r="r" b="b"/>
              <a:pathLst>
                <a:path w="545" h="106">
                  <a:moveTo>
                    <a:pt x="545" y="106"/>
                  </a:moveTo>
                  <a:lnTo>
                    <a:pt x="545" y="0"/>
                  </a:lnTo>
                  <a:lnTo>
                    <a:pt x="0" y="0"/>
                  </a:lnTo>
                  <a:lnTo>
                    <a:pt x="0" y="106"/>
                  </a:lnTo>
                  <a:lnTo>
                    <a:pt x="545" y="106"/>
                  </a:lnTo>
                  <a:lnTo>
                    <a:pt x="545" y="10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37" name="Freeform 117"/>
            <p:cNvSpPr>
              <a:spLocks/>
            </p:cNvSpPr>
            <p:nvPr/>
          </p:nvSpPr>
          <p:spPr bwMode="auto">
            <a:xfrm>
              <a:off x="3505" y="1840"/>
              <a:ext cx="545" cy="256"/>
            </a:xfrm>
            <a:custGeom>
              <a:avLst/>
              <a:gdLst>
                <a:gd name="T0" fmla="*/ 545 w 545"/>
                <a:gd name="T1" fmla="*/ 253 h 256"/>
                <a:gd name="T2" fmla="*/ 545 w 545"/>
                <a:gd name="T3" fmla="*/ 0 h 256"/>
                <a:gd name="T4" fmla="*/ 0 w 545"/>
                <a:gd name="T5" fmla="*/ 0 h 256"/>
                <a:gd name="T6" fmla="*/ 0 w 545"/>
                <a:gd name="T7" fmla="*/ 256 h 256"/>
                <a:gd name="T8" fmla="*/ 545 w 545"/>
                <a:gd name="T9" fmla="*/ 256 h 256"/>
                <a:gd name="T10" fmla="*/ 545 w 545"/>
                <a:gd name="T11" fmla="*/ 256 h 256"/>
              </a:gdLst>
              <a:ahLst/>
              <a:cxnLst>
                <a:cxn ang="0">
                  <a:pos x="T0" y="T1"/>
                </a:cxn>
                <a:cxn ang="0">
                  <a:pos x="T2" y="T3"/>
                </a:cxn>
                <a:cxn ang="0">
                  <a:pos x="T4" y="T5"/>
                </a:cxn>
                <a:cxn ang="0">
                  <a:pos x="T6" y="T7"/>
                </a:cxn>
                <a:cxn ang="0">
                  <a:pos x="T8" y="T9"/>
                </a:cxn>
                <a:cxn ang="0">
                  <a:pos x="T10" y="T11"/>
                </a:cxn>
              </a:cxnLst>
              <a:rect l="0" t="0" r="r" b="b"/>
              <a:pathLst>
                <a:path w="545" h="256">
                  <a:moveTo>
                    <a:pt x="545" y="253"/>
                  </a:moveTo>
                  <a:lnTo>
                    <a:pt x="545" y="0"/>
                  </a:lnTo>
                  <a:lnTo>
                    <a:pt x="0" y="0"/>
                  </a:lnTo>
                  <a:lnTo>
                    <a:pt x="0" y="256"/>
                  </a:lnTo>
                  <a:lnTo>
                    <a:pt x="545" y="256"/>
                  </a:lnTo>
                  <a:lnTo>
                    <a:pt x="545" y="25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38" name="Freeform 118"/>
            <p:cNvSpPr>
              <a:spLocks/>
            </p:cNvSpPr>
            <p:nvPr/>
          </p:nvSpPr>
          <p:spPr bwMode="auto">
            <a:xfrm>
              <a:off x="3505" y="2096"/>
              <a:ext cx="545" cy="108"/>
            </a:xfrm>
            <a:custGeom>
              <a:avLst/>
              <a:gdLst>
                <a:gd name="T0" fmla="*/ 545 w 545"/>
                <a:gd name="T1" fmla="*/ 105 h 108"/>
                <a:gd name="T2" fmla="*/ 545 w 545"/>
                <a:gd name="T3" fmla="*/ 0 h 108"/>
                <a:gd name="T4" fmla="*/ 0 w 545"/>
                <a:gd name="T5" fmla="*/ 0 h 108"/>
                <a:gd name="T6" fmla="*/ 0 w 545"/>
                <a:gd name="T7" fmla="*/ 108 h 108"/>
                <a:gd name="T8" fmla="*/ 545 w 545"/>
                <a:gd name="T9" fmla="*/ 108 h 108"/>
                <a:gd name="T10" fmla="*/ 545 w 545"/>
                <a:gd name="T11" fmla="*/ 108 h 108"/>
              </a:gdLst>
              <a:ahLst/>
              <a:cxnLst>
                <a:cxn ang="0">
                  <a:pos x="T0" y="T1"/>
                </a:cxn>
                <a:cxn ang="0">
                  <a:pos x="T2" y="T3"/>
                </a:cxn>
                <a:cxn ang="0">
                  <a:pos x="T4" y="T5"/>
                </a:cxn>
                <a:cxn ang="0">
                  <a:pos x="T6" y="T7"/>
                </a:cxn>
                <a:cxn ang="0">
                  <a:pos x="T8" y="T9"/>
                </a:cxn>
                <a:cxn ang="0">
                  <a:pos x="T10" y="T11"/>
                </a:cxn>
              </a:cxnLst>
              <a:rect l="0" t="0" r="r" b="b"/>
              <a:pathLst>
                <a:path w="545" h="108">
                  <a:moveTo>
                    <a:pt x="545" y="105"/>
                  </a:moveTo>
                  <a:lnTo>
                    <a:pt x="545" y="0"/>
                  </a:lnTo>
                  <a:lnTo>
                    <a:pt x="0" y="0"/>
                  </a:lnTo>
                  <a:lnTo>
                    <a:pt x="0" y="108"/>
                  </a:lnTo>
                  <a:lnTo>
                    <a:pt x="545" y="108"/>
                  </a:lnTo>
                  <a:lnTo>
                    <a:pt x="545" y="10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39" name="Rectangle 119"/>
            <p:cNvSpPr>
              <a:spLocks noChangeArrowheads="1"/>
            </p:cNvSpPr>
            <p:nvPr/>
          </p:nvSpPr>
          <p:spPr bwMode="auto">
            <a:xfrm>
              <a:off x="3591" y="1610"/>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40" name="Rectangle 120"/>
            <p:cNvSpPr>
              <a:spLocks noChangeArrowheads="1"/>
            </p:cNvSpPr>
            <p:nvPr/>
          </p:nvSpPr>
          <p:spPr bwMode="auto">
            <a:xfrm>
              <a:off x="3657"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41" name="Rectangle 121"/>
            <p:cNvSpPr>
              <a:spLocks noChangeArrowheads="1"/>
            </p:cNvSpPr>
            <p:nvPr/>
          </p:nvSpPr>
          <p:spPr bwMode="auto">
            <a:xfrm>
              <a:off x="3706" y="161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g</a:t>
              </a:r>
              <a:endParaRPr lang="en-US" sz="2400" b="1" i="1"/>
            </a:p>
          </p:txBody>
        </p:sp>
        <p:sp>
          <p:nvSpPr>
            <p:cNvPr id="56442" name="Rectangle 122"/>
            <p:cNvSpPr>
              <a:spLocks noChangeArrowheads="1"/>
            </p:cNvSpPr>
            <p:nvPr/>
          </p:nvSpPr>
          <p:spPr bwMode="auto">
            <a:xfrm>
              <a:off x="3756" y="161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43" name="Rectangle 123"/>
            <p:cNvSpPr>
              <a:spLocks noChangeArrowheads="1"/>
            </p:cNvSpPr>
            <p:nvPr/>
          </p:nvSpPr>
          <p:spPr bwMode="auto">
            <a:xfrm>
              <a:off x="3774"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44" name="Rectangle 124"/>
            <p:cNvSpPr>
              <a:spLocks noChangeArrowheads="1"/>
            </p:cNvSpPr>
            <p:nvPr/>
          </p:nvSpPr>
          <p:spPr bwMode="auto">
            <a:xfrm>
              <a:off x="3821" y="161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445" name="Rectangle 125"/>
            <p:cNvSpPr>
              <a:spLocks noChangeArrowheads="1"/>
            </p:cNvSpPr>
            <p:nvPr/>
          </p:nvSpPr>
          <p:spPr bwMode="auto">
            <a:xfrm>
              <a:off x="3846"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46" name="Rectangle 126"/>
            <p:cNvSpPr>
              <a:spLocks noChangeArrowheads="1"/>
            </p:cNvSpPr>
            <p:nvPr/>
          </p:nvSpPr>
          <p:spPr bwMode="auto">
            <a:xfrm>
              <a:off x="3895" y="161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47" name="Rectangle 127"/>
            <p:cNvSpPr>
              <a:spLocks noChangeArrowheads="1"/>
            </p:cNvSpPr>
            <p:nvPr/>
          </p:nvSpPr>
          <p:spPr bwMode="auto">
            <a:xfrm>
              <a:off x="3926" y="161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48" name="Rectangle 128"/>
            <p:cNvSpPr>
              <a:spLocks noChangeArrowheads="1"/>
            </p:cNvSpPr>
            <p:nvPr/>
          </p:nvSpPr>
          <p:spPr bwMode="auto">
            <a:xfrm>
              <a:off x="3722" y="1751"/>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449" name="Rectangle 129"/>
            <p:cNvSpPr>
              <a:spLocks noChangeArrowheads="1"/>
            </p:cNvSpPr>
            <p:nvPr/>
          </p:nvSpPr>
          <p:spPr bwMode="auto">
            <a:xfrm>
              <a:off x="3771" y="1751"/>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0</a:t>
              </a:r>
              <a:endParaRPr lang="en-US" sz="2400" b="1" i="1"/>
            </a:p>
          </p:txBody>
        </p:sp>
        <p:sp>
          <p:nvSpPr>
            <p:cNvPr id="56450" name="Rectangle 130"/>
            <p:cNvSpPr>
              <a:spLocks noChangeArrowheads="1"/>
            </p:cNvSpPr>
            <p:nvPr/>
          </p:nvSpPr>
          <p:spPr bwMode="auto">
            <a:xfrm>
              <a:off x="3694"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451" name="Rectangle 131"/>
            <p:cNvSpPr>
              <a:spLocks noChangeArrowheads="1"/>
            </p:cNvSpPr>
            <p:nvPr/>
          </p:nvSpPr>
          <p:spPr bwMode="auto">
            <a:xfrm>
              <a:off x="3746"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3</a:t>
              </a:r>
              <a:endParaRPr lang="en-US" sz="2400" b="1" i="1"/>
            </a:p>
          </p:txBody>
        </p:sp>
        <p:sp>
          <p:nvSpPr>
            <p:cNvPr id="56452" name="Rectangle 132"/>
            <p:cNvSpPr>
              <a:spLocks noChangeArrowheads="1"/>
            </p:cNvSpPr>
            <p:nvPr/>
          </p:nvSpPr>
          <p:spPr bwMode="auto">
            <a:xfrm>
              <a:off x="3796" y="211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1</a:t>
              </a:r>
              <a:endParaRPr lang="en-US" sz="2400" b="1" i="1"/>
            </a:p>
          </p:txBody>
        </p:sp>
        <p:sp>
          <p:nvSpPr>
            <p:cNvPr id="56453" name="Freeform 133"/>
            <p:cNvSpPr>
              <a:spLocks/>
            </p:cNvSpPr>
            <p:nvPr/>
          </p:nvSpPr>
          <p:spPr bwMode="auto">
            <a:xfrm>
              <a:off x="3768" y="1959"/>
              <a:ext cx="19" cy="17"/>
            </a:xfrm>
            <a:custGeom>
              <a:avLst/>
              <a:gdLst>
                <a:gd name="T0" fmla="*/ 19 w 19"/>
                <a:gd name="T1" fmla="*/ 7 h 17"/>
                <a:gd name="T2" fmla="*/ 19 w 19"/>
                <a:gd name="T3" fmla="*/ 7 h 17"/>
                <a:gd name="T4" fmla="*/ 19 w 19"/>
                <a:gd name="T5" fmla="*/ 7 h 17"/>
                <a:gd name="T6" fmla="*/ 19 w 19"/>
                <a:gd name="T7" fmla="*/ 5 h 17"/>
                <a:gd name="T8" fmla="*/ 19 w 19"/>
                <a:gd name="T9" fmla="*/ 5 h 17"/>
                <a:gd name="T10" fmla="*/ 16 w 19"/>
                <a:gd name="T11" fmla="*/ 3 h 17"/>
                <a:gd name="T12" fmla="*/ 16 w 19"/>
                <a:gd name="T13" fmla="*/ 3 h 17"/>
                <a:gd name="T14" fmla="*/ 12 w 19"/>
                <a:gd name="T15" fmla="*/ 3 h 17"/>
                <a:gd name="T16" fmla="*/ 12 w 19"/>
                <a:gd name="T17" fmla="*/ 3 h 17"/>
                <a:gd name="T18" fmla="*/ 9 w 19"/>
                <a:gd name="T19" fmla="*/ 0 h 17"/>
                <a:gd name="T20" fmla="*/ 9 w 19"/>
                <a:gd name="T21" fmla="*/ 0 h 17"/>
                <a:gd name="T22" fmla="*/ 6 w 19"/>
                <a:gd name="T23" fmla="*/ 0 h 17"/>
                <a:gd name="T24" fmla="*/ 6 w 19"/>
                <a:gd name="T25" fmla="*/ 3 h 17"/>
                <a:gd name="T26" fmla="*/ 6 w 19"/>
                <a:gd name="T27" fmla="*/ 3 h 17"/>
                <a:gd name="T28" fmla="*/ 3 w 19"/>
                <a:gd name="T29" fmla="*/ 3 h 17"/>
                <a:gd name="T30" fmla="*/ 3 w 19"/>
                <a:gd name="T31" fmla="*/ 3 h 17"/>
                <a:gd name="T32" fmla="*/ 0 w 19"/>
                <a:gd name="T33" fmla="*/ 5 h 17"/>
                <a:gd name="T34" fmla="*/ 0 w 19"/>
                <a:gd name="T35" fmla="*/ 5 h 17"/>
                <a:gd name="T36" fmla="*/ 0 w 19"/>
                <a:gd name="T37" fmla="*/ 7 h 17"/>
                <a:gd name="T38" fmla="*/ 0 w 19"/>
                <a:gd name="T39" fmla="*/ 7 h 17"/>
                <a:gd name="T40" fmla="*/ 0 w 19"/>
                <a:gd name="T41" fmla="*/ 10 h 17"/>
                <a:gd name="T42" fmla="*/ 0 w 19"/>
                <a:gd name="T43" fmla="*/ 10 h 17"/>
                <a:gd name="T44" fmla="*/ 0 w 19"/>
                <a:gd name="T45" fmla="*/ 12 h 17"/>
                <a:gd name="T46" fmla="*/ 0 w 19"/>
                <a:gd name="T47" fmla="*/ 12 h 17"/>
                <a:gd name="T48" fmla="*/ 0 w 19"/>
                <a:gd name="T49" fmla="*/ 12 h 17"/>
                <a:gd name="T50" fmla="*/ 3 w 19"/>
                <a:gd name="T51" fmla="*/ 14 h 17"/>
                <a:gd name="T52" fmla="*/ 3 w 19"/>
                <a:gd name="T53" fmla="*/ 14 h 17"/>
                <a:gd name="T54" fmla="*/ 6 w 19"/>
                <a:gd name="T55" fmla="*/ 14 h 17"/>
                <a:gd name="T56" fmla="*/ 6 w 19"/>
                <a:gd name="T57" fmla="*/ 17 h 17"/>
                <a:gd name="T58" fmla="*/ 6 w 19"/>
                <a:gd name="T59" fmla="*/ 17 h 17"/>
                <a:gd name="T60" fmla="*/ 9 w 19"/>
                <a:gd name="T61" fmla="*/ 17 h 17"/>
                <a:gd name="T62" fmla="*/ 9 w 19"/>
                <a:gd name="T63" fmla="*/ 17 h 17"/>
                <a:gd name="T64" fmla="*/ 12 w 19"/>
                <a:gd name="T65" fmla="*/ 17 h 17"/>
                <a:gd name="T66" fmla="*/ 12 w 19"/>
                <a:gd name="T67" fmla="*/ 14 h 17"/>
                <a:gd name="T68" fmla="*/ 16 w 19"/>
                <a:gd name="T69" fmla="*/ 14 h 17"/>
                <a:gd name="T70" fmla="*/ 16 w 19"/>
                <a:gd name="T71" fmla="*/ 14 h 17"/>
                <a:gd name="T72" fmla="*/ 19 w 19"/>
                <a:gd name="T73" fmla="*/ 12 h 17"/>
                <a:gd name="T74" fmla="*/ 19 w 19"/>
                <a:gd name="T75" fmla="*/ 12 h 17"/>
                <a:gd name="T76" fmla="*/ 19 w 19"/>
                <a:gd name="T77" fmla="*/ 12 h 17"/>
                <a:gd name="T78" fmla="*/ 19 w 19"/>
                <a:gd name="T79" fmla="*/ 10 h 17"/>
                <a:gd name="T80" fmla="*/ 19 w 19"/>
                <a:gd name="T81" fmla="*/ 10 h 17"/>
                <a:gd name="T82" fmla="*/ 19 w 19"/>
                <a:gd name="T83" fmla="*/ 10 h 17"/>
                <a:gd name="T84" fmla="*/ 19 w 19"/>
                <a:gd name="T8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7">
                  <a:moveTo>
                    <a:pt x="19" y="7"/>
                  </a:moveTo>
                  <a:lnTo>
                    <a:pt x="19" y="7"/>
                  </a:lnTo>
                  <a:lnTo>
                    <a:pt x="19" y="7"/>
                  </a:lnTo>
                  <a:lnTo>
                    <a:pt x="19" y="5"/>
                  </a:lnTo>
                  <a:lnTo>
                    <a:pt x="19" y="5"/>
                  </a:lnTo>
                  <a:lnTo>
                    <a:pt x="16" y="3"/>
                  </a:lnTo>
                  <a:lnTo>
                    <a:pt x="16" y="3"/>
                  </a:lnTo>
                  <a:lnTo>
                    <a:pt x="12" y="3"/>
                  </a:lnTo>
                  <a:lnTo>
                    <a:pt x="12" y="3"/>
                  </a:lnTo>
                  <a:lnTo>
                    <a:pt x="9" y="0"/>
                  </a:lnTo>
                  <a:lnTo>
                    <a:pt x="9" y="0"/>
                  </a:lnTo>
                  <a:lnTo>
                    <a:pt x="6" y="0"/>
                  </a:lnTo>
                  <a:lnTo>
                    <a:pt x="6" y="3"/>
                  </a:lnTo>
                  <a:lnTo>
                    <a:pt x="6" y="3"/>
                  </a:lnTo>
                  <a:lnTo>
                    <a:pt x="3" y="3"/>
                  </a:lnTo>
                  <a:lnTo>
                    <a:pt x="3" y="3"/>
                  </a:lnTo>
                  <a:lnTo>
                    <a:pt x="0" y="5"/>
                  </a:lnTo>
                  <a:lnTo>
                    <a:pt x="0" y="5"/>
                  </a:lnTo>
                  <a:lnTo>
                    <a:pt x="0" y="7"/>
                  </a:lnTo>
                  <a:lnTo>
                    <a:pt x="0" y="7"/>
                  </a:lnTo>
                  <a:lnTo>
                    <a:pt x="0" y="10"/>
                  </a:lnTo>
                  <a:lnTo>
                    <a:pt x="0" y="10"/>
                  </a:lnTo>
                  <a:lnTo>
                    <a:pt x="0" y="12"/>
                  </a:lnTo>
                  <a:lnTo>
                    <a:pt x="0" y="12"/>
                  </a:lnTo>
                  <a:lnTo>
                    <a:pt x="0" y="12"/>
                  </a:lnTo>
                  <a:lnTo>
                    <a:pt x="3" y="14"/>
                  </a:lnTo>
                  <a:lnTo>
                    <a:pt x="3" y="14"/>
                  </a:lnTo>
                  <a:lnTo>
                    <a:pt x="6" y="14"/>
                  </a:lnTo>
                  <a:lnTo>
                    <a:pt x="6" y="17"/>
                  </a:lnTo>
                  <a:lnTo>
                    <a:pt x="6" y="17"/>
                  </a:lnTo>
                  <a:lnTo>
                    <a:pt x="9" y="17"/>
                  </a:lnTo>
                  <a:lnTo>
                    <a:pt x="9" y="17"/>
                  </a:lnTo>
                  <a:lnTo>
                    <a:pt x="12" y="17"/>
                  </a:lnTo>
                  <a:lnTo>
                    <a:pt x="12" y="14"/>
                  </a:lnTo>
                  <a:lnTo>
                    <a:pt x="16" y="14"/>
                  </a:lnTo>
                  <a:lnTo>
                    <a:pt x="16" y="14"/>
                  </a:lnTo>
                  <a:lnTo>
                    <a:pt x="19" y="12"/>
                  </a:lnTo>
                  <a:lnTo>
                    <a:pt x="19" y="12"/>
                  </a:lnTo>
                  <a:lnTo>
                    <a:pt x="19" y="12"/>
                  </a:lnTo>
                  <a:lnTo>
                    <a:pt x="19" y="10"/>
                  </a:lnTo>
                  <a:lnTo>
                    <a:pt x="19" y="10"/>
                  </a:lnTo>
                  <a:lnTo>
                    <a:pt x="19" y="10"/>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54" name="Freeform 134"/>
            <p:cNvSpPr>
              <a:spLocks/>
            </p:cNvSpPr>
            <p:nvPr/>
          </p:nvSpPr>
          <p:spPr bwMode="auto">
            <a:xfrm>
              <a:off x="3768" y="1912"/>
              <a:ext cx="19" cy="14"/>
            </a:xfrm>
            <a:custGeom>
              <a:avLst/>
              <a:gdLst>
                <a:gd name="T0" fmla="*/ 19 w 19"/>
                <a:gd name="T1" fmla="*/ 5 h 14"/>
                <a:gd name="T2" fmla="*/ 19 w 19"/>
                <a:gd name="T3" fmla="*/ 5 h 14"/>
                <a:gd name="T4" fmla="*/ 19 w 19"/>
                <a:gd name="T5" fmla="*/ 5 h 14"/>
                <a:gd name="T6" fmla="*/ 19 w 19"/>
                <a:gd name="T7" fmla="*/ 3 h 14"/>
                <a:gd name="T8" fmla="*/ 19 w 19"/>
                <a:gd name="T9" fmla="*/ 3 h 14"/>
                <a:gd name="T10" fmla="*/ 16 w 19"/>
                <a:gd name="T11" fmla="*/ 3 h 14"/>
                <a:gd name="T12" fmla="*/ 16 w 19"/>
                <a:gd name="T13" fmla="*/ 0 h 14"/>
                <a:gd name="T14" fmla="*/ 12 w 19"/>
                <a:gd name="T15" fmla="*/ 0 h 14"/>
                <a:gd name="T16" fmla="*/ 12 w 19"/>
                <a:gd name="T17" fmla="*/ 0 h 14"/>
                <a:gd name="T18" fmla="*/ 9 w 19"/>
                <a:gd name="T19" fmla="*/ 0 h 14"/>
                <a:gd name="T20" fmla="*/ 9 w 19"/>
                <a:gd name="T21" fmla="*/ 0 h 14"/>
                <a:gd name="T22" fmla="*/ 6 w 19"/>
                <a:gd name="T23" fmla="*/ 0 h 14"/>
                <a:gd name="T24" fmla="*/ 6 w 19"/>
                <a:gd name="T25" fmla="*/ 0 h 14"/>
                <a:gd name="T26" fmla="*/ 6 w 19"/>
                <a:gd name="T27" fmla="*/ 0 h 14"/>
                <a:gd name="T28" fmla="*/ 3 w 19"/>
                <a:gd name="T29" fmla="*/ 0 h 14"/>
                <a:gd name="T30" fmla="*/ 3 w 19"/>
                <a:gd name="T31" fmla="*/ 3 h 14"/>
                <a:gd name="T32" fmla="*/ 0 w 19"/>
                <a:gd name="T33" fmla="*/ 3 h 14"/>
                <a:gd name="T34" fmla="*/ 0 w 19"/>
                <a:gd name="T35" fmla="*/ 3 h 14"/>
                <a:gd name="T36" fmla="*/ 0 w 19"/>
                <a:gd name="T37" fmla="*/ 5 h 14"/>
                <a:gd name="T38" fmla="*/ 0 w 19"/>
                <a:gd name="T39" fmla="*/ 5 h 14"/>
                <a:gd name="T40" fmla="*/ 0 w 19"/>
                <a:gd name="T41" fmla="*/ 7 h 14"/>
                <a:gd name="T42" fmla="*/ 0 w 19"/>
                <a:gd name="T43" fmla="*/ 7 h 14"/>
                <a:gd name="T44" fmla="*/ 0 w 19"/>
                <a:gd name="T45" fmla="*/ 10 h 14"/>
                <a:gd name="T46" fmla="*/ 0 w 19"/>
                <a:gd name="T47" fmla="*/ 10 h 14"/>
                <a:gd name="T48" fmla="*/ 0 w 19"/>
                <a:gd name="T49" fmla="*/ 12 h 14"/>
                <a:gd name="T50" fmla="*/ 3 w 19"/>
                <a:gd name="T51" fmla="*/ 12 h 14"/>
                <a:gd name="T52" fmla="*/ 3 w 19"/>
                <a:gd name="T53" fmla="*/ 12 h 14"/>
                <a:gd name="T54" fmla="*/ 6 w 19"/>
                <a:gd name="T55" fmla="*/ 14 h 14"/>
                <a:gd name="T56" fmla="*/ 6 w 19"/>
                <a:gd name="T57" fmla="*/ 14 h 14"/>
                <a:gd name="T58" fmla="*/ 6 w 19"/>
                <a:gd name="T59" fmla="*/ 14 h 14"/>
                <a:gd name="T60" fmla="*/ 9 w 19"/>
                <a:gd name="T61" fmla="*/ 14 h 14"/>
                <a:gd name="T62" fmla="*/ 9 w 19"/>
                <a:gd name="T63" fmla="*/ 14 h 14"/>
                <a:gd name="T64" fmla="*/ 12 w 19"/>
                <a:gd name="T65" fmla="*/ 14 h 14"/>
                <a:gd name="T66" fmla="*/ 12 w 19"/>
                <a:gd name="T67" fmla="*/ 14 h 14"/>
                <a:gd name="T68" fmla="*/ 16 w 19"/>
                <a:gd name="T69" fmla="*/ 12 h 14"/>
                <a:gd name="T70" fmla="*/ 16 w 19"/>
                <a:gd name="T71" fmla="*/ 12 h 14"/>
                <a:gd name="T72" fmla="*/ 19 w 19"/>
                <a:gd name="T73" fmla="*/ 12 h 14"/>
                <a:gd name="T74" fmla="*/ 19 w 19"/>
                <a:gd name="T75" fmla="*/ 10 h 14"/>
                <a:gd name="T76" fmla="*/ 19 w 19"/>
                <a:gd name="T77" fmla="*/ 10 h 14"/>
                <a:gd name="T78" fmla="*/ 19 w 19"/>
                <a:gd name="T79" fmla="*/ 7 h 14"/>
                <a:gd name="T80" fmla="*/ 19 w 19"/>
                <a:gd name="T81" fmla="*/ 7 h 14"/>
                <a:gd name="T82" fmla="*/ 19 w 19"/>
                <a:gd name="T83" fmla="*/ 7 h 14"/>
                <a:gd name="T84" fmla="*/ 19 w 19"/>
                <a:gd name="T85"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14">
                  <a:moveTo>
                    <a:pt x="19" y="5"/>
                  </a:moveTo>
                  <a:lnTo>
                    <a:pt x="19" y="5"/>
                  </a:lnTo>
                  <a:lnTo>
                    <a:pt x="19" y="5"/>
                  </a:lnTo>
                  <a:lnTo>
                    <a:pt x="19" y="3"/>
                  </a:lnTo>
                  <a:lnTo>
                    <a:pt x="19" y="3"/>
                  </a:lnTo>
                  <a:lnTo>
                    <a:pt x="16" y="3"/>
                  </a:lnTo>
                  <a:lnTo>
                    <a:pt x="16" y="0"/>
                  </a:lnTo>
                  <a:lnTo>
                    <a:pt x="12" y="0"/>
                  </a:lnTo>
                  <a:lnTo>
                    <a:pt x="12" y="0"/>
                  </a:lnTo>
                  <a:lnTo>
                    <a:pt x="9" y="0"/>
                  </a:lnTo>
                  <a:lnTo>
                    <a:pt x="9" y="0"/>
                  </a:lnTo>
                  <a:lnTo>
                    <a:pt x="6" y="0"/>
                  </a:lnTo>
                  <a:lnTo>
                    <a:pt x="6" y="0"/>
                  </a:lnTo>
                  <a:lnTo>
                    <a:pt x="6" y="0"/>
                  </a:lnTo>
                  <a:lnTo>
                    <a:pt x="3" y="0"/>
                  </a:lnTo>
                  <a:lnTo>
                    <a:pt x="3" y="3"/>
                  </a:lnTo>
                  <a:lnTo>
                    <a:pt x="0" y="3"/>
                  </a:lnTo>
                  <a:lnTo>
                    <a:pt x="0" y="3"/>
                  </a:lnTo>
                  <a:lnTo>
                    <a:pt x="0" y="5"/>
                  </a:lnTo>
                  <a:lnTo>
                    <a:pt x="0" y="5"/>
                  </a:lnTo>
                  <a:lnTo>
                    <a:pt x="0" y="7"/>
                  </a:lnTo>
                  <a:lnTo>
                    <a:pt x="0" y="7"/>
                  </a:lnTo>
                  <a:lnTo>
                    <a:pt x="0" y="10"/>
                  </a:lnTo>
                  <a:lnTo>
                    <a:pt x="0" y="10"/>
                  </a:lnTo>
                  <a:lnTo>
                    <a:pt x="0" y="12"/>
                  </a:lnTo>
                  <a:lnTo>
                    <a:pt x="3" y="12"/>
                  </a:lnTo>
                  <a:lnTo>
                    <a:pt x="3" y="12"/>
                  </a:lnTo>
                  <a:lnTo>
                    <a:pt x="6" y="14"/>
                  </a:lnTo>
                  <a:lnTo>
                    <a:pt x="6" y="14"/>
                  </a:lnTo>
                  <a:lnTo>
                    <a:pt x="6" y="14"/>
                  </a:lnTo>
                  <a:lnTo>
                    <a:pt x="9" y="14"/>
                  </a:lnTo>
                  <a:lnTo>
                    <a:pt x="9" y="14"/>
                  </a:lnTo>
                  <a:lnTo>
                    <a:pt x="12" y="14"/>
                  </a:lnTo>
                  <a:lnTo>
                    <a:pt x="12" y="14"/>
                  </a:lnTo>
                  <a:lnTo>
                    <a:pt x="16" y="12"/>
                  </a:lnTo>
                  <a:lnTo>
                    <a:pt x="16" y="12"/>
                  </a:lnTo>
                  <a:lnTo>
                    <a:pt x="19" y="12"/>
                  </a:lnTo>
                  <a:lnTo>
                    <a:pt x="19" y="10"/>
                  </a:lnTo>
                  <a:lnTo>
                    <a:pt x="19" y="10"/>
                  </a:lnTo>
                  <a:lnTo>
                    <a:pt x="19" y="7"/>
                  </a:lnTo>
                  <a:lnTo>
                    <a:pt x="19" y="7"/>
                  </a:lnTo>
                  <a:lnTo>
                    <a:pt x="19" y="7"/>
                  </a:lnTo>
                  <a:lnTo>
                    <a:pt x="1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55" name="Freeform 135"/>
            <p:cNvSpPr>
              <a:spLocks/>
            </p:cNvSpPr>
            <p:nvPr/>
          </p:nvSpPr>
          <p:spPr bwMode="auto">
            <a:xfrm>
              <a:off x="3768" y="2009"/>
              <a:ext cx="19" cy="16"/>
            </a:xfrm>
            <a:custGeom>
              <a:avLst/>
              <a:gdLst>
                <a:gd name="T0" fmla="*/ 19 w 19"/>
                <a:gd name="T1" fmla="*/ 7 h 16"/>
                <a:gd name="T2" fmla="*/ 19 w 19"/>
                <a:gd name="T3" fmla="*/ 7 h 16"/>
                <a:gd name="T4" fmla="*/ 19 w 19"/>
                <a:gd name="T5" fmla="*/ 4 h 16"/>
                <a:gd name="T6" fmla="*/ 19 w 19"/>
                <a:gd name="T7" fmla="*/ 4 h 16"/>
                <a:gd name="T8" fmla="*/ 19 w 19"/>
                <a:gd name="T9" fmla="*/ 4 h 16"/>
                <a:gd name="T10" fmla="*/ 16 w 19"/>
                <a:gd name="T11" fmla="*/ 2 h 16"/>
                <a:gd name="T12" fmla="*/ 16 w 19"/>
                <a:gd name="T13" fmla="*/ 2 h 16"/>
                <a:gd name="T14" fmla="*/ 12 w 19"/>
                <a:gd name="T15" fmla="*/ 2 h 16"/>
                <a:gd name="T16" fmla="*/ 12 w 19"/>
                <a:gd name="T17" fmla="*/ 0 h 16"/>
                <a:gd name="T18" fmla="*/ 9 w 19"/>
                <a:gd name="T19" fmla="*/ 0 h 16"/>
                <a:gd name="T20" fmla="*/ 9 w 19"/>
                <a:gd name="T21" fmla="*/ 0 h 16"/>
                <a:gd name="T22" fmla="*/ 6 w 19"/>
                <a:gd name="T23" fmla="*/ 0 h 16"/>
                <a:gd name="T24" fmla="*/ 6 w 19"/>
                <a:gd name="T25" fmla="*/ 0 h 16"/>
                <a:gd name="T26" fmla="*/ 6 w 19"/>
                <a:gd name="T27" fmla="*/ 2 h 16"/>
                <a:gd name="T28" fmla="*/ 3 w 19"/>
                <a:gd name="T29" fmla="*/ 2 h 16"/>
                <a:gd name="T30" fmla="*/ 3 w 19"/>
                <a:gd name="T31" fmla="*/ 2 h 16"/>
                <a:gd name="T32" fmla="*/ 0 w 19"/>
                <a:gd name="T33" fmla="*/ 4 h 16"/>
                <a:gd name="T34" fmla="*/ 0 w 19"/>
                <a:gd name="T35" fmla="*/ 4 h 16"/>
                <a:gd name="T36" fmla="*/ 0 w 19"/>
                <a:gd name="T37" fmla="*/ 4 h 16"/>
                <a:gd name="T38" fmla="*/ 0 w 19"/>
                <a:gd name="T39" fmla="*/ 7 h 16"/>
                <a:gd name="T40" fmla="*/ 0 w 19"/>
                <a:gd name="T41" fmla="*/ 7 h 16"/>
                <a:gd name="T42" fmla="*/ 0 w 19"/>
                <a:gd name="T43" fmla="*/ 9 h 16"/>
                <a:gd name="T44" fmla="*/ 0 w 19"/>
                <a:gd name="T45" fmla="*/ 9 h 16"/>
                <a:gd name="T46" fmla="*/ 0 w 19"/>
                <a:gd name="T47" fmla="*/ 11 h 16"/>
                <a:gd name="T48" fmla="*/ 0 w 19"/>
                <a:gd name="T49" fmla="*/ 11 h 16"/>
                <a:gd name="T50" fmla="*/ 3 w 19"/>
                <a:gd name="T51" fmla="*/ 14 h 16"/>
                <a:gd name="T52" fmla="*/ 3 w 19"/>
                <a:gd name="T53" fmla="*/ 14 h 16"/>
                <a:gd name="T54" fmla="*/ 6 w 19"/>
                <a:gd name="T55" fmla="*/ 14 h 16"/>
                <a:gd name="T56" fmla="*/ 6 w 19"/>
                <a:gd name="T57" fmla="*/ 14 h 16"/>
                <a:gd name="T58" fmla="*/ 6 w 19"/>
                <a:gd name="T59" fmla="*/ 14 h 16"/>
                <a:gd name="T60" fmla="*/ 9 w 19"/>
                <a:gd name="T61" fmla="*/ 16 h 16"/>
                <a:gd name="T62" fmla="*/ 9 w 19"/>
                <a:gd name="T63" fmla="*/ 14 h 16"/>
                <a:gd name="T64" fmla="*/ 12 w 19"/>
                <a:gd name="T65" fmla="*/ 14 h 16"/>
                <a:gd name="T66" fmla="*/ 12 w 19"/>
                <a:gd name="T67" fmla="*/ 14 h 16"/>
                <a:gd name="T68" fmla="*/ 16 w 19"/>
                <a:gd name="T69" fmla="*/ 14 h 16"/>
                <a:gd name="T70" fmla="*/ 16 w 19"/>
                <a:gd name="T71" fmla="*/ 14 h 16"/>
                <a:gd name="T72" fmla="*/ 19 w 19"/>
                <a:gd name="T73" fmla="*/ 11 h 16"/>
                <a:gd name="T74" fmla="*/ 19 w 19"/>
                <a:gd name="T75" fmla="*/ 11 h 16"/>
                <a:gd name="T76" fmla="*/ 19 w 19"/>
                <a:gd name="T77" fmla="*/ 9 h 16"/>
                <a:gd name="T78" fmla="*/ 19 w 19"/>
                <a:gd name="T79" fmla="*/ 9 h 16"/>
                <a:gd name="T80" fmla="*/ 19 w 19"/>
                <a:gd name="T81" fmla="*/ 7 h 16"/>
                <a:gd name="T82" fmla="*/ 19 w 19"/>
                <a:gd name="T8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 h="16">
                  <a:moveTo>
                    <a:pt x="19" y="7"/>
                  </a:moveTo>
                  <a:lnTo>
                    <a:pt x="19" y="7"/>
                  </a:lnTo>
                  <a:lnTo>
                    <a:pt x="19" y="4"/>
                  </a:lnTo>
                  <a:lnTo>
                    <a:pt x="19" y="4"/>
                  </a:lnTo>
                  <a:lnTo>
                    <a:pt x="19" y="4"/>
                  </a:lnTo>
                  <a:lnTo>
                    <a:pt x="16" y="2"/>
                  </a:lnTo>
                  <a:lnTo>
                    <a:pt x="16" y="2"/>
                  </a:lnTo>
                  <a:lnTo>
                    <a:pt x="12" y="2"/>
                  </a:lnTo>
                  <a:lnTo>
                    <a:pt x="12" y="0"/>
                  </a:lnTo>
                  <a:lnTo>
                    <a:pt x="9" y="0"/>
                  </a:lnTo>
                  <a:lnTo>
                    <a:pt x="9" y="0"/>
                  </a:lnTo>
                  <a:lnTo>
                    <a:pt x="6" y="0"/>
                  </a:lnTo>
                  <a:lnTo>
                    <a:pt x="6" y="0"/>
                  </a:lnTo>
                  <a:lnTo>
                    <a:pt x="6" y="2"/>
                  </a:lnTo>
                  <a:lnTo>
                    <a:pt x="3" y="2"/>
                  </a:lnTo>
                  <a:lnTo>
                    <a:pt x="3" y="2"/>
                  </a:lnTo>
                  <a:lnTo>
                    <a:pt x="0" y="4"/>
                  </a:lnTo>
                  <a:lnTo>
                    <a:pt x="0" y="4"/>
                  </a:lnTo>
                  <a:lnTo>
                    <a:pt x="0" y="4"/>
                  </a:lnTo>
                  <a:lnTo>
                    <a:pt x="0" y="7"/>
                  </a:lnTo>
                  <a:lnTo>
                    <a:pt x="0" y="7"/>
                  </a:lnTo>
                  <a:lnTo>
                    <a:pt x="0" y="9"/>
                  </a:lnTo>
                  <a:lnTo>
                    <a:pt x="0" y="9"/>
                  </a:lnTo>
                  <a:lnTo>
                    <a:pt x="0" y="11"/>
                  </a:lnTo>
                  <a:lnTo>
                    <a:pt x="0" y="11"/>
                  </a:lnTo>
                  <a:lnTo>
                    <a:pt x="3" y="14"/>
                  </a:lnTo>
                  <a:lnTo>
                    <a:pt x="3" y="14"/>
                  </a:lnTo>
                  <a:lnTo>
                    <a:pt x="6" y="14"/>
                  </a:lnTo>
                  <a:lnTo>
                    <a:pt x="6" y="14"/>
                  </a:lnTo>
                  <a:lnTo>
                    <a:pt x="6" y="14"/>
                  </a:lnTo>
                  <a:lnTo>
                    <a:pt x="9" y="16"/>
                  </a:lnTo>
                  <a:lnTo>
                    <a:pt x="9" y="14"/>
                  </a:lnTo>
                  <a:lnTo>
                    <a:pt x="12" y="14"/>
                  </a:lnTo>
                  <a:lnTo>
                    <a:pt x="12" y="14"/>
                  </a:lnTo>
                  <a:lnTo>
                    <a:pt x="16" y="14"/>
                  </a:lnTo>
                  <a:lnTo>
                    <a:pt x="16" y="14"/>
                  </a:lnTo>
                  <a:lnTo>
                    <a:pt x="19" y="11"/>
                  </a:lnTo>
                  <a:lnTo>
                    <a:pt x="19" y="11"/>
                  </a:lnTo>
                  <a:lnTo>
                    <a:pt x="19" y="9"/>
                  </a:lnTo>
                  <a:lnTo>
                    <a:pt x="19" y="9"/>
                  </a:lnTo>
                  <a:lnTo>
                    <a:pt x="19" y="7"/>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56" name="Freeform 136"/>
            <p:cNvSpPr>
              <a:spLocks/>
            </p:cNvSpPr>
            <p:nvPr/>
          </p:nvSpPr>
          <p:spPr bwMode="auto">
            <a:xfrm>
              <a:off x="3502" y="2498"/>
              <a:ext cx="545" cy="265"/>
            </a:xfrm>
            <a:custGeom>
              <a:avLst/>
              <a:gdLst>
                <a:gd name="T0" fmla="*/ 545 w 545"/>
                <a:gd name="T1" fmla="*/ 265 h 265"/>
                <a:gd name="T2" fmla="*/ 545 w 545"/>
                <a:gd name="T3" fmla="*/ 0 h 265"/>
                <a:gd name="T4" fmla="*/ 0 w 545"/>
                <a:gd name="T5" fmla="*/ 0 h 265"/>
                <a:gd name="T6" fmla="*/ 0 w 545"/>
                <a:gd name="T7" fmla="*/ 265 h 265"/>
                <a:gd name="T8" fmla="*/ 545 w 545"/>
                <a:gd name="T9" fmla="*/ 265 h 265"/>
                <a:gd name="T10" fmla="*/ 545 w 545"/>
                <a:gd name="T11" fmla="*/ 265 h 265"/>
              </a:gdLst>
              <a:ahLst/>
              <a:cxnLst>
                <a:cxn ang="0">
                  <a:pos x="T0" y="T1"/>
                </a:cxn>
                <a:cxn ang="0">
                  <a:pos x="T2" y="T3"/>
                </a:cxn>
                <a:cxn ang="0">
                  <a:pos x="T4" y="T5"/>
                </a:cxn>
                <a:cxn ang="0">
                  <a:pos x="T6" y="T7"/>
                </a:cxn>
                <a:cxn ang="0">
                  <a:pos x="T8" y="T9"/>
                </a:cxn>
                <a:cxn ang="0">
                  <a:pos x="T10" y="T11"/>
                </a:cxn>
              </a:cxnLst>
              <a:rect l="0" t="0" r="r" b="b"/>
              <a:pathLst>
                <a:path w="545" h="265">
                  <a:moveTo>
                    <a:pt x="545" y="265"/>
                  </a:moveTo>
                  <a:lnTo>
                    <a:pt x="545" y="0"/>
                  </a:lnTo>
                  <a:lnTo>
                    <a:pt x="0" y="0"/>
                  </a:lnTo>
                  <a:lnTo>
                    <a:pt x="0" y="265"/>
                  </a:lnTo>
                  <a:lnTo>
                    <a:pt x="545" y="265"/>
                  </a:lnTo>
                  <a:lnTo>
                    <a:pt x="545" y="265"/>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57" name="Rectangle 137"/>
            <p:cNvSpPr>
              <a:spLocks noChangeArrowheads="1"/>
            </p:cNvSpPr>
            <p:nvPr/>
          </p:nvSpPr>
          <p:spPr bwMode="auto">
            <a:xfrm>
              <a:off x="3576" y="2547"/>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458" name="Rectangle 138"/>
            <p:cNvSpPr>
              <a:spLocks noChangeArrowheads="1"/>
            </p:cNvSpPr>
            <p:nvPr/>
          </p:nvSpPr>
          <p:spPr bwMode="auto">
            <a:xfrm>
              <a:off x="3635" y="2547"/>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59" name="Rectangle 139"/>
            <p:cNvSpPr>
              <a:spLocks noChangeArrowheads="1"/>
            </p:cNvSpPr>
            <p:nvPr/>
          </p:nvSpPr>
          <p:spPr bwMode="auto">
            <a:xfrm>
              <a:off x="3666" y="2547"/>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60" name="Rectangle 140"/>
            <p:cNvSpPr>
              <a:spLocks noChangeArrowheads="1"/>
            </p:cNvSpPr>
            <p:nvPr/>
          </p:nvSpPr>
          <p:spPr bwMode="auto">
            <a:xfrm>
              <a:off x="3687" y="254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461" name="Rectangle 141"/>
            <p:cNvSpPr>
              <a:spLocks noChangeArrowheads="1"/>
            </p:cNvSpPr>
            <p:nvPr/>
          </p:nvSpPr>
          <p:spPr bwMode="auto">
            <a:xfrm>
              <a:off x="3712" y="2547"/>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h</a:t>
              </a:r>
              <a:endParaRPr lang="en-US" sz="2400" b="1" i="1"/>
            </a:p>
          </p:txBody>
        </p:sp>
        <p:sp>
          <p:nvSpPr>
            <p:cNvPr id="56462" name="Rectangle 142"/>
            <p:cNvSpPr>
              <a:spLocks noChangeArrowheads="1"/>
            </p:cNvSpPr>
            <p:nvPr/>
          </p:nvSpPr>
          <p:spPr bwMode="auto">
            <a:xfrm>
              <a:off x="3762" y="2547"/>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463" name="Rectangle 143"/>
            <p:cNvSpPr>
              <a:spLocks noChangeArrowheads="1"/>
            </p:cNvSpPr>
            <p:nvPr/>
          </p:nvSpPr>
          <p:spPr bwMode="auto">
            <a:xfrm>
              <a:off x="3836" y="2547"/>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64" name="Rectangle 144"/>
            <p:cNvSpPr>
              <a:spLocks noChangeArrowheads="1"/>
            </p:cNvSpPr>
            <p:nvPr/>
          </p:nvSpPr>
          <p:spPr bwMode="auto">
            <a:xfrm>
              <a:off x="3886" y="254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465" name="Rectangle 145"/>
            <p:cNvSpPr>
              <a:spLocks noChangeArrowheads="1"/>
            </p:cNvSpPr>
            <p:nvPr/>
          </p:nvSpPr>
          <p:spPr bwMode="auto">
            <a:xfrm>
              <a:off x="3911" y="2547"/>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66" name="Rectangle 146"/>
            <p:cNvSpPr>
              <a:spLocks noChangeArrowheads="1"/>
            </p:cNvSpPr>
            <p:nvPr/>
          </p:nvSpPr>
          <p:spPr bwMode="auto">
            <a:xfrm>
              <a:off x="3932" y="2547"/>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467" name="Rectangle 147"/>
            <p:cNvSpPr>
              <a:spLocks noChangeArrowheads="1"/>
            </p:cNvSpPr>
            <p:nvPr/>
          </p:nvSpPr>
          <p:spPr bwMode="auto">
            <a:xfrm>
              <a:off x="3700" y="263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468" name="Rectangle 148"/>
            <p:cNvSpPr>
              <a:spLocks noChangeArrowheads="1"/>
            </p:cNvSpPr>
            <p:nvPr/>
          </p:nvSpPr>
          <p:spPr bwMode="auto">
            <a:xfrm>
              <a:off x="3749" y="263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n</a:t>
              </a:r>
              <a:endParaRPr lang="en-US" sz="2400" b="1" i="1"/>
            </a:p>
          </p:txBody>
        </p:sp>
        <p:sp>
          <p:nvSpPr>
            <p:cNvPr id="56469" name="Rectangle 149"/>
            <p:cNvSpPr>
              <a:spLocks noChangeArrowheads="1"/>
            </p:cNvSpPr>
            <p:nvPr/>
          </p:nvSpPr>
          <p:spPr bwMode="auto">
            <a:xfrm>
              <a:off x="3799" y="263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70" name="Rectangle 150"/>
            <p:cNvSpPr>
              <a:spLocks noChangeArrowheads="1"/>
            </p:cNvSpPr>
            <p:nvPr/>
          </p:nvSpPr>
          <p:spPr bwMode="auto">
            <a:xfrm>
              <a:off x="3821" y="263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471" name="Line 151"/>
            <p:cNvSpPr>
              <a:spLocks noChangeShapeType="1"/>
            </p:cNvSpPr>
            <p:nvPr/>
          </p:nvSpPr>
          <p:spPr bwMode="auto">
            <a:xfrm>
              <a:off x="3777" y="2201"/>
              <a:ext cx="1" cy="28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472" name="Freeform 152"/>
            <p:cNvSpPr>
              <a:spLocks/>
            </p:cNvSpPr>
            <p:nvPr/>
          </p:nvSpPr>
          <p:spPr bwMode="auto">
            <a:xfrm>
              <a:off x="2076" y="3000"/>
              <a:ext cx="1506" cy="597"/>
            </a:xfrm>
            <a:custGeom>
              <a:avLst/>
              <a:gdLst>
                <a:gd name="T0" fmla="*/ 1506 w 1506"/>
                <a:gd name="T1" fmla="*/ 597 h 597"/>
                <a:gd name="T2" fmla="*/ 1506 w 1506"/>
                <a:gd name="T3" fmla="*/ 0 h 597"/>
                <a:gd name="T4" fmla="*/ 0 w 1506"/>
                <a:gd name="T5" fmla="*/ 0 h 597"/>
                <a:gd name="T6" fmla="*/ 0 w 1506"/>
                <a:gd name="T7" fmla="*/ 597 h 597"/>
                <a:gd name="T8" fmla="*/ 1506 w 1506"/>
                <a:gd name="T9" fmla="*/ 597 h 597"/>
                <a:gd name="T10" fmla="*/ 1506 w 1506"/>
                <a:gd name="T11" fmla="*/ 597 h 597"/>
              </a:gdLst>
              <a:ahLst/>
              <a:cxnLst>
                <a:cxn ang="0">
                  <a:pos x="T0" y="T1"/>
                </a:cxn>
                <a:cxn ang="0">
                  <a:pos x="T2" y="T3"/>
                </a:cxn>
                <a:cxn ang="0">
                  <a:pos x="T4" y="T5"/>
                </a:cxn>
                <a:cxn ang="0">
                  <a:pos x="T6" y="T7"/>
                </a:cxn>
                <a:cxn ang="0">
                  <a:pos x="T8" y="T9"/>
                </a:cxn>
                <a:cxn ang="0">
                  <a:pos x="T10" y="T11"/>
                </a:cxn>
              </a:cxnLst>
              <a:rect l="0" t="0" r="r" b="b"/>
              <a:pathLst>
                <a:path w="1506" h="597">
                  <a:moveTo>
                    <a:pt x="1506" y="597"/>
                  </a:moveTo>
                  <a:lnTo>
                    <a:pt x="1506" y="0"/>
                  </a:lnTo>
                  <a:lnTo>
                    <a:pt x="0" y="0"/>
                  </a:lnTo>
                  <a:lnTo>
                    <a:pt x="0" y="597"/>
                  </a:lnTo>
                  <a:lnTo>
                    <a:pt x="1506" y="597"/>
                  </a:lnTo>
                  <a:lnTo>
                    <a:pt x="1506" y="59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73" name="Freeform 153"/>
            <p:cNvSpPr>
              <a:spLocks/>
            </p:cNvSpPr>
            <p:nvPr/>
          </p:nvSpPr>
          <p:spPr bwMode="auto">
            <a:xfrm>
              <a:off x="2206" y="3266"/>
              <a:ext cx="549" cy="136"/>
            </a:xfrm>
            <a:custGeom>
              <a:avLst/>
              <a:gdLst>
                <a:gd name="T0" fmla="*/ 545 w 549"/>
                <a:gd name="T1" fmla="*/ 136 h 136"/>
                <a:gd name="T2" fmla="*/ 549 w 549"/>
                <a:gd name="T3" fmla="*/ 0 h 136"/>
                <a:gd name="T4" fmla="*/ 0 w 549"/>
                <a:gd name="T5" fmla="*/ 0 h 136"/>
                <a:gd name="T6" fmla="*/ 0 w 549"/>
                <a:gd name="T7" fmla="*/ 136 h 136"/>
                <a:gd name="T8" fmla="*/ 549 w 549"/>
                <a:gd name="T9" fmla="*/ 136 h 136"/>
                <a:gd name="T10" fmla="*/ 549 w 549"/>
                <a:gd name="T11" fmla="*/ 136 h 136"/>
              </a:gdLst>
              <a:ahLst/>
              <a:cxnLst>
                <a:cxn ang="0">
                  <a:pos x="T0" y="T1"/>
                </a:cxn>
                <a:cxn ang="0">
                  <a:pos x="T2" y="T3"/>
                </a:cxn>
                <a:cxn ang="0">
                  <a:pos x="T4" y="T5"/>
                </a:cxn>
                <a:cxn ang="0">
                  <a:pos x="T6" y="T7"/>
                </a:cxn>
                <a:cxn ang="0">
                  <a:pos x="T8" y="T9"/>
                </a:cxn>
                <a:cxn ang="0">
                  <a:pos x="T10" y="T11"/>
                </a:cxn>
              </a:cxnLst>
              <a:rect l="0" t="0" r="r" b="b"/>
              <a:pathLst>
                <a:path w="549" h="136">
                  <a:moveTo>
                    <a:pt x="545" y="136"/>
                  </a:moveTo>
                  <a:lnTo>
                    <a:pt x="549" y="0"/>
                  </a:lnTo>
                  <a:lnTo>
                    <a:pt x="0" y="0"/>
                  </a:lnTo>
                  <a:lnTo>
                    <a:pt x="0" y="136"/>
                  </a:lnTo>
                  <a:lnTo>
                    <a:pt x="549" y="136"/>
                  </a:lnTo>
                  <a:lnTo>
                    <a:pt x="549" y="1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474" name="Rectangle 154"/>
            <p:cNvSpPr>
              <a:spLocks noChangeArrowheads="1"/>
            </p:cNvSpPr>
            <p:nvPr/>
          </p:nvSpPr>
          <p:spPr bwMode="auto">
            <a:xfrm>
              <a:off x="2643" y="3142"/>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75" name="Rectangle 155"/>
            <p:cNvSpPr>
              <a:spLocks noChangeArrowheads="1"/>
            </p:cNvSpPr>
            <p:nvPr/>
          </p:nvSpPr>
          <p:spPr bwMode="auto">
            <a:xfrm>
              <a:off x="2708" y="314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76" name="Rectangle 156"/>
            <p:cNvSpPr>
              <a:spLocks noChangeArrowheads="1"/>
            </p:cNvSpPr>
            <p:nvPr/>
          </p:nvSpPr>
          <p:spPr bwMode="auto">
            <a:xfrm>
              <a:off x="2758" y="3142"/>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g</a:t>
              </a:r>
              <a:endParaRPr lang="en-US" sz="2400" b="1" i="1"/>
            </a:p>
          </p:txBody>
        </p:sp>
        <p:sp>
          <p:nvSpPr>
            <p:cNvPr id="56477" name="Rectangle 157"/>
            <p:cNvSpPr>
              <a:spLocks noChangeArrowheads="1"/>
            </p:cNvSpPr>
            <p:nvPr/>
          </p:nvSpPr>
          <p:spPr bwMode="auto">
            <a:xfrm>
              <a:off x="2807" y="3142"/>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i</a:t>
              </a:r>
              <a:endParaRPr lang="en-US" sz="2400" b="1" i="1"/>
            </a:p>
          </p:txBody>
        </p:sp>
        <p:sp>
          <p:nvSpPr>
            <p:cNvPr id="56478" name="Rectangle 158"/>
            <p:cNvSpPr>
              <a:spLocks noChangeArrowheads="1"/>
            </p:cNvSpPr>
            <p:nvPr/>
          </p:nvSpPr>
          <p:spPr bwMode="auto">
            <a:xfrm>
              <a:off x="2829" y="314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79" name="Rectangle 159"/>
            <p:cNvSpPr>
              <a:spLocks noChangeArrowheads="1"/>
            </p:cNvSpPr>
            <p:nvPr/>
          </p:nvSpPr>
          <p:spPr bwMode="auto">
            <a:xfrm>
              <a:off x="2872" y="3142"/>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480" name="Rectangle 160"/>
            <p:cNvSpPr>
              <a:spLocks noChangeArrowheads="1"/>
            </p:cNvSpPr>
            <p:nvPr/>
          </p:nvSpPr>
          <p:spPr bwMode="auto">
            <a:xfrm>
              <a:off x="2897" y="314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81" name="Rectangle 161"/>
            <p:cNvSpPr>
              <a:spLocks noChangeArrowheads="1"/>
            </p:cNvSpPr>
            <p:nvPr/>
          </p:nvSpPr>
          <p:spPr bwMode="auto">
            <a:xfrm>
              <a:off x="2950" y="3142"/>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82" name="Rectangle 162"/>
            <p:cNvSpPr>
              <a:spLocks noChangeArrowheads="1"/>
            </p:cNvSpPr>
            <p:nvPr/>
          </p:nvSpPr>
          <p:spPr bwMode="auto">
            <a:xfrm>
              <a:off x="2978" y="3142"/>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83" name="Rectangle 163"/>
            <p:cNvSpPr>
              <a:spLocks noChangeArrowheads="1"/>
            </p:cNvSpPr>
            <p:nvPr/>
          </p:nvSpPr>
          <p:spPr bwMode="auto">
            <a:xfrm>
              <a:off x="2290" y="3295"/>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B</a:t>
              </a:r>
              <a:endParaRPr lang="en-US" sz="2400" b="1" i="1"/>
            </a:p>
          </p:txBody>
        </p:sp>
        <p:sp>
          <p:nvSpPr>
            <p:cNvPr id="56484" name="Rectangle 164"/>
            <p:cNvSpPr>
              <a:spLocks noChangeArrowheads="1"/>
            </p:cNvSpPr>
            <p:nvPr/>
          </p:nvSpPr>
          <p:spPr bwMode="auto">
            <a:xfrm>
              <a:off x="2348" y="32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485" name="Rectangle 165"/>
            <p:cNvSpPr>
              <a:spLocks noChangeArrowheads="1"/>
            </p:cNvSpPr>
            <p:nvPr/>
          </p:nvSpPr>
          <p:spPr bwMode="auto">
            <a:xfrm>
              <a:off x="2398" y="32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486" name="Rectangle 166"/>
            <p:cNvSpPr>
              <a:spLocks noChangeArrowheads="1"/>
            </p:cNvSpPr>
            <p:nvPr/>
          </p:nvSpPr>
          <p:spPr bwMode="auto">
            <a:xfrm>
              <a:off x="2451" y="329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V</a:t>
              </a:r>
              <a:endParaRPr lang="en-US" sz="2400" b="1" i="1"/>
            </a:p>
          </p:txBody>
        </p:sp>
        <p:sp>
          <p:nvSpPr>
            <p:cNvPr id="56487" name="Rectangle 167"/>
            <p:cNvSpPr>
              <a:spLocks noChangeArrowheads="1"/>
            </p:cNvSpPr>
            <p:nvPr/>
          </p:nvSpPr>
          <p:spPr bwMode="auto">
            <a:xfrm>
              <a:off x="2510" y="3295"/>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488" name="Rectangle 168"/>
            <p:cNvSpPr>
              <a:spLocks noChangeArrowheads="1"/>
            </p:cNvSpPr>
            <p:nvPr/>
          </p:nvSpPr>
          <p:spPr bwMode="auto">
            <a:xfrm>
              <a:off x="2569" y="32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489" name="Rectangle 169"/>
            <p:cNvSpPr>
              <a:spLocks noChangeArrowheads="1"/>
            </p:cNvSpPr>
            <p:nvPr/>
          </p:nvSpPr>
          <p:spPr bwMode="auto">
            <a:xfrm>
              <a:off x="2621" y="32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490" name="Rectangle 170"/>
            <p:cNvSpPr>
              <a:spLocks noChangeArrowheads="1"/>
            </p:cNvSpPr>
            <p:nvPr/>
          </p:nvSpPr>
          <p:spPr bwMode="auto">
            <a:xfrm>
              <a:off x="2671" y="3295"/>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91" name="Rectangle 171"/>
            <p:cNvSpPr>
              <a:spLocks noChangeArrowheads="1"/>
            </p:cNvSpPr>
            <p:nvPr/>
          </p:nvSpPr>
          <p:spPr bwMode="auto">
            <a:xfrm>
              <a:off x="2141" y="3050"/>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492" name="Rectangle 172"/>
            <p:cNvSpPr>
              <a:spLocks noChangeArrowheads="1"/>
            </p:cNvSpPr>
            <p:nvPr/>
          </p:nvSpPr>
          <p:spPr bwMode="auto">
            <a:xfrm>
              <a:off x="2206"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93" name="Rectangle 173"/>
            <p:cNvSpPr>
              <a:spLocks noChangeArrowheads="1"/>
            </p:cNvSpPr>
            <p:nvPr/>
          </p:nvSpPr>
          <p:spPr bwMode="auto">
            <a:xfrm>
              <a:off x="2255"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494" name="Rectangle 174"/>
            <p:cNvSpPr>
              <a:spLocks noChangeArrowheads="1"/>
            </p:cNvSpPr>
            <p:nvPr/>
          </p:nvSpPr>
          <p:spPr bwMode="auto">
            <a:xfrm>
              <a:off x="2308" y="305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495" name="Rectangle 175"/>
            <p:cNvSpPr>
              <a:spLocks noChangeArrowheads="1"/>
            </p:cNvSpPr>
            <p:nvPr/>
          </p:nvSpPr>
          <p:spPr bwMode="auto">
            <a:xfrm>
              <a:off x="2336"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496" name="Rectangle 176"/>
            <p:cNvSpPr>
              <a:spLocks noChangeArrowheads="1"/>
            </p:cNvSpPr>
            <p:nvPr/>
          </p:nvSpPr>
          <p:spPr bwMode="auto">
            <a:xfrm>
              <a:off x="2389"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497" name="Rectangle 177"/>
            <p:cNvSpPr>
              <a:spLocks noChangeArrowheads="1"/>
            </p:cNvSpPr>
            <p:nvPr/>
          </p:nvSpPr>
          <p:spPr bwMode="auto">
            <a:xfrm>
              <a:off x="2432"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498" name="Rectangle 178"/>
            <p:cNvSpPr>
              <a:spLocks noChangeArrowheads="1"/>
            </p:cNvSpPr>
            <p:nvPr/>
          </p:nvSpPr>
          <p:spPr bwMode="auto">
            <a:xfrm>
              <a:off x="2482"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499" name="Rectangle 179"/>
            <p:cNvSpPr>
              <a:spLocks noChangeArrowheads="1"/>
            </p:cNvSpPr>
            <p:nvPr/>
          </p:nvSpPr>
          <p:spPr bwMode="auto">
            <a:xfrm>
              <a:off x="2528"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500" name="Rectangle 180"/>
            <p:cNvSpPr>
              <a:spLocks noChangeArrowheads="1"/>
            </p:cNvSpPr>
            <p:nvPr/>
          </p:nvSpPr>
          <p:spPr bwMode="auto">
            <a:xfrm>
              <a:off x="2575"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501" name="Rectangle 181"/>
            <p:cNvSpPr>
              <a:spLocks noChangeArrowheads="1"/>
            </p:cNvSpPr>
            <p:nvPr/>
          </p:nvSpPr>
          <p:spPr bwMode="auto">
            <a:xfrm>
              <a:off x="2624" y="305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502" name="Rectangle 182"/>
            <p:cNvSpPr>
              <a:spLocks noChangeArrowheads="1"/>
            </p:cNvSpPr>
            <p:nvPr/>
          </p:nvSpPr>
          <p:spPr bwMode="auto">
            <a:xfrm>
              <a:off x="2652" y="305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503" name="Rectangle 183"/>
            <p:cNvSpPr>
              <a:spLocks noChangeArrowheads="1"/>
            </p:cNvSpPr>
            <p:nvPr/>
          </p:nvSpPr>
          <p:spPr bwMode="auto">
            <a:xfrm>
              <a:off x="2680"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0</a:t>
              </a:r>
              <a:endParaRPr lang="en-US" sz="2400" b="1" i="1"/>
            </a:p>
          </p:txBody>
        </p:sp>
        <p:sp>
          <p:nvSpPr>
            <p:cNvPr id="56504" name="Rectangle 184"/>
            <p:cNvSpPr>
              <a:spLocks noChangeArrowheads="1"/>
            </p:cNvSpPr>
            <p:nvPr/>
          </p:nvSpPr>
          <p:spPr bwMode="auto">
            <a:xfrm>
              <a:off x="2730" y="305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505" name="Rectangle 185"/>
            <p:cNvSpPr>
              <a:spLocks noChangeArrowheads="1"/>
            </p:cNvSpPr>
            <p:nvPr/>
          </p:nvSpPr>
          <p:spPr bwMode="auto">
            <a:xfrm>
              <a:off x="2755" y="305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506" name="Rectangle 186"/>
            <p:cNvSpPr>
              <a:spLocks noChangeArrowheads="1"/>
            </p:cNvSpPr>
            <p:nvPr/>
          </p:nvSpPr>
          <p:spPr bwMode="auto">
            <a:xfrm>
              <a:off x="2786" y="305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507" name="Rectangle 187"/>
            <p:cNvSpPr>
              <a:spLocks noChangeArrowheads="1"/>
            </p:cNvSpPr>
            <p:nvPr/>
          </p:nvSpPr>
          <p:spPr bwMode="auto">
            <a:xfrm>
              <a:off x="2810" y="305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508" name="Rectangle 188"/>
            <p:cNvSpPr>
              <a:spLocks noChangeArrowheads="1"/>
            </p:cNvSpPr>
            <p:nvPr/>
          </p:nvSpPr>
          <p:spPr bwMode="auto">
            <a:xfrm>
              <a:off x="2838"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509" name="Rectangle 189"/>
            <p:cNvSpPr>
              <a:spLocks noChangeArrowheads="1"/>
            </p:cNvSpPr>
            <p:nvPr/>
          </p:nvSpPr>
          <p:spPr bwMode="auto">
            <a:xfrm>
              <a:off x="2891"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510" name="Rectangle 190"/>
            <p:cNvSpPr>
              <a:spLocks noChangeArrowheads="1"/>
            </p:cNvSpPr>
            <p:nvPr/>
          </p:nvSpPr>
          <p:spPr bwMode="auto">
            <a:xfrm>
              <a:off x="2940"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511" name="Rectangle 191"/>
            <p:cNvSpPr>
              <a:spLocks noChangeArrowheads="1"/>
            </p:cNvSpPr>
            <p:nvPr/>
          </p:nvSpPr>
          <p:spPr bwMode="auto">
            <a:xfrm>
              <a:off x="2984" y="305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512" name="Rectangle 192"/>
            <p:cNvSpPr>
              <a:spLocks noChangeArrowheads="1"/>
            </p:cNvSpPr>
            <p:nvPr/>
          </p:nvSpPr>
          <p:spPr bwMode="auto">
            <a:xfrm>
              <a:off x="3009"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513" name="Rectangle 193"/>
            <p:cNvSpPr>
              <a:spLocks noChangeArrowheads="1"/>
            </p:cNvSpPr>
            <p:nvPr/>
          </p:nvSpPr>
          <p:spPr bwMode="auto">
            <a:xfrm>
              <a:off x="3061"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n</a:t>
              </a:r>
              <a:endParaRPr lang="en-US" sz="2400" b="1" i="1"/>
            </a:p>
          </p:txBody>
        </p:sp>
        <p:sp>
          <p:nvSpPr>
            <p:cNvPr id="56514" name="Rectangle 194"/>
            <p:cNvSpPr>
              <a:spLocks noChangeArrowheads="1"/>
            </p:cNvSpPr>
            <p:nvPr/>
          </p:nvSpPr>
          <p:spPr bwMode="auto">
            <a:xfrm>
              <a:off x="3111"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d</a:t>
              </a:r>
              <a:endParaRPr lang="en-US" sz="2400" b="1" i="1"/>
            </a:p>
          </p:txBody>
        </p:sp>
        <p:sp>
          <p:nvSpPr>
            <p:cNvPr id="56515" name="Rectangle 195"/>
            <p:cNvSpPr>
              <a:spLocks noChangeArrowheads="1"/>
            </p:cNvSpPr>
            <p:nvPr/>
          </p:nvSpPr>
          <p:spPr bwMode="auto">
            <a:xfrm>
              <a:off x="3161" y="3050"/>
              <a:ext cx="1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 </a:t>
              </a:r>
              <a:endParaRPr lang="en-US" sz="2400" b="1" i="1"/>
            </a:p>
          </p:txBody>
        </p:sp>
        <p:sp>
          <p:nvSpPr>
            <p:cNvPr id="56516" name="Rectangle 196"/>
            <p:cNvSpPr>
              <a:spLocks noChangeArrowheads="1"/>
            </p:cNvSpPr>
            <p:nvPr/>
          </p:nvSpPr>
          <p:spPr bwMode="auto">
            <a:xfrm>
              <a:off x="3185" y="305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517" name="Rectangle 197"/>
            <p:cNvSpPr>
              <a:spLocks noChangeArrowheads="1"/>
            </p:cNvSpPr>
            <p:nvPr/>
          </p:nvSpPr>
          <p:spPr bwMode="auto">
            <a:xfrm>
              <a:off x="3260"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518" name="Rectangle 198"/>
            <p:cNvSpPr>
              <a:spLocks noChangeArrowheads="1"/>
            </p:cNvSpPr>
            <p:nvPr/>
          </p:nvSpPr>
          <p:spPr bwMode="auto">
            <a:xfrm>
              <a:off x="3312" y="305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519" name="Rectangle 199"/>
            <p:cNvSpPr>
              <a:spLocks noChangeArrowheads="1"/>
            </p:cNvSpPr>
            <p:nvPr/>
          </p:nvSpPr>
          <p:spPr bwMode="auto">
            <a:xfrm>
              <a:off x="3387" y="3050"/>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520" name="Rectangle 200"/>
            <p:cNvSpPr>
              <a:spLocks noChangeArrowheads="1"/>
            </p:cNvSpPr>
            <p:nvPr/>
          </p:nvSpPr>
          <p:spPr bwMode="auto">
            <a:xfrm>
              <a:off x="3436" y="3050"/>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521" name="Rectangle 201"/>
            <p:cNvSpPr>
              <a:spLocks noChangeArrowheads="1"/>
            </p:cNvSpPr>
            <p:nvPr/>
          </p:nvSpPr>
          <p:spPr bwMode="auto">
            <a:xfrm>
              <a:off x="3467" y="3050"/>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y</a:t>
              </a:r>
              <a:endParaRPr lang="en-US" sz="2400" b="1" i="1"/>
            </a:p>
          </p:txBody>
        </p:sp>
        <p:sp>
          <p:nvSpPr>
            <p:cNvPr id="56522" name="Rectangle 202"/>
            <p:cNvSpPr>
              <a:spLocks noChangeArrowheads="1"/>
            </p:cNvSpPr>
            <p:nvPr/>
          </p:nvSpPr>
          <p:spPr bwMode="auto">
            <a:xfrm>
              <a:off x="3511" y="305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sz="2400" b="1" i="1"/>
            </a:p>
          </p:txBody>
        </p:sp>
        <p:sp>
          <p:nvSpPr>
            <p:cNvPr id="56523" name="Freeform 203"/>
            <p:cNvSpPr>
              <a:spLocks/>
            </p:cNvSpPr>
            <p:nvPr/>
          </p:nvSpPr>
          <p:spPr bwMode="auto">
            <a:xfrm>
              <a:off x="4128" y="2256"/>
              <a:ext cx="336" cy="96"/>
            </a:xfrm>
            <a:custGeom>
              <a:avLst/>
              <a:gdLst>
                <a:gd name="T0" fmla="*/ 545 w 549"/>
                <a:gd name="T1" fmla="*/ 137 h 137"/>
                <a:gd name="T2" fmla="*/ 549 w 549"/>
                <a:gd name="T3" fmla="*/ 0 h 137"/>
                <a:gd name="T4" fmla="*/ 0 w 549"/>
                <a:gd name="T5" fmla="*/ 0 h 137"/>
                <a:gd name="T6" fmla="*/ 0 w 549"/>
                <a:gd name="T7" fmla="*/ 137 h 137"/>
                <a:gd name="T8" fmla="*/ 549 w 549"/>
                <a:gd name="T9" fmla="*/ 137 h 137"/>
                <a:gd name="T10" fmla="*/ 549 w 549"/>
                <a:gd name="T11" fmla="*/ 137 h 137"/>
              </a:gdLst>
              <a:ahLst/>
              <a:cxnLst>
                <a:cxn ang="0">
                  <a:pos x="T0" y="T1"/>
                </a:cxn>
                <a:cxn ang="0">
                  <a:pos x="T2" y="T3"/>
                </a:cxn>
                <a:cxn ang="0">
                  <a:pos x="T4" y="T5"/>
                </a:cxn>
                <a:cxn ang="0">
                  <a:pos x="T6" y="T7"/>
                </a:cxn>
                <a:cxn ang="0">
                  <a:pos x="T8" y="T9"/>
                </a:cxn>
                <a:cxn ang="0">
                  <a:pos x="T10" y="T11"/>
                </a:cxn>
              </a:cxnLst>
              <a:rect l="0" t="0" r="r" b="b"/>
              <a:pathLst>
                <a:path w="549" h="137">
                  <a:moveTo>
                    <a:pt x="545" y="137"/>
                  </a:moveTo>
                  <a:lnTo>
                    <a:pt x="549" y="0"/>
                  </a:lnTo>
                  <a:lnTo>
                    <a:pt x="0" y="0"/>
                  </a:lnTo>
                  <a:lnTo>
                    <a:pt x="0" y="137"/>
                  </a:lnTo>
                  <a:lnTo>
                    <a:pt x="549" y="137"/>
                  </a:lnTo>
                  <a:lnTo>
                    <a:pt x="549"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24" name="Rectangle 204"/>
            <p:cNvSpPr>
              <a:spLocks noChangeArrowheads="1"/>
            </p:cNvSpPr>
            <p:nvPr/>
          </p:nvSpPr>
          <p:spPr bwMode="auto">
            <a:xfrm>
              <a:off x="2352" y="343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525" name="Rectangle 205"/>
            <p:cNvSpPr>
              <a:spLocks noChangeArrowheads="1"/>
            </p:cNvSpPr>
            <p:nvPr/>
          </p:nvSpPr>
          <p:spPr bwMode="auto">
            <a:xfrm>
              <a:off x="2410" y="3433"/>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526" name="Rectangle 206"/>
            <p:cNvSpPr>
              <a:spLocks noChangeArrowheads="1"/>
            </p:cNvSpPr>
            <p:nvPr/>
          </p:nvSpPr>
          <p:spPr bwMode="auto">
            <a:xfrm>
              <a:off x="2435" y="343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527" name="Rectangle 207"/>
            <p:cNvSpPr>
              <a:spLocks noChangeArrowheads="1"/>
            </p:cNvSpPr>
            <p:nvPr/>
          </p:nvSpPr>
          <p:spPr bwMode="auto">
            <a:xfrm>
              <a:off x="2485" y="3433"/>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t</a:t>
              </a:r>
              <a:endParaRPr lang="en-US" sz="2400" b="1" i="1"/>
            </a:p>
          </p:txBody>
        </p:sp>
        <p:sp>
          <p:nvSpPr>
            <p:cNvPr id="56528" name="Rectangle 208"/>
            <p:cNvSpPr>
              <a:spLocks noChangeArrowheads="1"/>
            </p:cNvSpPr>
            <p:nvPr/>
          </p:nvSpPr>
          <p:spPr bwMode="auto">
            <a:xfrm>
              <a:off x="2510" y="3433"/>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529" name="Rectangle 209"/>
            <p:cNvSpPr>
              <a:spLocks noChangeArrowheads="1"/>
            </p:cNvSpPr>
            <p:nvPr/>
          </p:nvSpPr>
          <p:spPr bwMode="auto">
            <a:xfrm>
              <a:off x="2562" y="3433"/>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530" name="Freeform 210"/>
            <p:cNvSpPr>
              <a:spLocks/>
            </p:cNvSpPr>
            <p:nvPr/>
          </p:nvSpPr>
          <p:spPr bwMode="auto">
            <a:xfrm>
              <a:off x="2909" y="3266"/>
              <a:ext cx="546" cy="136"/>
            </a:xfrm>
            <a:custGeom>
              <a:avLst/>
              <a:gdLst>
                <a:gd name="T0" fmla="*/ 546 w 546"/>
                <a:gd name="T1" fmla="*/ 136 h 136"/>
                <a:gd name="T2" fmla="*/ 546 w 546"/>
                <a:gd name="T3" fmla="*/ 0 h 136"/>
                <a:gd name="T4" fmla="*/ 0 w 546"/>
                <a:gd name="T5" fmla="*/ 0 h 136"/>
                <a:gd name="T6" fmla="*/ 0 w 546"/>
                <a:gd name="T7" fmla="*/ 136 h 136"/>
                <a:gd name="T8" fmla="*/ 546 w 546"/>
                <a:gd name="T9" fmla="*/ 136 h 136"/>
                <a:gd name="T10" fmla="*/ 546 w 546"/>
                <a:gd name="T11" fmla="*/ 136 h 136"/>
              </a:gdLst>
              <a:ahLst/>
              <a:cxnLst>
                <a:cxn ang="0">
                  <a:pos x="T0" y="T1"/>
                </a:cxn>
                <a:cxn ang="0">
                  <a:pos x="T2" y="T3"/>
                </a:cxn>
                <a:cxn ang="0">
                  <a:pos x="T4" y="T5"/>
                </a:cxn>
                <a:cxn ang="0">
                  <a:pos x="T6" y="T7"/>
                </a:cxn>
                <a:cxn ang="0">
                  <a:pos x="T8" y="T9"/>
                </a:cxn>
                <a:cxn ang="0">
                  <a:pos x="T10" y="T11"/>
                </a:cxn>
              </a:cxnLst>
              <a:rect l="0" t="0" r="r" b="b"/>
              <a:pathLst>
                <a:path w="546" h="136">
                  <a:moveTo>
                    <a:pt x="546" y="136"/>
                  </a:moveTo>
                  <a:lnTo>
                    <a:pt x="546" y="0"/>
                  </a:lnTo>
                  <a:lnTo>
                    <a:pt x="0" y="0"/>
                  </a:lnTo>
                  <a:lnTo>
                    <a:pt x="0" y="136"/>
                  </a:lnTo>
                  <a:lnTo>
                    <a:pt x="546" y="136"/>
                  </a:lnTo>
                  <a:lnTo>
                    <a:pt x="546" y="1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31" name="Rectangle 211"/>
            <p:cNvSpPr>
              <a:spLocks noChangeArrowheads="1"/>
            </p:cNvSpPr>
            <p:nvPr/>
          </p:nvSpPr>
          <p:spPr bwMode="auto">
            <a:xfrm>
              <a:off x="3055" y="3295"/>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532" name="Rectangle 212"/>
            <p:cNvSpPr>
              <a:spLocks noChangeArrowheads="1"/>
            </p:cNvSpPr>
            <p:nvPr/>
          </p:nvSpPr>
          <p:spPr bwMode="auto">
            <a:xfrm>
              <a:off x="3120" y="32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a:t>
              </a:r>
              <a:endParaRPr lang="en-US" sz="2400" b="1" i="1"/>
            </a:p>
          </p:txBody>
        </p:sp>
        <p:sp>
          <p:nvSpPr>
            <p:cNvPr id="56533" name="Rectangle 213"/>
            <p:cNvSpPr>
              <a:spLocks noChangeArrowheads="1"/>
            </p:cNvSpPr>
            <p:nvPr/>
          </p:nvSpPr>
          <p:spPr bwMode="auto">
            <a:xfrm>
              <a:off x="3173" y="3295"/>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u</a:t>
              </a:r>
              <a:endParaRPr lang="en-US" sz="2400" b="1" i="1"/>
            </a:p>
          </p:txBody>
        </p:sp>
        <p:sp>
          <p:nvSpPr>
            <p:cNvPr id="56534" name="Rectangle 214"/>
            <p:cNvSpPr>
              <a:spLocks noChangeArrowheads="1"/>
            </p:cNvSpPr>
            <p:nvPr/>
          </p:nvSpPr>
          <p:spPr bwMode="auto">
            <a:xfrm>
              <a:off x="3223" y="32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s</a:t>
              </a:r>
              <a:endParaRPr lang="en-US" sz="2400" b="1" i="1"/>
            </a:p>
          </p:txBody>
        </p:sp>
        <p:sp>
          <p:nvSpPr>
            <p:cNvPr id="56535" name="Rectangle 215"/>
            <p:cNvSpPr>
              <a:spLocks noChangeArrowheads="1"/>
            </p:cNvSpPr>
            <p:nvPr/>
          </p:nvSpPr>
          <p:spPr bwMode="auto">
            <a:xfrm>
              <a:off x="3266" y="3295"/>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536" name="Freeform 216"/>
            <p:cNvSpPr>
              <a:spLocks/>
            </p:cNvSpPr>
            <p:nvPr/>
          </p:nvSpPr>
          <p:spPr bwMode="auto">
            <a:xfrm>
              <a:off x="2909" y="3402"/>
              <a:ext cx="546" cy="137"/>
            </a:xfrm>
            <a:custGeom>
              <a:avLst/>
              <a:gdLst>
                <a:gd name="T0" fmla="*/ 546 w 546"/>
                <a:gd name="T1" fmla="*/ 137 h 137"/>
                <a:gd name="T2" fmla="*/ 546 w 546"/>
                <a:gd name="T3" fmla="*/ 0 h 137"/>
                <a:gd name="T4" fmla="*/ 0 w 546"/>
                <a:gd name="T5" fmla="*/ 0 h 137"/>
                <a:gd name="T6" fmla="*/ 0 w 546"/>
                <a:gd name="T7" fmla="*/ 137 h 137"/>
                <a:gd name="T8" fmla="*/ 546 w 546"/>
                <a:gd name="T9" fmla="*/ 137 h 137"/>
                <a:gd name="T10" fmla="*/ 546 w 546"/>
                <a:gd name="T11" fmla="*/ 137 h 137"/>
              </a:gdLst>
              <a:ahLst/>
              <a:cxnLst>
                <a:cxn ang="0">
                  <a:pos x="T0" y="T1"/>
                </a:cxn>
                <a:cxn ang="0">
                  <a:pos x="T2" y="T3"/>
                </a:cxn>
                <a:cxn ang="0">
                  <a:pos x="T4" y="T5"/>
                </a:cxn>
                <a:cxn ang="0">
                  <a:pos x="T6" y="T7"/>
                </a:cxn>
                <a:cxn ang="0">
                  <a:pos x="T8" y="T9"/>
                </a:cxn>
                <a:cxn ang="0">
                  <a:pos x="T10" y="T11"/>
                </a:cxn>
              </a:cxnLst>
              <a:rect l="0" t="0" r="r" b="b"/>
              <a:pathLst>
                <a:path w="546" h="137">
                  <a:moveTo>
                    <a:pt x="546" y="137"/>
                  </a:moveTo>
                  <a:lnTo>
                    <a:pt x="546" y="0"/>
                  </a:lnTo>
                  <a:lnTo>
                    <a:pt x="0" y="0"/>
                  </a:lnTo>
                  <a:lnTo>
                    <a:pt x="0" y="137"/>
                  </a:lnTo>
                  <a:lnTo>
                    <a:pt x="546" y="137"/>
                  </a:lnTo>
                  <a:lnTo>
                    <a:pt x="546"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37" name="Rectangle 217"/>
            <p:cNvSpPr>
              <a:spLocks noChangeArrowheads="1"/>
            </p:cNvSpPr>
            <p:nvPr/>
          </p:nvSpPr>
          <p:spPr bwMode="auto">
            <a:xfrm>
              <a:off x="3102" y="343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538" name="Rectangle 218"/>
            <p:cNvSpPr>
              <a:spLocks noChangeArrowheads="1"/>
            </p:cNvSpPr>
            <p:nvPr/>
          </p:nvSpPr>
          <p:spPr bwMode="auto">
            <a:xfrm>
              <a:off x="3164" y="343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P</a:t>
              </a:r>
              <a:endParaRPr lang="en-US" sz="2400" b="1" i="1"/>
            </a:p>
          </p:txBody>
        </p:sp>
        <p:sp>
          <p:nvSpPr>
            <p:cNvPr id="56539" name="Rectangle 219"/>
            <p:cNvSpPr>
              <a:spLocks noChangeArrowheads="1"/>
            </p:cNvSpPr>
            <p:nvPr/>
          </p:nvSpPr>
          <p:spPr bwMode="auto">
            <a:xfrm>
              <a:off x="3223" y="3433"/>
              <a:ext cx="3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a:t>
              </a:r>
              <a:endParaRPr lang="en-US" sz="2400" b="1" i="1"/>
            </a:p>
          </p:txBody>
        </p:sp>
        <p:sp>
          <p:nvSpPr>
            <p:cNvPr id="56540" name="Line 220"/>
            <p:cNvSpPr>
              <a:spLocks noChangeShapeType="1"/>
            </p:cNvSpPr>
            <p:nvPr/>
          </p:nvSpPr>
          <p:spPr bwMode="auto">
            <a:xfrm>
              <a:off x="2596" y="2157"/>
              <a:ext cx="465"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541" name="Line 221"/>
            <p:cNvSpPr>
              <a:spLocks noChangeShapeType="1"/>
            </p:cNvSpPr>
            <p:nvPr/>
          </p:nvSpPr>
          <p:spPr bwMode="auto">
            <a:xfrm flipV="1">
              <a:off x="2829" y="2159"/>
              <a:ext cx="1" cy="8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542" name="Freeform 222"/>
            <p:cNvSpPr>
              <a:spLocks/>
            </p:cNvSpPr>
            <p:nvPr/>
          </p:nvSpPr>
          <p:spPr bwMode="auto">
            <a:xfrm>
              <a:off x="2153" y="836"/>
              <a:ext cx="465" cy="118"/>
            </a:xfrm>
            <a:custGeom>
              <a:avLst/>
              <a:gdLst>
                <a:gd name="T0" fmla="*/ 462 w 465"/>
                <a:gd name="T1" fmla="*/ 115 h 118"/>
                <a:gd name="T2" fmla="*/ 465 w 465"/>
                <a:gd name="T3" fmla="*/ 0 h 118"/>
                <a:gd name="T4" fmla="*/ 0 w 465"/>
                <a:gd name="T5" fmla="*/ 0 h 118"/>
                <a:gd name="T6" fmla="*/ 0 w 465"/>
                <a:gd name="T7" fmla="*/ 118 h 118"/>
                <a:gd name="T8" fmla="*/ 465 w 465"/>
                <a:gd name="T9" fmla="*/ 118 h 118"/>
                <a:gd name="T10" fmla="*/ 465 w 465"/>
                <a:gd name="T11" fmla="*/ 118 h 118"/>
                <a:gd name="T12" fmla="*/ 462 w 465"/>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465" h="118">
                  <a:moveTo>
                    <a:pt x="462" y="115"/>
                  </a:moveTo>
                  <a:lnTo>
                    <a:pt x="465" y="0"/>
                  </a:lnTo>
                  <a:lnTo>
                    <a:pt x="0" y="0"/>
                  </a:lnTo>
                  <a:lnTo>
                    <a:pt x="0" y="118"/>
                  </a:lnTo>
                  <a:lnTo>
                    <a:pt x="465" y="118"/>
                  </a:lnTo>
                  <a:lnTo>
                    <a:pt x="465" y="118"/>
                  </a:lnTo>
                  <a:lnTo>
                    <a:pt x="46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543" name="Freeform 223"/>
            <p:cNvSpPr>
              <a:spLocks/>
            </p:cNvSpPr>
            <p:nvPr/>
          </p:nvSpPr>
          <p:spPr bwMode="auto">
            <a:xfrm>
              <a:off x="2153" y="836"/>
              <a:ext cx="465" cy="118"/>
            </a:xfrm>
            <a:custGeom>
              <a:avLst/>
              <a:gdLst>
                <a:gd name="T0" fmla="*/ 462 w 465"/>
                <a:gd name="T1" fmla="*/ 115 h 118"/>
                <a:gd name="T2" fmla="*/ 465 w 465"/>
                <a:gd name="T3" fmla="*/ 0 h 118"/>
                <a:gd name="T4" fmla="*/ 0 w 465"/>
                <a:gd name="T5" fmla="*/ 0 h 118"/>
                <a:gd name="T6" fmla="*/ 0 w 465"/>
                <a:gd name="T7" fmla="*/ 118 h 118"/>
                <a:gd name="T8" fmla="*/ 465 w 465"/>
                <a:gd name="T9" fmla="*/ 118 h 118"/>
                <a:gd name="T10" fmla="*/ 465 w 465"/>
                <a:gd name="T11" fmla="*/ 118 h 118"/>
              </a:gdLst>
              <a:ahLst/>
              <a:cxnLst>
                <a:cxn ang="0">
                  <a:pos x="T0" y="T1"/>
                </a:cxn>
                <a:cxn ang="0">
                  <a:pos x="T2" y="T3"/>
                </a:cxn>
                <a:cxn ang="0">
                  <a:pos x="T4" y="T5"/>
                </a:cxn>
                <a:cxn ang="0">
                  <a:pos x="T6" y="T7"/>
                </a:cxn>
                <a:cxn ang="0">
                  <a:pos x="T8" y="T9"/>
                </a:cxn>
                <a:cxn ang="0">
                  <a:pos x="T10" y="T11"/>
                </a:cxn>
              </a:cxnLst>
              <a:rect l="0" t="0" r="r" b="b"/>
              <a:pathLst>
                <a:path w="465" h="118">
                  <a:moveTo>
                    <a:pt x="462" y="115"/>
                  </a:moveTo>
                  <a:lnTo>
                    <a:pt x="465" y="0"/>
                  </a:lnTo>
                  <a:lnTo>
                    <a:pt x="0" y="0"/>
                  </a:lnTo>
                  <a:lnTo>
                    <a:pt x="0" y="118"/>
                  </a:lnTo>
                  <a:lnTo>
                    <a:pt x="465" y="118"/>
                  </a:lnTo>
                  <a:lnTo>
                    <a:pt x="465" y="11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44" name="Rectangle 224"/>
            <p:cNvSpPr>
              <a:spLocks noChangeArrowheads="1"/>
            </p:cNvSpPr>
            <p:nvPr/>
          </p:nvSpPr>
          <p:spPr bwMode="auto">
            <a:xfrm>
              <a:off x="2228" y="858"/>
              <a:ext cx="4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545" name="Rectangle 225"/>
            <p:cNvSpPr>
              <a:spLocks noChangeArrowheads="1"/>
            </p:cNvSpPr>
            <p:nvPr/>
          </p:nvSpPr>
          <p:spPr bwMode="auto">
            <a:xfrm>
              <a:off x="2302" y="858"/>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a:t>
              </a:r>
              <a:endParaRPr lang="en-US" sz="2400" b="1" i="1"/>
            </a:p>
          </p:txBody>
        </p:sp>
        <p:sp>
          <p:nvSpPr>
            <p:cNvPr id="56546" name="Rectangle 226"/>
            <p:cNvSpPr>
              <a:spLocks noChangeArrowheads="1"/>
            </p:cNvSpPr>
            <p:nvPr/>
          </p:nvSpPr>
          <p:spPr bwMode="auto">
            <a:xfrm>
              <a:off x="2352" y="858"/>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
              </a:r>
              <a:endParaRPr lang="en-US" sz="2400" b="1" i="1"/>
            </a:p>
          </p:txBody>
        </p:sp>
        <p:sp>
          <p:nvSpPr>
            <p:cNvPr id="56547" name="Rectangle 227"/>
            <p:cNvSpPr>
              <a:spLocks noChangeArrowheads="1"/>
            </p:cNvSpPr>
            <p:nvPr/>
          </p:nvSpPr>
          <p:spPr bwMode="auto">
            <a:xfrm>
              <a:off x="2429" y="858"/>
              <a:ext cx="3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o</a:t>
              </a:r>
              <a:endParaRPr lang="en-US" sz="2400" b="1" i="1"/>
            </a:p>
          </p:txBody>
        </p:sp>
        <p:sp>
          <p:nvSpPr>
            <p:cNvPr id="56548" name="Rectangle 228"/>
            <p:cNvSpPr>
              <a:spLocks noChangeArrowheads="1"/>
            </p:cNvSpPr>
            <p:nvPr/>
          </p:nvSpPr>
          <p:spPr bwMode="auto">
            <a:xfrm>
              <a:off x="2479" y="858"/>
              <a:ext cx="2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r</a:t>
              </a:r>
              <a:endParaRPr lang="en-US" sz="2400" b="1" i="1"/>
            </a:p>
          </p:txBody>
        </p:sp>
        <p:sp>
          <p:nvSpPr>
            <p:cNvPr id="56549" name="Rectangle 229"/>
            <p:cNvSpPr>
              <a:spLocks noChangeArrowheads="1"/>
            </p:cNvSpPr>
            <p:nvPr/>
          </p:nvSpPr>
          <p:spPr bwMode="auto">
            <a:xfrm>
              <a:off x="2510" y="858"/>
              <a:ext cx="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y</a:t>
              </a:r>
              <a:endParaRPr lang="en-US" sz="2400" b="1" i="1"/>
            </a:p>
          </p:txBody>
        </p:sp>
        <p:sp>
          <p:nvSpPr>
            <p:cNvPr id="56550" name="Freeform 230"/>
            <p:cNvSpPr>
              <a:spLocks/>
            </p:cNvSpPr>
            <p:nvPr/>
          </p:nvSpPr>
          <p:spPr bwMode="auto">
            <a:xfrm>
              <a:off x="1248" y="2601"/>
              <a:ext cx="546" cy="137"/>
            </a:xfrm>
            <a:custGeom>
              <a:avLst/>
              <a:gdLst>
                <a:gd name="T0" fmla="*/ 546 w 546"/>
                <a:gd name="T1" fmla="*/ 137 h 137"/>
                <a:gd name="T2" fmla="*/ 546 w 546"/>
                <a:gd name="T3" fmla="*/ 0 h 137"/>
                <a:gd name="T4" fmla="*/ 0 w 546"/>
                <a:gd name="T5" fmla="*/ 0 h 137"/>
                <a:gd name="T6" fmla="*/ 0 w 546"/>
                <a:gd name="T7" fmla="*/ 137 h 137"/>
                <a:gd name="T8" fmla="*/ 546 w 546"/>
                <a:gd name="T9" fmla="*/ 137 h 137"/>
                <a:gd name="T10" fmla="*/ 546 w 546"/>
                <a:gd name="T11" fmla="*/ 137 h 137"/>
              </a:gdLst>
              <a:ahLst/>
              <a:cxnLst>
                <a:cxn ang="0">
                  <a:pos x="T0" y="T1"/>
                </a:cxn>
                <a:cxn ang="0">
                  <a:pos x="T2" y="T3"/>
                </a:cxn>
                <a:cxn ang="0">
                  <a:pos x="T4" y="T5"/>
                </a:cxn>
                <a:cxn ang="0">
                  <a:pos x="T6" y="T7"/>
                </a:cxn>
                <a:cxn ang="0">
                  <a:pos x="T8" y="T9"/>
                </a:cxn>
                <a:cxn ang="0">
                  <a:pos x="T10" y="T11"/>
                </a:cxn>
              </a:cxnLst>
              <a:rect l="0" t="0" r="r" b="b"/>
              <a:pathLst>
                <a:path w="546" h="137">
                  <a:moveTo>
                    <a:pt x="546" y="137"/>
                  </a:moveTo>
                  <a:lnTo>
                    <a:pt x="546" y="0"/>
                  </a:lnTo>
                  <a:lnTo>
                    <a:pt x="0" y="0"/>
                  </a:lnTo>
                  <a:lnTo>
                    <a:pt x="0" y="137"/>
                  </a:lnTo>
                  <a:lnTo>
                    <a:pt x="546" y="137"/>
                  </a:lnTo>
                  <a:lnTo>
                    <a:pt x="546"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51" name="Text Box 231"/>
            <p:cNvSpPr txBox="1">
              <a:spLocks noChangeArrowheads="1"/>
            </p:cNvSpPr>
            <p:nvPr/>
          </p:nvSpPr>
          <p:spPr bwMode="auto">
            <a:xfrm>
              <a:off x="1204" y="2598"/>
              <a:ext cx="451"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b="1"/>
                <a:t>Prog. Counter</a:t>
              </a:r>
            </a:p>
          </p:txBody>
        </p:sp>
        <p:sp>
          <p:nvSpPr>
            <p:cNvPr id="56552" name="Text Box 232"/>
            <p:cNvSpPr txBox="1">
              <a:spLocks noChangeArrowheads="1"/>
            </p:cNvSpPr>
            <p:nvPr/>
          </p:nvSpPr>
          <p:spPr bwMode="auto">
            <a:xfrm>
              <a:off x="1238" y="2358"/>
              <a:ext cx="348"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b="1"/>
                <a:t>Logic unit</a:t>
              </a:r>
            </a:p>
          </p:txBody>
        </p:sp>
        <p:sp>
          <p:nvSpPr>
            <p:cNvPr id="56553" name="Freeform 233"/>
            <p:cNvSpPr>
              <a:spLocks/>
            </p:cNvSpPr>
            <p:nvPr/>
          </p:nvSpPr>
          <p:spPr bwMode="auto">
            <a:xfrm>
              <a:off x="4128" y="2352"/>
              <a:ext cx="336" cy="96"/>
            </a:xfrm>
            <a:custGeom>
              <a:avLst/>
              <a:gdLst>
                <a:gd name="T0" fmla="*/ 545 w 549"/>
                <a:gd name="T1" fmla="*/ 137 h 137"/>
                <a:gd name="T2" fmla="*/ 549 w 549"/>
                <a:gd name="T3" fmla="*/ 0 h 137"/>
                <a:gd name="T4" fmla="*/ 0 w 549"/>
                <a:gd name="T5" fmla="*/ 0 h 137"/>
                <a:gd name="T6" fmla="*/ 0 w 549"/>
                <a:gd name="T7" fmla="*/ 137 h 137"/>
                <a:gd name="T8" fmla="*/ 549 w 549"/>
                <a:gd name="T9" fmla="*/ 137 h 137"/>
                <a:gd name="T10" fmla="*/ 549 w 549"/>
                <a:gd name="T11" fmla="*/ 137 h 137"/>
              </a:gdLst>
              <a:ahLst/>
              <a:cxnLst>
                <a:cxn ang="0">
                  <a:pos x="T0" y="T1"/>
                </a:cxn>
                <a:cxn ang="0">
                  <a:pos x="T2" y="T3"/>
                </a:cxn>
                <a:cxn ang="0">
                  <a:pos x="T4" y="T5"/>
                </a:cxn>
                <a:cxn ang="0">
                  <a:pos x="T6" y="T7"/>
                </a:cxn>
                <a:cxn ang="0">
                  <a:pos x="T8" y="T9"/>
                </a:cxn>
                <a:cxn ang="0">
                  <a:pos x="T10" y="T11"/>
                </a:cxn>
              </a:cxnLst>
              <a:rect l="0" t="0" r="r" b="b"/>
              <a:pathLst>
                <a:path w="549" h="137">
                  <a:moveTo>
                    <a:pt x="545" y="137"/>
                  </a:moveTo>
                  <a:lnTo>
                    <a:pt x="549" y="0"/>
                  </a:lnTo>
                  <a:lnTo>
                    <a:pt x="0" y="0"/>
                  </a:lnTo>
                  <a:lnTo>
                    <a:pt x="0" y="137"/>
                  </a:lnTo>
                  <a:lnTo>
                    <a:pt x="549" y="137"/>
                  </a:lnTo>
                  <a:lnTo>
                    <a:pt x="549"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54" name="Freeform 234"/>
            <p:cNvSpPr>
              <a:spLocks/>
            </p:cNvSpPr>
            <p:nvPr/>
          </p:nvSpPr>
          <p:spPr bwMode="auto">
            <a:xfrm>
              <a:off x="4128" y="2448"/>
              <a:ext cx="336" cy="96"/>
            </a:xfrm>
            <a:custGeom>
              <a:avLst/>
              <a:gdLst>
                <a:gd name="T0" fmla="*/ 545 w 549"/>
                <a:gd name="T1" fmla="*/ 137 h 137"/>
                <a:gd name="T2" fmla="*/ 549 w 549"/>
                <a:gd name="T3" fmla="*/ 0 h 137"/>
                <a:gd name="T4" fmla="*/ 0 w 549"/>
                <a:gd name="T5" fmla="*/ 0 h 137"/>
                <a:gd name="T6" fmla="*/ 0 w 549"/>
                <a:gd name="T7" fmla="*/ 137 h 137"/>
                <a:gd name="T8" fmla="*/ 549 w 549"/>
                <a:gd name="T9" fmla="*/ 137 h 137"/>
                <a:gd name="T10" fmla="*/ 549 w 549"/>
                <a:gd name="T11" fmla="*/ 137 h 137"/>
              </a:gdLst>
              <a:ahLst/>
              <a:cxnLst>
                <a:cxn ang="0">
                  <a:pos x="T0" y="T1"/>
                </a:cxn>
                <a:cxn ang="0">
                  <a:pos x="T2" y="T3"/>
                </a:cxn>
                <a:cxn ang="0">
                  <a:pos x="T4" y="T5"/>
                </a:cxn>
                <a:cxn ang="0">
                  <a:pos x="T6" y="T7"/>
                </a:cxn>
                <a:cxn ang="0">
                  <a:pos x="T8" y="T9"/>
                </a:cxn>
                <a:cxn ang="0">
                  <a:pos x="T10" y="T11"/>
                </a:cxn>
              </a:cxnLst>
              <a:rect l="0" t="0" r="r" b="b"/>
              <a:pathLst>
                <a:path w="549" h="137">
                  <a:moveTo>
                    <a:pt x="545" y="137"/>
                  </a:moveTo>
                  <a:lnTo>
                    <a:pt x="549" y="0"/>
                  </a:lnTo>
                  <a:lnTo>
                    <a:pt x="0" y="0"/>
                  </a:lnTo>
                  <a:lnTo>
                    <a:pt x="0" y="137"/>
                  </a:lnTo>
                  <a:lnTo>
                    <a:pt x="549" y="137"/>
                  </a:lnTo>
                  <a:lnTo>
                    <a:pt x="549"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55" name="Freeform 235"/>
            <p:cNvSpPr>
              <a:spLocks/>
            </p:cNvSpPr>
            <p:nvPr/>
          </p:nvSpPr>
          <p:spPr bwMode="auto">
            <a:xfrm>
              <a:off x="4128" y="2544"/>
              <a:ext cx="336" cy="96"/>
            </a:xfrm>
            <a:custGeom>
              <a:avLst/>
              <a:gdLst>
                <a:gd name="T0" fmla="*/ 545 w 549"/>
                <a:gd name="T1" fmla="*/ 137 h 137"/>
                <a:gd name="T2" fmla="*/ 549 w 549"/>
                <a:gd name="T3" fmla="*/ 0 h 137"/>
                <a:gd name="T4" fmla="*/ 0 w 549"/>
                <a:gd name="T5" fmla="*/ 0 h 137"/>
                <a:gd name="T6" fmla="*/ 0 w 549"/>
                <a:gd name="T7" fmla="*/ 137 h 137"/>
                <a:gd name="T8" fmla="*/ 549 w 549"/>
                <a:gd name="T9" fmla="*/ 137 h 137"/>
                <a:gd name="T10" fmla="*/ 549 w 549"/>
                <a:gd name="T11" fmla="*/ 137 h 137"/>
              </a:gdLst>
              <a:ahLst/>
              <a:cxnLst>
                <a:cxn ang="0">
                  <a:pos x="T0" y="T1"/>
                </a:cxn>
                <a:cxn ang="0">
                  <a:pos x="T2" y="T3"/>
                </a:cxn>
                <a:cxn ang="0">
                  <a:pos x="T4" y="T5"/>
                </a:cxn>
                <a:cxn ang="0">
                  <a:pos x="T6" y="T7"/>
                </a:cxn>
                <a:cxn ang="0">
                  <a:pos x="T8" y="T9"/>
                </a:cxn>
                <a:cxn ang="0">
                  <a:pos x="T10" y="T11"/>
                </a:cxn>
              </a:cxnLst>
              <a:rect l="0" t="0" r="r" b="b"/>
              <a:pathLst>
                <a:path w="549" h="137">
                  <a:moveTo>
                    <a:pt x="545" y="137"/>
                  </a:moveTo>
                  <a:lnTo>
                    <a:pt x="549" y="0"/>
                  </a:lnTo>
                  <a:lnTo>
                    <a:pt x="0" y="0"/>
                  </a:lnTo>
                  <a:lnTo>
                    <a:pt x="0" y="137"/>
                  </a:lnTo>
                  <a:lnTo>
                    <a:pt x="549" y="137"/>
                  </a:lnTo>
                  <a:lnTo>
                    <a:pt x="549"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56" name="Freeform 236"/>
            <p:cNvSpPr>
              <a:spLocks/>
            </p:cNvSpPr>
            <p:nvPr/>
          </p:nvSpPr>
          <p:spPr bwMode="auto">
            <a:xfrm>
              <a:off x="4128" y="2640"/>
              <a:ext cx="336" cy="96"/>
            </a:xfrm>
            <a:custGeom>
              <a:avLst/>
              <a:gdLst>
                <a:gd name="T0" fmla="*/ 545 w 549"/>
                <a:gd name="T1" fmla="*/ 137 h 137"/>
                <a:gd name="T2" fmla="*/ 549 w 549"/>
                <a:gd name="T3" fmla="*/ 0 h 137"/>
                <a:gd name="T4" fmla="*/ 0 w 549"/>
                <a:gd name="T5" fmla="*/ 0 h 137"/>
                <a:gd name="T6" fmla="*/ 0 w 549"/>
                <a:gd name="T7" fmla="*/ 137 h 137"/>
                <a:gd name="T8" fmla="*/ 549 w 549"/>
                <a:gd name="T9" fmla="*/ 137 h 137"/>
                <a:gd name="T10" fmla="*/ 549 w 549"/>
                <a:gd name="T11" fmla="*/ 137 h 137"/>
              </a:gdLst>
              <a:ahLst/>
              <a:cxnLst>
                <a:cxn ang="0">
                  <a:pos x="T0" y="T1"/>
                </a:cxn>
                <a:cxn ang="0">
                  <a:pos x="T2" y="T3"/>
                </a:cxn>
                <a:cxn ang="0">
                  <a:pos x="T4" y="T5"/>
                </a:cxn>
                <a:cxn ang="0">
                  <a:pos x="T6" y="T7"/>
                </a:cxn>
                <a:cxn ang="0">
                  <a:pos x="T8" y="T9"/>
                </a:cxn>
                <a:cxn ang="0">
                  <a:pos x="T10" y="T11"/>
                </a:cxn>
              </a:cxnLst>
              <a:rect l="0" t="0" r="r" b="b"/>
              <a:pathLst>
                <a:path w="549" h="137">
                  <a:moveTo>
                    <a:pt x="545" y="137"/>
                  </a:moveTo>
                  <a:lnTo>
                    <a:pt x="549" y="0"/>
                  </a:lnTo>
                  <a:lnTo>
                    <a:pt x="0" y="0"/>
                  </a:lnTo>
                  <a:lnTo>
                    <a:pt x="0" y="137"/>
                  </a:lnTo>
                  <a:lnTo>
                    <a:pt x="549" y="137"/>
                  </a:lnTo>
                  <a:lnTo>
                    <a:pt x="549" y="137"/>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57" name="Text Box 237"/>
            <p:cNvSpPr txBox="1">
              <a:spLocks noChangeArrowheads="1"/>
            </p:cNvSpPr>
            <p:nvPr/>
          </p:nvSpPr>
          <p:spPr bwMode="auto">
            <a:xfrm>
              <a:off x="4128" y="2112"/>
              <a:ext cx="38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900" b="1" i="1"/>
                <a:t>Control</a:t>
              </a:r>
            </a:p>
          </p:txBody>
        </p:sp>
        <p:sp>
          <p:nvSpPr>
            <p:cNvPr id="56558" name="Freeform 238"/>
            <p:cNvSpPr>
              <a:spLocks/>
            </p:cNvSpPr>
            <p:nvPr/>
          </p:nvSpPr>
          <p:spPr bwMode="auto">
            <a:xfrm>
              <a:off x="2208" y="3408"/>
              <a:ext cx="549" cy="136"/>
            </a:xfrm>
            <a:custGeom>
              <a:avLst/>
              <a:gdLst>
                <a:gd name="T0" fmla="*/ 545 w 549"/>
                <a:gd name="T1" fmla="*/ 136 h 136"/>
                <a:gd name="T2" fmla="*/ 549 w 549"/>
                <a:gd name="T3" fmla="*/ 0 h 136"/>
                <a:gd name="T4" fmla="*/ 0 w 549"/>
                <a:gd name="T5" fmla="*/ 0 h 136"/>
                <a:gd name="T6" fmla="*/ 0 w 549"/>
                <a:gd name="T7" fmla="*/ 136 h 136"/>
                <a:gd name="T8" fmla="*/ 549 w 549"/>
                <a:gd name="T9" fmla="*/ 136 h 136"/>
                <a:gd name="T10" fmla="*/ 549 w 549"/>
                <a:gd name="T11" fmla="*/ 136 h 136"/>
              </a:gdLst>
              <a:ahLst/>
              <a:cxnLst>
                <a:cxn ang="0">
                  <a:pos x="T0" y="T1"/>
                </a:cxn>
                <a:cxn ang="0">
                  <a:pos x="T2" y="T3"/>
                </a:cxn>
                <a:cxn ang="0">
                  <a:pos x="T4" y="T5"/>
                </a:cxn>
                <a:cxn ang="0">
                  <a:pos x="T6" y="T7"/>
                </a:cxn>
                <a:cxn ang="0">
                  <a:pos x="T8" y="T9"/>
                </a:cxn>
                <a:cxn ang="0">
                  <a:pos x="T10" y="T11"/>
                </a:cxn>
              </a:cxnLst>
              <a:rect l="0" t="0" r="r" b="b"/>
              <a:pathLst>
                <a:path w="549" h="136">
                  <a:moveTo>
                    <a:pt x="545" y="136"/>
                  </a:moveTo>
                  <a:lnTo>
                    <a:pt x="549" y="0"/>
                  </a:lnTo>
                  <a:lnTo>
                    <a:pt x="0" y="0"/>
                  </a:lnTo>
                  <a:lnTo>
                    <a:pt x="0" y="136"/>
                  </a:lnTo>
                  <a:lnTo>
                    <a:pt x="549" y="136"/>
                  </a:lnTo>
                  <a:lnTo>
                    <a:pt x="549" y="1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Rectangle 1"/>
          <p:cNvSpPr/>
          <p:nvPr/>
        </p:nvSpPr>
        <p:spPr>
          <a:xfrm>
            <a:off x="101045" y="6211669"/>
            <a:ext cx="7580455" cy="369332"/>
          </a:xfrm>
          <a:prstGeom prst="rect">
            <a:avLst/>
          </a:prstGeom>
        </p:spPr>
        <p:txBody>
          <a:bodyPr wrap="square">
            <a:spAutoFit/>
          </a:bodyPr>
          <a:lstStyle/>
          <a:p>
            <a:r>
              <a:rPr lang="en-US" dirty="0">
                <a:hlinkClick r:id="rId2"/>
              </a:rPr>
              <a:t>https://web.cse.ohio-state.edu/~</a:t>
            </a:r>
            <a:r>
              <a:rPr lang="en-US" dirty="0" smtClean="0">
                <a:hlinkClick r:id="rId2"/>
              </a:rPr>
              <a:t>crawfis.3/cse675-02/index.html</a:t>
            </a:r>
            <a:r>
              <a:rPr lang="en-US" dirty="0" smtClean="0"/>
              <a:t> </a:t>
            </a:r>
            <a:endParaRPr lang="en-US" dirty="0"/>
          </a:p>
        </p:txBody>
      </p:sp>
    </p:spTree>
    <p:extLst>
      <p:ext uri="{BB962C8B-B14F-4D97-AF65-F5344CB8AC3E}">
        <p14:creationId xmlns:p14="http://schemas.microsoft.com/office/powerpoint/2010/main" val="24844203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blinds(horizontal)">
                                      <p:cBhvr>
                                        <p:cTn id="7" dur="2000"/>
                                        <p:tgtEl>
                                          <p:spTgt spid="563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326"/>
                                        </p:tgtEl>
                                        <p:attrNameLst>
                                          <p:attrName>style.visibility</p:attrName>
                                        </p:attrNameLst>
                                      </p:cBhvr>
                                      <p:to>
                                        <p:strVal val="visible"/>
                                      </p:to>
                                    </p:set>
                                    <p:animEffect transition="in" filter="blinds(horizontal)">
                                      <p:cBhvr>
                                        <p:cTn id="10" dur="2000"/>
                                        <p:tgtEl>
                                          <p:spTgt spid="563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56560"/>
                                        </p:tgtEl>
                                        <p:attrNameLst>
                                          <p:attrName>style.visibility</p:attrName>
                                        </p:attrNameLst>
                                      </p:cBhvr>
                                      <p:to>
                                        <p:strVal val="visible"/>
                                      </p:to>
                                    </p:set>
                                    <p:animEffect transition="in" filter="diamond(in)">
                                      <p:cBhvr>
                                        <p:cTn id="15" dur="2000"/>
                                        <p:tgtEl>
                                          <p:spTgt spid="56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ltLang="en-US"/>
              <a:t>I-Format Example</a:t>
            </a:r>
          </a:p>
        </p:txBody>
      </p:sp>
      <p:sp>
        <p:nvSpPr>
          <p:cNvPr id="360451" name="Rectangle 3"/>
          <p:cNvSpPr>
            <a:spLocks noGrp="1" noChangeArrowheads="1"/>
          </p:cNvSpPr>
          <p:nvPr>
            <p:ph type="body" idx="1"/>
          </p:nvPr>
        </p:nvSpPr>
        <p:spPr>
          <a:xfrm>
            <a:off x="1320456" y="1828800"/>
            <a:ext cx="9547913" cy="4114800"/>
          </a:xfrm>
        </p:spPr>
        <p:txBody>
          <a:bodyPr/>
          <a:lstStyle/>
          <a:p>
            <a:r>
              <a:rPr lang="en-US" altLang="en-US" dirty="0"/>
              <a:t>Machine language for </a:t>
            </a:r>
            <a:br>
              <a:rPr lang="en-US" altLang="en-US" dirty="0"/>
            </a:br>
            <a:r>
              <a:rPr lang="en-US" altLang="en-US" dirty="0"/>
              <a:t>	</a:t>
            </a:r>
            <a:r>
              <a:rPr lang="en-US" altLang="en-US" dirty="0" err="1">
                <a:solidFill>
                  <a:srgbClr val="0237BC"/>
                </a:solidFill>
                <a:latin typeface="Arial Narrow" pitchFamily="34" charset="0"/>
              </a:rPr>
              <a:t>lw</a:t>
            </a:r>
            <a:r>
              <a:rPr lang="en-US" altLang="en-US" dirty="0">
                <a:solidFill>
                  <a:srgbClr val="0237BC"/>
                </a:solidFill>
                <a:latin typeface="Arial Narrow" pitchFamily="34" charset="0"/>
              </a:rPr>
              <a:t> $9, 1200($8) == </a:t>
            </a:r>
            <a:r>
              <a:rPr lang="en-US" altLang="en-US" dirty="0" err="1">
                <a:solidFill>
                  <a:srgbClr val="0237BC"/>
                </a:solidFill>
                <a:latin typeface="Arial Narrow" pitchFamily="34" charset="0"/>
              </a:rPr>
              <a:t>lw</a:t>
            </a:r>
            <a:r>
              <a:rPr lang="en-US" altLang="en-US" dirty="0">
                <a:solidFill>
                  <a:srgbClr val="0237BC"/>
                </a:solidFill>
                <a:latin typeface="Arial Narrow" pitchFamily="34" charset="0"/>
              </a:rPr>
              <a:t> $t1, 1200($t0)</a:t>
            </a:r>
          </a:p>
        </p:txBody>
      </p:sp>
      <p:grpSp>
        <p:nvGrpSpPr>
          <p:cNvPr id="360452" name="Group 4"/>
          <p:cNvGrpSpPr>
            <a:grpSpLocks/>
          </p:cNvGrpSpPr>
          <p:nvPr/>
        </p:nvGrpSpPr>
        <p:grpSpPr bwMode="auto">
          <a:xfrm>
            <a:off x="2031471" y="2895600"/>
            <a:ext cx="7721705" cy="2822575"/>
            <a:chOff x="960" y="1632"/>
            <a:chExt cx="3649" cy="1778"/>
          </a:xfrm>
        </p:grpSpPr>
        <p:sp>
          <p:nvSpPr>
            <p:cNvPr id="360453" name="Rectangle 5"/>
            <p:cNvSpPr>
              <a:spLocks noChangeArrowheads="1"/>
            </p:cNvSpPr>
            <p:nvPr/>
          </p:nvSpPr>
          <p:spPr bwMode="auto">
            <a:xfrm>
              <a:off x="960" y="1920"/>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60454" name="Rectangle 6"/>
            <p:cNvSpPr>
              <a:spLocks noChangeArrowheads="1"/>
            </p:cNvSpPr>
            <p:nvPr/>
          </p:nvSpPr>
          <p:spPr bwMode="auto">
            <a:xfrm>
              <a:off x="1536" y="19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60455" name="Rectangle 7"/>
            <p:cNvSpPr>
              <a:spLocks noChangeArrowheads="1"/>
            </p:cNvSpPr>
            <p:nvPr/>
          </p:nvSpPr>
          <p:spPr bwMode="auto">
            <a:xfrm>
              <a:off x="2016" y="19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60456" name="Rectangle 8"/>
            <p:cNvSpPr>
              <a:spLocks noChangeArrowheads="1"/>
            </p:cNvSpPr>
            <p:nvPr/>
          </p:nvSpPr>
          <p:spPr bwMode="auto">
            <a:xfrm>
              <a:off x="2496" y="1920"/>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60457" name="Line 9"/>
            <p:cNvSpPr>
              <a:spLocks noChangeShapeType="1"/>
            </p:cNvSpPr>
            <p:nvPr/>
          </p:nvSpPr>
          <p:spPr bwMode="auto">
            <a:xfrm flipV="1">
              <a:off x="960"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58" name="Line 10"/>
            <p:cNvSpPr>
              <a:spLocks noChangeShapeType="1"/>
            </p:cNvSpPr>
            <p:nvPr/>
          </p:nvSpPr>
          <p:spPr bwMode="auto">
            <a:xfrm>
              <a:off x="1008" y="1824"/>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59" name="Line 11"/>
            <p:cNvSpPr>
              <a:spLocks noChangeShapeType="1"/>
            </p:cNvSpPr>
            <p:nvPr/>
          </p:nvSpPr>
          <p:spPr bwMode="auto">
            <a:xfrm flipV="1">
              <a:off x="153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0" name="Line 12"/>
            <p:cNvSpPr>
              <a:spLocks noChangeShapeType="1"/>
            </p:cNvSpPr>
            <p:nvPr/>
          </p:nvSpPr>
          <p:spPr bwMode="auto">
            <a:xfrm flipV="1">
              <a:off x="201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1" name="Line 13"/>
            <p:cNvSpPr>
              <a:spLocks noChangeShapeType="1"/>
            </p:cNvSpPr>
            <p:nvPr/>
          </p:nvSpPr>
          <p:spPr bwMode="auto">
            <a:xfrm>
              <a:off x="1584" y="182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2" name="Line 14"/>
            <p:cNvSpPr>
              <a:spLocks noChangeShapeType="1"/>
            </p:cNvSpPr>
            <p:nvPr/>
          </p:nvSpPr>
          <p:spPr bwMode="auto">
            <a:xfrm flipV="1">
              <a:off x="249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3" name="Line 15"/>
            <p:cNvSpPr>
              <a:spLocks noChangeShapeType="1"/>
            </p:cNvSpPr>
            <p:nvPr/>
          </p:nvSpPr>
          <p:spPr bwMode="auto">
            <a:xfrm>
              <a:off x="2064" y="182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4" name="Line 16"/>
            <p:cNvSpPr>
              <a:spLocks noChangeShapeType="1"/>
            </p:cNvSpPr>
            <p:nvPr/>
          </p:nvSpPr>
          <p:spPr bwMode="auto">
            <a:xfrm>
              <a:off x="2544" y="1824"/>
              <a:ext cx="144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5" name="Line 17"/>
            <p:cNvSpPr>
              <a:spLocks noChangeShapeType="1"/>
            </p:cNvSpPr>
            <p:nvPr/>
          </p:nvSpPr>
          <p:spPr bwMode="auto">
            <a:xfrm flipV="1">
              <a:off x="4032"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66" name="Text Box 18"/>
            <p:cNvSpPr txBox="1">
              <a:spLocks noChangeArrowheads="1"/>
            </p:cNvSpPr>
            <p:nvPr/>
          </p:nvSpPr>
          <p:spPr bwMode="auto">
            <a:xfrm>
              <a:off x="1056"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60467" name="Text Box 19"/>
            <p:cNvSpPr txBox="1">
              <a:spLocks noChangeArrowheads="1"/>
            </p:cNvSpPr>
            <p:nvPr/>
          </p:nvSpPr>
          <p:spPr bwMode="auto">
            <a:xfrm>
              <a:off x="1594"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0468" name="Text Box 20"/>
            <p:cNvSpPr txBox="1">
              <a:spLocks noChangeArrowheads="1"/>
            </p:cNvSpPr>
            <p:nvPr/>
          </p:nvSpPr>
          <p:spPr bwMode="auto">
            <a:xfrm>
              <a:off x="2074"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0469" name="Text Box 21"/>
            <p:cNvSpPr txBox="1">
              <a:spLocks noChangeArrowheads="1"/>
            </p:cNvSpPr>
            <p:nvPr/>
          </p:nvSpPr>
          <p:spPr bwMode="auto">
            <a:xfrm>
              <a:off x="3024" y="1632"/>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sp>
          <p:nvSpPr>
            <p:cNvPr id="360470" name="Line 22"/>
            <p:cNvSpPr>
              <a:spLocks noChangeShapeType="1"/>
            </p:cNvSpPr>
            <p:nvPr/>
          </p:nvSpPr>
          <p:spPr bwMode="auto">
            <a:xfrm flipV="1">
              <a:off x="960"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1" name="Line 23"/>
            <p:cNvSpPr>
              <a:spLocks noChangeShapeType="1"/>
            </p:cNvSpPr>
            <p:nvPr/>
          </p:nvSpPr>
          <p:spPr bwMode="auto">
            <a:xfrm flipV="1">
              <a:off x="153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2" name="Line 24"/>
            <p:cNvSpPr>
              <a:spLocks noChangeShapeType="1"/>
            </p:cNvSpPr>
            <p:nvPr/>
          </p:nvSpPr>
          <p:spPr bwMode="auto">
            <a:xfrm flipV="1">
              <a:off x="201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3" name="Line 25"/>
            <p:cNvSpPr>
              <a:spLocks noChangeShapeType="1"/>
            </p:cNvSpPr>
            <p:nvPr/>
          </p:nvSpPr>
          <p:spPr bwMode="auto">
            <a:xfrm flipV="1">
              <a:off x="249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4" name="Line 26"/>
            <p:cNvSpPr>
              <a:spLocks noChangeShapeType="1"/>
            </p:cNvSpPr>
            <p:nvPr/>
          </p:nvSpPr>
          <p:spPr bwMode="auto">
            <a:xfrm flipV="1">
              <a:off x="4032"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5" name="Line 27"/>
            <p:cNvSpPr>
              <a:spLocks noChangeShapeType="1"/>
            </p:cNvSpPr>
            <p:nvPr/>
          </p:nvSpPr>
          <p:spPr bwMode="auto">
            <a:xfrm flipV="1">
              <a:off x="960"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6" name="Line 28"/>
            <p:cNvSpPr>
              <a:spLocks noChangeShapeType="1"/>
            </p:cNvSpPr>
            <p:nvPr/>
          </p:nvSpPr>
          <p:spPr bwMode="auto">
            <a:xfrm flipV="1">
              <a:off x="153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7" name="Line 29"/>
            <p:cNvSpPr>
              <a:spLocks noChangeShapeType="1"/>
            </p:cNvSpPr>
            <p:nvPr/>
          </p:nvSpPr>
          <p:spPr bwMode="auto">
            <a:xfrm flipV="1">
              <a:off x="201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8" name="Line 30"/>
            <p:cNvSpPr>
              <a:spLocks noChangeShapeType="1"/>
            </p:cNvSpPr>
            <p:nvPr/>
          </p:nvSpPr>
          <p:spPr bwMode="auto">
            <a:xfrm flipV="1">
              <a:off x="249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79" name="Line 31"/>
            <p:cNvSpPr>
              <a:spLocks noChangeShapeType="1"/>
            </p:cNvSpPr>
            <p:nvPr/>
          </p:nvSpPr>
          <p:spPr bwMode="auto">
            <a:xfrm flipV="1">
              <a:off x="4032"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480" name="Text Box 32"/>
            <p:cNvSpPr txBox="1">
              <a:spLocks noChangeArrowheads="1"/>
            </p:cNvSpPr>
            <p:nvPr/>
          </p:nvSpPr>
          <p:spPr bwMode="auto">
            <a:xfrm>
              <a:off x="4118" y="3177"/>
              <a:ext cx="3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Binary</a:t>
              </a:r>
            </a:p>
          </p:txBody>
        </p:sp>
        <p:sp>
          <p:nvSpPr>
            <p:cNvPr id="360481" name="Text Box 33"/>
            <p:cNvSpPr txBox="1">
              <a:spLocks noChangeArrowheads="1"/>
            </p:cNvSpPr>
            <p:nvPr/>
          </p:nvSpPr>
          <p:spPr bwMode="auto">
            <a:xfrm>
              <a:off x="4128" y="2505"/>
              <a:ext cx="4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Decimal</a:t>
              </a:r>
            </a:p>
          </p:txBody>
        </p:sp>
        <p:sp>
          <p:nvSpPr>
            <p:cNvPr id="360482" name="Rectangle 34"/>
            <p:cNvSpPr>
              <a:spLocks noChangeArrowheads="1"/>
            </p:cNvSpPr>
            <p:nvPr/>
          </p:nvSpPr>
          <p:spPr bwMode="auto">
            <a:xfrm>
              <a:off x="960" y="3120"/>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0483" name="Rectangle 35"/>
            <p:cNvSpPr>
              <a:spLocks noChangeArrowheads="1"/>
            </p:cNvSpPr>
            <p:nvPr/>
          </p:nvSpPr>
          <p:spPr bwMode="auto">
            <a:xfrm>
              <a:off x="1536" y="31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484" name="Rectangle 36"/>
            <p:cNvSpPr>
              <a:spLocks noChangeArrowheads="1"/>
            </p:cNvSpPr>
            <p:nvPr/>
          </p:nvSpPr>
          <p:spPr bwMode="auto">
            <a:xfrm>
              <a:off x="2016" y="31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485" name="Rectangle 37"/>
            <p:cNvSpPr>
              <a:spLocks noChangeArrowheads="1"/>
            </p:cNvSpPr>
            <p:nvPr/>
          </p:nvSpPr>
          <p:spPr bwMode="auto">
            <a:xfrm>
              <a:off x="2496" y="3120"/>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486" name="Rectangle 38"/>
            <p:cNvSpPr>
              <a:spLocks noChangeArrowheads="1"/>
            </p:cNvSpPr>
            <p:nvPr/>
          </p:nvSpPr>
          <p:spPr bwMode="auto">
            <a:xfrm>
              <a:off x="960" y="249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0487" name="Rectangle 39"/>
            <p:cNvSpPr>
              <a:spLocks noChangeArrowheads="1"/>
            </p:cNvSpPr>
            <p:nvPr/>
          </p:nvSpPr>
          <p:spPr bwMode="auto">
            <a:xfrm>
              <a:off x="1536" y="249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488" name="Rectangle 40"/>
            <p:cNvSpPr>
              <a:spLocks noChangeArrowheads="1"/>
            </p:cNvSpPr>
            <p:nvPr/>
          </p:nvSpPr>
          <p:spPr bwMode="auto">
            <a:xfrm>
              <a:off x="2016" y="249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489" name="Rectangle 41"/>
            <p:cNvSpPr>
              <a:spLocks noChangeArrowheads="1"/>
            </p:cNvSpPr>
            <p:nvPr/>
          </p:nvSpPr>
          <p:spPr bwMode="auto">
            <a:xfrm>
              <a:off x="2496" y="2496"/>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sp>
        <p:nvSpPr>
          <p:cNvPr id="360490" name="Rectangle 42"/>
          <p:cNvSpPr>
            <a:spLocks noChangeArrowheads="1"/>
          </p:cNvSpPr>
          <p:nvPr/>
        </p:nvSpPr>
        <p:spPr bwMode="auto">
          <a:xfrm>
            <a:off x="2031471" y="39624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35</a:t>
            </a:r>
            <a:endParaRPr lang="en-US" altLang="en-US" sz="2400">
              <a:solidFill>
                <a:srgbClr val="990000"/>
              </a:solidFill>
              <a:latin typeface="Times New Roman" pitchFamily="18" charset="0"/>
            </a:endParaRPr>
          </a:p>
        </p:txBody>
      </p:sp>
      <p:sp>
        <p:nvSpPr>
          <p:cNvPr id="360491" name="Rectangle 43"/>
          <p:cNvSpPr>
            <a:spLocks noChangeArrowheads="1"/>
          </p:cNvSpPr>
          <p:nvPr/>
        </p:nvSpPr>
        <p:spPr bwMode="auto">
          <a:xfrm>
            <a:off x="3250354" y="3962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8</a:t>
            </a:r>
            <a:endParaRPr lang="en-US" altLang="en-US">
              <a:solidFill>
                <a:srgbClr val="990000"/>
              </a:solidFill>
              <a:latin typeface="Times New Roman" pitchFamily="18" charset="0"/>
            </a:endParaRPr>
          </a:p>
        </p:txBody>
      </p:sp>
      <p:sp>
        <p:nvSpPr>
          <p:cNvPr id="360492" name="Rectangle 44"/>
          <p:cNvSpPr>
            <a:spLocks noChangeArrowheads="1"/>
          </p:cNvSpPr>
          <p:nvPr/>
        </p:nvSpPr>
        <p:spPr bwMode="auto">
          <a:xfrm>
            <a:off x="4266089" y="3962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9</a:t>
            </a:r>
            <a:endParaRPr lang="en-US" altLang="en-US">
              <a:solidFill>
                <a:srgbClr val="990000"/>
              </a:solidFill>
              <a:latin typeface="Times New Roman" pitchFamily="18" charset="0"/>
            </a:endParaRPr>
          </a:p>
        </p:txBody>
      </p:sp>
      <p:sp>
        <p:nvSpPr>
          <p:cNvPr id="360493" name="Rectangle 45"/>
          <p:cNvSpPr>
            <a:spLocks noChangeArrowheads="1"/>
          </p:cNvSpPr>
          <p:nvPr/>
        </p:nvSpPr>
        <p:spPr bwMode="auto">
          <a:xfrm>
            <a:off x="5281824" y="3962400"/>
            <a:ext cx="325035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1200</a:t>
            </a:r>
            <a:endParaRPr lang="en-US" altLang="en-US">
              <a:solidFill>
                <a:srgbClr val="990000"/>
              </a:solidFill>
              <a:latin typeface="Times New Roman" pitchFamily="18" charset="0"/>
            </a:endParaRPr>
          </a:p>
        </p:txBody>
      </p:sp>
      <p:sp>
        <p:nvSpPr>
          <p:cNvPr id="360494" name="Rectangle 46"/>
          <p:cNvSpPr>
            <a:spLocks noChangeArrowheads="1"/>
          </p:cNvSpPr>
          <p:nvPr/>
        </p:nvSpPr>
        <p:spPr bwMode="auto">
          <a:xfrm>
            <a:off x="2031471" y="49530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100011</a:t>
            </a:r>
            <a:endParaRPr lang="en-US" altLang="en-US" sz="2400">
              <a:solidFill>
                <a:srgbClr val="990000"/>
              </a:solidFill>
              <a:latin typeface="Times New Roman" pitchFamily="18" charset="0"/>
            </a:endParaRPr>
          </a:p>
        </p:txBody>
      </p:sp>
      <p:sp>
        <p:nvSpPr>
          <p:cNvPr id="360495" name="Rectangle 47"/>
          <p:cNvSpPr>
            <a:spLocks noChangeArrowheads="1"/>
          </p:cNvSpPr>
          <p:nvPr/>
        </p:nvSpPr>
        <p:spPr bwMode="auto">
          <a:xfrm>
            <a:off x="3250354" y="49530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01000</a:t>
            </a:r>
            <a:endParaRPr lang="en-US" altLang="en-US">
              <a:solidFill>
                <a:srgbClr val="990000"/>
              </a:solidFill>
              <a:latin typeface="Times New Roman" pitchFamily="18" charset="0"/>
            </a:endParaRPr>
          </a:p>
        </p:txBody>
      </p:sp>
      <p:sp>
        <p:nvSpPr>
          <p:cNvPr id="360496" name="Rectangle 48"/>
          <p:cNvSpPr>
            <a:spLocks noChangeArrowheads="1"/>
          </p:cNvSpPr>
          <p:nvPr/>
        </p:nvSpPr>
        <p:spPr bwMode="auto">
          <a:xfrm>
            <a:off x="4266089" y="49530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01001</a:t>
            </a:r>
            <a:endParaRPr lang="en-US" altLang="en-US">
              <a:solidFill>
                <a:srgbClr val="990000"/>
              </a:solidFill>
              <a:latin typeface="Times New Roman" pitchFamily="18" charset="0"/>
            </a:endParaRPr>
          </a:p>
        </p:txBody>
      </p:sp>
      <p:sp>
        <p:nvSpPr>
          <p:cNvPr id="360497" name="Rectangle 49"/>
          <p:cNvSpPr>
            <a:spLocks noChangeArrowheads="1"/>
          </p:cNvSpPr>
          <p:nvPr/>
        </p:nvSpPr>
        <p:spPr bwMode="auto">
          <a:xfrm>
            <a:off x="5281824" y="4953000"/>
            <a:ext cx="325035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0000010010110000</a:t>
            </a:r>
            <a:endParaRPr lang="en-US" altLang="en-US">
              <a:solidFill>
                <a:srgbClr val="990000"/>
              </a:solidFill>
              <a:latin typeface="Times New Roman" pitchFamily="18" charset="0"/>
            </a:endParaRPr>
          </a:p>
        </p:txBody>
      </p:sp>
      <p:grpSp>
        <p:nvGrpSpPr>
          <p:cNvPr id="360498" name="Group 50"/>
          <p:cNvGrpSpPr>
            <a:grpSpLocks/>
          </p:cNvGrpSpPr>
          <p:nvPr/>
        </p:nvGrpSpPr>
        <p:grpSpPr bwMode="auto">
          <a:xfrm>
            <a:off x="2031471" y="3962400"/>
            <a:ext cx="6500707" cy="1371600"/>
            <a:chOff x="960" y="2496"/>
            <a:chExt cx="3072" cy="864"/>
          </a:xfrm>
        </p:grpSpPr>
        <p:grpSp>
          <p:nvGrpSpPr>
            <p:cNvPr id="360499" name="Group 51"/>
            <p:cNvGrpSpPr>
              <a:grpSpLocks/>
            </p:cNvGrpSpPr>
            <p:nvPr/>
          </p:nvGrpSpPr>
          <p:grpSpPr bwMode="auto">
            <a:xfrm>
              <a:off x="960" y="2496"/>
              <a:ext cx="3072" cy="240"/>
              <a:chOff x="960" y="3552"/>
              <a:chExt cx="3072" cy="240"/>
            </a:xfrm>
          </p:grpSpPr>
          <p:sp>
            <p:nvSpPr>
              <p:cNvPr id="360500" name="Rectangle 52"/>
              <p:cNvSpPr>
                <a:spLocks noChangeArrowheads="1"/>
              </p:cNvSpPr>
              <p:nvPr/>
            </p:nvSpPr>
            <p:spPr bwMode="auto">
              <a:xfrm>
                <a:off x="960" y="3552"/>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0501" name="Rectangle 53"/>
              <p:cNvSpPr>
                <a:spLocks noChangeArrowheads="1"/>
              </p:cNvSpPr>
              <p:nvPr/>
            </p:nvSpPr>
            <p:spPr bwMode="auto">
              <a:xfrm>
                <a:off x="153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502" name="Rectangle 54"/>
              <p:cNvSpPr>
                <a:spLocks noChangeArrowheads="1"/>
              </p:cNvSpPr>
              <p:nvPr/>
            </p:nvSpPr>
            <p:spPr bwMode="auto">
              <a:xfrm>
                <a:off x="201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503" name="Rectangle 55"/>
              <p:cNvSpPr>
                <a:spLocks noChangeArrowheads="1"/>
              </p:cNvSpPr>
              <p:nvPr/>
            </p:nvSpPr>
            <p:spPr bwMode="auto">
              <a:xfrm>
                <a:off x="2496" y="3552"/>
                <a:ext cx="153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grpSp>
          <p:nvGrpSpPr>
            <p:cNvPr id="360504" name="Group 56"/>
            <p:cNvGrpSpPr>
              <a:grpSpLocks/>
            </p:cNvGrpSpPr>
            <p:nvPr/>
          </p:nvGrpSpPr>
          <p:grpSpPr bwMode="auto">
            <a:xfrm>
              <a:off x="960" y="3120"/>
              <a:ext cx="3072" cy="240"/>
              <a:chOff x="960" y="3552"/>
              <a:chExt cx="3072" cy="240"/>
            </a:xfrm>
          </p:grpSpPr>
          <p:sp>
            <p:nvSpPr>
              <p:cNvPr id="360505" name="Rectangle 57"/>
              <p:cNvSpPr>
                <a:spLocks noChangeArrowheads="1"/>
              </p:cNvSpPr>
              <p:nvPr/>
            </p:nvSpPr>
            <p:spPr bwMode="auto">
              <a:xfrm>
                <a:off x="960" y="3552"/>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0506" name="Rectangle 58"/>
              <p:cNvSpPr>
                <a:spLocks noChangeArrowheads="1"/>
              </p:cNvSpPr>
              <p:nvPr/>
            </p:nvSpPr>
            <p:spPr bwMode="auto">
              <a:xfrm>
                <a:off x="153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507" name="Rectangle 59"/>
              <p:cNvSpPr>
                <a:spLocks noChangeArrowheads="1"/>
              </p:cNvSpPr>
              <p:nvPr/>
            </p:nvSpPr>
            <p:spPr bwMode="auto">
              <a:xfrm>
                <a:off x="201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0508" name="Rectangle 60"/>
              <p:cNvSpPr>
                <a:spLocks noChangeArrowheads="1"/>
              </p:cNvSpPr>
              <p:nvPr/>
            </p:nvSpPr>
            <p:spPr bwMode="auto">
              <a:xfrm>
                <a:off x="2496" y="3552"/>
                <a:ext cx="153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grpSp>
      <p:sp>
        <p:nvSpPr>
          <p:cNvPr id="360509" name="Text Box 61"/>
          <p:cNvSpPr txBox="1">
            <a:spLocks noChangeArrowheads="1"/>
          </p:cNvSpPr>
          <p:nvPr/>
        </p:nvSpPr>
        <p:spPr bwMode="auto">
          <a:xfrm>
            <a:off x="8519481" y="32416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60510" name="Text Box 62"/>
          <p:cNvSpPr txBox="1">
            <a:spLocks noChangeArrowheads="1"/>
          </p:cNvSpPr>
          <p:nvPr/>
        </p:nvSpPr>
        <p:spPr bwMode="auto">
          <a:xfrm>
            <a:off x="1422029" y="3214688"/>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1254511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90"/>
                                        </p:tgtEl>
                                        <p:attrNameLst>
                                          <p:attrName>style.visibility</p:attrName>
                                        </p:attrNameLst>
                                      </p:cBhvr>
                                      <p:to>
                                        <p:strVal val="visible"/>
                                      </p:to>
                                    </p:set>
                                    <p:animEffect transition="in" filter="wipe(left)">
                                      <p:cBhvr>
                                        <p:cTn id="7" dur="500"/>
                                        <p:tgtEl>
                                          <p:spTgt spid="36049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0494"/>
                                        </p:tgtEl>
                                        <p:attrNameLst>
                                          <p:attrName>style.visibility</p:attrName>
                                        </p:attrNameLst>
                                      </p:cBhvr>
                                      <p:to>
                                        <p:strVal val="visible"/>
                                      </p:to>
                                    </p:set>
                                    <p:animEffect transition="in" filter="wipe(left)">
                                      <p:cBhvr>
                                        <p:cTn id="10" dur="500"/>
                                        <p:tgtEl>
                                          <p:spTgt spid="3604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0491"/>
                                        </p:tgtEl>
                                        <p:attrNameLst>
                                          <p:attrName>style.visibility</p:attrName>
                                        </p:attrNameLst>
                                      </p:cBhvr>
                                      <p:to>
                                        <p:strVal val="visible"/>
                                      </p:to>
                                    </p:set>
                                    <p:animEffect transition="in" filter="wipe(left)">
                                      <p:cBhvr>
                                        <p:cTn id="15" dur="500"/>
                                        <p:tgtEl>
                                          <p:spTgt spid="36049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60495"/>
                                        </p:tgtEl>
                                        <p:attrNameLst>
                                          <p:attrName>style.visibility</p:attrName>
                                        </p:attrNameLst>
                                      </p:cBhvr>
                                      <p:to>
                                        <p:strVal val="visible"/>
                                      </p:to>
                                    </p:set>
                                    <p:animEffect transition="in" filter="wipe(left)">
                                      <p:cBhvr>
                                        <p:cTn id="18" dur="500"/>
                                        <p:tgtEl>
                                          <p:spTgt spid="3604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0492"/>
                                        </p:tgtEl>
                                        <p:attrNameLst>
                                          <p:attrName>style.visibility</p:attrName>
                                        </p:attrNameLst>
                                      </p:cBhvr>
                                      <p:to>
                                        <p:strVal val="visible"/>
                                      </p:to>
                                    </p:set>
                                    <p:animEffect transition="in" filter="wipe(left)">
                                      <p:cBhvr>
                                        <p:cTn id="23" dur="500"/>
                                        <p:tgtEl>
                                          <p:spTgt spid="36049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60496"/>
                                        </p:tgtEl>
                                        <p:attrNameLst>
                                          <p:attrName>style.visibility</p:attrName>
                                        </p:attrNameLst>
                                      </p:cBhvr>
                                      <p:to>
                                        <p:strVal val="visible"/>
                                      </p:to>
                                    </p:set>
                                    <p:animEffect transition="in" filter="wipe(left)">
                                      <p:cBhvr>
                                        <p:cTn id="26" dur="500"/>
                                        <p:tgtEl>
                                          <p:spTgt spid="3604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0493"/>
                                        </p:tgtEl>
                                        <p:attrNameLst>
                                          <p:attrName>style.visibility</p:attrName>
                                        </p:attrNameLst>
                                      </p:cBhvr>
                                      <p:to>
                                        <p:strVal val="visible"/>
                                      </p:to>
                                    </p:set>
                                    <p:animEffect transition="in" filter="wipe(left)">
                                      <p:cBhvr>
                                        <p:cTn id="31" dur="500"/>
                                        <p:tgtEl>
                                          <p:spTgt spid="36049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0497"/>
                                        </p:tgtEl>
                                        <p:attrNameLst>
                                          <p:attrName>style.visibility</p:attrName>
                                        </p:attrNameLst>
                                      </p:cBhvr>
                                      <p:to>
                                        <p:strVal val="visible"/>
                                      </p:to>
                                    </p:set>
                                    <p:animEffect transition="in" filter="wipe(left)">
                                      <p:cBhvr>
                                        <p:cTn id="34" dur="500"/>
                                        <p:tgtEl>
                                          <p:spTgt spid="36049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60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90" grpId="0" animBg="1" autoUpdateAnimBg="0"/>
      <p:bldP spid="360491" grpId="0" animBg="1" autoUpdateAnimBg="0"/>
      <p:bldP spid="360492" grpId="0" animBg="1" autoUpdateAnimBg="0"/>
      <p:bldP spid="360493" grpId="0" animBg="1" autoUpdateAnimBg="0"/>
      <p:bldP spid="360494" grpId="0" animBg="1" autoUpdateAnimBg="0"/>
      <p:bldP spid="360495" grpId="0" animBg="1" autoUpdateAnimBg="0"/>
      <p:bldP spid="360496" grpId="0" animBg="1" autoUpdateAnimBg="0"/>
      <p:bldP spid="360497"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smtClean="0"/>
              <a:t>J instructions</a:t>
            </a:r>
            <a:endParaRPr lang="en-US" sz="3600" dirty="0"/>
          </a:p>
        </p:txBody>
      </p:sp>
      <p:sp>
        <p:nvSpPr>
          <p:cNvPr id="3" name="Content Placeholder 2"/>
          <p:cNvSpPr>
            <a:spLocks noGrp="1"/>
          </p:cNvSpPr>
          <p:nvPr>
            <p:ph idx="1"/>
          </p:nvPr>
        </p:nvSpPr>
        <p:spPr>
          <a:xfrm>
            <a:off x="609441" y="1600201"/>
            <a:ext cx="10969943" cy="5029199"/>
          </a:xfrm>
        </p:spPr>
        <p:txBody>
          <a:bodyPr>
            <a:normAutofit/>
          </a:bodyPr>
          <a:lstStyle/>
          <a:p>
            <a:r>
              <a:rPr lang="en-US" dirty="0"/>
              <a:t>J instructions are used when a jump needs to be </a:t>
            </a:r>
            <a:r>
              <a:rPr lang="en-US" dirty="0" smtClean="0"/>
              <a:t>performed</a:t>
            </a:r>
          </a:p>
          <a:p>
            <a:r>
              <a:rPr lang="en-US" dirty="0" smtClean="0"/>
              <a:t>The </a:t>
            </a:r>
            <a:r>
              <a:rPr lang="en-US" dirty="0"/>
              <a:t>J instruction has the most space for an immediate </a:t>
            </a:r>
            <a:r>
              <a:rPr lang="en-US" dirty="0" smtClean="0"/>
              <a:t>value</a:t>
            </a:r>
            <a:r>
              <a:rPr lang="en-US" dirty="0"/>
              <a:t>, because addresses are large </a:t>
            </a:r>
            <a:r>
              <a:rPr lang="en-US" dirty="0" smtClean="0"/>
              <a:t>numbers</a:t>
            </a:r>
            <a:endParaRPr lang="en-US" dirty="0"/>
          </a:p>
          <a:p>
            <a:r>
              <a:rPr lang="en-US" dirty="0"/>
              <a:t>J instructions are called in the following </a:t>
            </a:r>
            <a:r>
              <a:rPr lang="en-US" dirty="0" smtClean="0"/>
              <a:t>way</a:t>
            </a:r>
            <a:endParaRPr lang="en-US" dirty="0"/>
          </a:p>
          <a:p>
            <a:pPr marL="0" indent="0">
              <a:buNone/>
            </a:pPr>
            <a:r>
              <a:rPr lang="en-US" dirty="0">
                <a:latin typeface="Courier New" pitchFamily="49" charset="0"/>
                <a:cs typeface="Courier New" pitchFamily="49" charset="0"/>
              </a:rPr>
              <a:t>OP LABEL </a:t>
            </a:r>
            <a:endParaRPr lang="en-US" dirty="0" smtClean="0">
              <a:latin typeface="Courier New" pitchFamily="49" charset="0"/>
              <a:cs typeface="Courier New" pitchFamily="49" charset="0"/>
            </a:endParaRPr>
          </a:p>
          <a:p>
            <a:r>
              <a:rPr lang="en-US" dirty="0" smtClean="0"/>
              <a:t>Where</a:t>
            </a:r>
            <a:r>
              <a:rPr lang="en-US" dirty="0"/>
              <a:t> </a:t>
            </a:r>
            <a:r>
              <a:rPr lang="en-US" i="1" dirty="0"/>
              <a:t>OP</a:t>
            </a:r>
            <a:r>
              <a:rPr lang="en-US" dirty="0"/>
              <a:t> is the mnemonic for the particular jump instruction, and </a:t>
            </a:r>
            <a:r>
              <a:rPr lang="en-US" i="1" dirty="0"/>
              <a:t>LABEL</a:t>
            </a:r>
            <a:r>
              <a:rPr lang="en-US" dirty="0"/>
              <a:t> is the target address to jump to</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3137859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MIPS Instructions</a:t>
            </a:r>
            <a:br>
              <a:rPr lang="en-US" dirty="0" smtClean="0"/>
            </a:br>
            <a:r>
              <a:rPr lang="en-US" sz="3600" dirty="0" smtClean="0"/>
              <a:t>J Format</a:t>
            </a:r>
            <a:endParaRPr lang="en-US" sz="3600" dirty="0"/>
          </a:p>
        </p:txBody>
      </p:sp>
      <p:sp>
        <p:nvSpPr>
          <p:cNvPr id="3" name="Content Placeholder 2"/>
          <p:cNvSpPr>
            <a:spLocks noGrp="1"/>
          </p:cNvSpPr>
          <p:nvPr>
            <p:ph idx="1"/>
          </p:nvPr>
        </p:nvSpPr>
        <p:spPr>
          <a:xfrm>
            <a:off x="609442" y="1600201"/>
            <a:ext cx="10892314" cy="685799"/>
          </a:xfrm>
        </p:spPr>
        <p:txBody>
          <a:bodyPr>
            <a:noAutofit/>
          </a:bodyPr>
          <a:lstStyle/>
          <a:p>
            <a:r>
              <a:rPr lang="en-US" sz="2500" dirty="0"/>
              <a:t>J instructions have the following machine-code format:</a:t>
            </a:r>
            <a:endParaRPr lang="en-US" sz="25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17436239"/>
              </p:ext>
            </p:extLst>
          </p:nvPr>
        </p:nvGraphicFramePr>
        <p:xfrm>
          <a:off x="6139338" y="2209800"/>
          <a:ext cx="5362417" cy="1051560"/>
        </p:xfrm>
        <a:graphic>
          <a:graphicData uri="http://schemas.openxmlformats.org/drawingml/2006/table">
            <a:tbl>
              <a:tblPr/>
              <a:tblGrid>
                <a:gridCol w="1707674">
                  <a:extLst>
                    <a:ext uri="{9D8B030D-6E8A-4147-A177-3AD203B41FA5}">
                      <a16:colId xmlns:a16="http://schemas.microsoft.com/office/drawing/2014/main" val="20000"/>
                    </a:ext>
                  </a:extLst>
                </a:gridCol>
                <a:gridCol w="3654743">
                  <a:extLst>
                    <a:ext uri="{9D8B030D-6E8A-4147-A177-3AD203B41FA5}">
                      <a16:colId xmlns:a16="http://schemas.microsoft.com/office/drawing/2014/main" val="20001"/>
                    </a:ext>
                  </a:extLst>
                </a:gridCol>
              </a:tblGrid>
              <a:tr h="533400">
                <a:tc>
                  <a:txBody>
                    <a:bodyPr/>
                    <a:lstStyle/>
                    <a:p>
                      <a:r>
                        <a:rPr lang="en-US" sz="2800" dirty="0" err="1">
                          <a:effectLst/>
                        </a:rPr>
                        <a:t>opcode</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Pseudo-Address</a:t>
                      </a:r>
                      <a:endParaRPr lang="en-US" sz="2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304800">
                <a:tc>
                  <a:txBody>
                    <a:bodyPr/>
                    <a:lstStyle/>
                    <a:p>
                      <a:r>
                        <a:rPr lang="en-US" sz="2800">
                          <a:effectLst/>
                        </a:rPr>
                        <a:t>6 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2800" dirty="0" smtClean="0">
                          <a:effectLst/>
                        </a:rPr>
                        <a:t>26 </a:t>
                      </a:r>
                      <a:r>
                        <a:rPr lang="en-US" sz="2800" dirty="0">
                          <a:effectLst/>
                        </a:rPr>
                        <a:t>bits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bl>
          </a:graphicData>
        </a:graphic>
      </p:graphicFrame>
      <p:sp>
        <p:nvSpPr>
          <p:cNvPr id="7" name="Content Placeholder 2"/>
          <p:cNvSpPr txBox="1">
            <a:spLocks/>
          </p:cNvSpPr>
          <p:nvPr/>
        </p:nvSpPr>
        <p:spPr>
          <a:xfrm>
            <a:off x="542924" y="2971800"/>
            <a:ext cx="10969943"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err="1" smtClean="0"/>
              <a:t>Opcode</a:t>
            </a:r>
            <a:endParaRPr lang="en-US" sz="2700" dirty="0" smtClean="0"/>
          </a:p>
          <a:p>
            <a:pPr lvl="1"/>
            <a:r>
              <a:rPr lang="en-US" sz="2200" dirty="0" smtClean="0"/>
              <a:t>The </a:t>
            </a:r>
            <a:r>
              <a:rPr lang="en-US" sz="2200" dirty="0"/>
              <a:t>6 bit </a:t>
            </a:r>
            <a:r>
              <a:rPr lang="en-US" sz="2200" dirty="0" err="1"/>
              <a:t>opcode</a:t>
            </a:r>
            <a:r>
              <a:rPr lang="en-US" sz="2200" dirty="0"/>
              <a:t> corresponding to the particular jump command. (26 to </a:t>
            </a:r>
            <a:r>
              <a:rPr lang="en-US" sz="2200" dirty="0" smtClean="0"/>
              <a:t>31)</a:t>
            </a:r>
          </a:p>
          <a:p>
            <a:r>
              <a:rPr lang="en-US" sz="2700" dirty="0"/>
              <a:t>Address</a:t>
            </a:r>
          </a:p>
          <a:p>
            <a:pPr lvl="1"/>
            <a:r>
              <a:rPr lang="en-US" sz="2200" dirty="0"/>
              <a:t>A 26-bit shortened address of the destination. (0 to 25)</a:t>
            </a:r>
          </a:p>
          <a:p>
            <a:pPr lvl="1"/>
            <a:r>
              <a:rPr lang="en-US" sz="2200" dirty="0"/>
              <a:t>The two least significant bits are removed, and the 4 most significant bits are removed, and assumed to be the same as the current instruction's address</a:t>
            </a:r>
          </a:p>
        </p:txBody>
      </p:sp>
    </p:spTree>
    <p:extLst>
      <p:ext uri="{BB962C8B-B14F-4D97-AF65-F5344CB8AC3E}">
        <p14:creationId xmlns:p14="http://schemas.microsoft.com/office/powerpoint/2010/main" val="26747785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ltLang="en-US"/>
              <a:t>MIPS Instruction Types</a:t>
            </a:r>
          </a:p>
        </p:txBody>
      </p:sp>
      <p:sp>
        <p:nvSpPr>
          <p:cNvPr id="350211" name="Rectangle 3"/>
          <p:cNvSpPr>
            <a:spLocks noGrp="1" noChangeArrowheads="1"/>
          </p:cNvSpPr>
          <p:nvPr>
            <p:ph type="body" idx="4294967295"/>
          </p:nvPr>
        </p:nvSpPr>
        <p:spPr/>
        <p:txBody>
          <a:bodyPr/>
          <a:lstStyle/>
          <a:p>
            <a:r>
              <a:rPr lang="en-US" altLang="en-US">
                <a:solidFill>
                  <a:srgbClr val="990000"/>
                </a:solidFill>
              </a:rPr>
              <a:t>Arithmetic &amp; Logical</a:t>
            </a:r>
            <a:r>
              <a:rPr lang="en-US" altLang="en-US"/>
              <a:t> - manipulate data in registers</a:t>
            </a:r>
            <a:br>
              <a:rPr lang="en-US" altLang="en-US"/>
            </a:br>
            <a:r>
              <a:rPr lang="en-US" altLang="en-US">
                <a:solidFill>
                  <a:srgbClr val="0237BC"/>
                </a:solidFill>
                <a:latin typeface="Arial Narrow" pitchFamily="34" charset="0"/>
              </a:rPr>
              <a:t>	</a:t>
            </a:r>
            <a:r>
              <a:rPr lang="en-US" altLang="en-US" sz="1800">
                <a:solidFill>
                  <a:srgbClr val="0237BC"/>
                </a:solidFill>
                <a:latin typeface="Arial Narrow" pitchFamily="34" charset="0"/>
              </a:rPr>
              <a:t>add $s1, $s2, $s3	$s1 = $s2 + $s3</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or $s3, $s4, $s5	$s3 = $s4 OR $s5</a:t>
            </a:r>
          </a:p>
          <a:p>
            <a:r>
              <a:rPr lang="en-US" altLang="en-US">
                <a:solidFill>
                  <a:srgbClr val="990000"/>
                </a:solidFill>
              </a:rPr>
              <a:t>Data Transfer</a:t>
            </a:r>
            <a:r>
              <a:rPr lang="en-US" altLang="en-US"/>
              <a:t> - move register data to/from memory</a:t>
            </a:r>
            <a:br>
              <a:rPr lang="en-US" altLang="en-US"/>
            </a:br>
            <a:r>
              <a:rPr lang="en-US" altLang="en-US" sz="1800">
                <a:solidFill>
                  <a:srgbClr val="0237BC"/>
                </a:solidFill>
                <a:latin typeface="Arial Narrow" pitchFamily="34" charset="0"/>
              </a:rPr>
              <a:t>	lw $s1, 100($s2)	$s1 = Memory[$s2 + 100]</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sw $s1, 100($s2)	Memory[$s2 + 100] = $s1</a:t>
            </a:r>
          </a:p>
          <a:p>
            <a:r>
              <a:rPr lang="en-US" altLang="en-US">
                <a:solidFill>
                  <a:srgbClr val="990000"/>
                </a:solidFill>
              </a:rPr>
              <a:t>Branch</a:t>
            </a:r>
            <a:r>
              <a:rPr lang="en-US" altLang="en-US"/>
              <a:t> - alter program flow</a:t>
            </a:r>
            <a:br>
              <a:rPr lang="en-US" altLang="en-US"/>
            </a:br>
            <a:r>
              <a:rPr lang="en-US" altLang="en-US"/>
              <a:t>	</a:t>
            </a:r>
            <a:r>
              <a:rPr lang="en-US" altLang="en-US" sz="1800">
                <a:solidFill>
                  <a:srgbClr val="0237BC"/>
                </a:solidFill>
                <a:latin typeface="Arial Narrow" pitchFamily="34" charset="0"/>
              </a:rPr>
              <a:t>beq $s1, $s2, 25	if ($s1==$s1) PC = PC + 4 + 4*25</a:t>
            </a:r>
          </a:p>
        </p:txBody>
      </p:sp>
    </p:spTree>
    <p:extLst>
      <p:ext uri="{BB962C8B-B14F-4D97-AF65-F5344CB8AC3E}">
        <p14:creationId xmlns:p14="http://schemas.microsoft.com/office/powerpoint/2010/main" val="13112666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a:lstStyle/>
          <a:p>
            <a:r>
              <a:rPr lang="en-US"/>
              <a:t>MIPS Assembly Language Examples</a:t>
            </a:r>
          </a:p>
        </p:txBody>
      </p:sp>
      <p:sp>
        <p:nvSpPr>
          <p:cNvPr id="13315" name="Rectangle 3"/>
          <p:cNvSpPr>
            <a:spLocks noGrp="1" noChangeArrowheads="1"/>
          </p:cNvSpPr>
          <p:nvPr>
            <p:ph type="body" idx="1"/>
          </p:nvPr>
        </p:nvSpPr>
        <p:spPr>
          <a:noFill/>
          <a:ln/>
        </p:spPr>
        <p:txBody>
          <a:bodyPr>
            <a:normAutofit fontScale="92500" lnSpcReduction="20000"/>
          </a:bodyPr>
          <a:lstStyle/>
          <a:p>
            <a:r>
              <a:rPr lang="en-US" dirty="0"/>
              <a:t>ADD $1,$2,$3</a:t>
            </a:r>
          </a:p>
          <a:p>
            <a:pPr lvl="1"/>
            <a:r>
              <a:rPr lang="en-US" dirty="0"/>
              <a:t>Register 1 = Register 2 + Register 3</a:t>
            </a:r>
          </a:p>
          <a:p>
            <a:r>
              <a:rPr lang="en-US" dirty="0"/>
              <a:t>SUB $1,$2,$3</a:t>
            </a:r>
          </a:p>
          <a:p>
            <a:pPr lvl="1"/>
            <a:r>
              <a:rPr lang="en-US" dirty="0"/>
              <a:t>Register 1 = Register 2 - Register 3</a:t>
            </a:r>
          </a:p>
          <a:p>
            <a:r>
              <a:rPr lang="en-US" dirty="0"/>
              <a:t>AND $1,$2,$3</a:t>
            </a:r>
          </a:p>
          <a:p>
            <a:pPr lvl="1"/>
            <a:r>
              <a:rPr lang="en-US" dirty="0"/>
              <a:t>Register 1 = Register 2 AND Register 3</a:t>
            </a:r>
          </a:p>
          <a:p>
            <a:r>
              <a:rPr lang="en-US" dirty="0"/>
              <a:t>ADDI $1,$2,10</a:t>
            </a:r>
          </a:p>
          <a:p>
            <a:pPr lvl="1"/>
            <a:r>
              <a:rPr lang="en-US" dirty="0"/>
              <a:t>Register 1 = Register 2 + 10</a:t>
            </a:r>
          </a:p>
          <a:p>
            <a:r>
              <a:rPr lang="en-US" dirty="0"/>
              <a:t>SLL $1, $2, 10</a:t>
            </a:r>
          </a:p>
          <a:p>
            <a:pPr lvl="1"/>
            <a:r>
              <a:rPr lang="en-US" dirty="0"/>
              <a:t>Register 1 = Register 2 shifted left 10 bits</a:t>
            </a:r>
          </a:p>
        </p:txBody>
      </p:sp>
    </p:spTree>
    <p:extLst>
      <p:ext uri="{BB962C8B-B14F-4D97-AF65-F5344CB8AC3E}">
        <p14:creationId xmlns:p14="http://schemas.microsoft.com/office/powerpoint/2010/main" val="162033966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a:ln/>
        </p:spPr>
        <p:txBody>
          <a:bodyPr/>
          <a:lstStyle/>
          <a:p>
            <a:r>
              <a:rPr lang="en-US"/>
              <a:t>MIPS Assembly Language Examples</a:t>
            </a:r>
          </a:p>
        </p:txBody>
      </p:sp>
      <p:sp>
        <p:nvSpPr>
          <p:cNvPr id="14339" name="Rectangle 3"/>
          <p:cNvSpPr>
            <a:spLocks noGrp="1" noChangeArrowheads="1"/>
          </p:cNvSpPr>
          <p:nvPr>
            <p:ph type="body" idx="1"/>
          </p:nvPr>
        </p:nvSpPr>
        <p:spPr>
          <a:noFill/>
          <a:ln/>
        </p:spPr>
        <p:txBody>
          <a:bodyPr>
            <a:normAutofit fontScale="85000" lnSpcReduction="20000"/>
          </a:bodyPr>
          <a:lstStyle/>
          <a:p>
            <a:r>
              <a:rPr lang="en-US"/>
              <a:t>LW $1,100</a:t>
            </a:r>
          </a:p>
          <a:p>
            <a:pPr lvl="1"/>
            <a:r>
              <a:rPr lang="en-US"/>
              <a:t>Register 1 = Contents of memory location 100</a:t>
            </a:r>
          </a:p>
          <a:p>
            <a:pPr lvl="1"/>
            <a:r>
              <a:rPr lang="en-US"/>
              <a:t>Used to load registers </a:t>
            </a:r>
          </a:p>
          <a:p>
            <a:r>
              <a:rPr lang="en-US"/>
              <a:t>SW $1,100</a:t>
            </a:r>
          </a:p>
          <a:p>
            <a:pPr lvl="1"/>
            <a:r>
              <a:rPr lang="en-US"/>
              <a:t>Contents of memory location 100 = Register 1</a:t>
            </a:r>
          </a:p>
          <a:p>
            <a:pPr lvl="1"/>
            <a:r>
              <a:rPr lang="en-US"/>
              <a:t>Used to save registers</a:t>
            </a:r>
          </a:p>
          <a:p>
            <a:r>
              <a:rPr lang="en-US"/>
              <a:t>LUI	$1,100</a:t>
            </a:r>
          </a:p>
          <a:p>
            <a:pPr lvl="1"/>
            <a:r>
              <a:rPr lang="en-US"/>
              <a:t>Register 1 upper 16-bits = 100 </a:t>
            </a:r>
          </a:p>
          <a:p>
            <a:pPr lvl="1"/>
            <a:r>
              <a:rPr lang="en-US"/>
              <a:t>Lower 16-bits are set to all 0’s</a:t>
            </a:r>
          </a:p>
          <a:p>
            <a:pPr lvl="1"/>
            <a:r>
              <a:rPr lang="en-US"/>
              <a:t>Used to load a constant in the upper 16-bits</a:t>
            </a:r>
          </a:p>
          <a:p>
            <a:pPr lvl="1"/>
            <a:r>
              <a:rPr lang="en-US"/>
              <a:t>Other constants in instructions are only 16-bits, so this instruction is used when a constant larger than 16-bits is required for the operation</a:t>
            </a:r>
          </a:p>
        </p:txBody>
      </p:sp>
    </p:spTree>
    <p:extLst>
      <p:ext uri="{BB962C8B-B14F-4D97-AF65-F5344CB8AC3E}">
        <p14:creationId xmlns:p14="http://schemas.microsoft.com/office/powerpoint/2010/main" val="280738299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t>MIPS Assembly Language Examples</a:t>
            </a:r>
          </a:p>
        </p:txBody>
      </p:sp>
      <p:sp>
        <p:nvSpPr>
          <p:cNvPr id="15363" name="Rectangle 3"/>
          <p:cNvSpPr>
            <a:spLocks noGrp="1" noChangeArrowheads="1"/>
          </p:cNvSpPr>
          <p:nvPr>
            <p:ph type="body" idx="1"/>
          </p:nvPr>
        </p:nvSpPr>
        <p:spPr>
          <a:noFill/>
          <a:ln/>
        </p:spPr>
        <p:txBody>
          <a:bodyPr/>
          <a:lstStyle/>
          <a:p>
            <a:r>
              <a:rPr lang="en-US"/>
              <a:t>J 100</a:t>
            </a:r>
          </a:p>
          <a:p>
            <a:pPr lvl="1"/>
            <a:r>
              <a:rPr lang="en-US"/>
              <a:t>Jumps to PC+100</a:t>
            </a:r>
          </a:p>
          <a:p>
            <a:r>
              <a:rPr lang="en-US"/>
              <a:t>JAL 100</a:t>
            </a:r>
          </a:p>
          <a:p>
            <a:pPr lvl="1"/>
            <a:r>
              <a:rPr lang="en-US"/>
              <a:t>Save PC in $31 and Jumps to PC+100</a:t>
            </a:r>
          </a:p>
          <a:p>
            <a:pPr lvl="1"/>
            <a:r>
              <a:rPr lang="en-US"/>
              <a:t>Used for subroutine calls</a:t>
            </a:r>
          </a:p>
          <a:p>
            <a:r>
              <a:rPr lang="en-US"/>
              <a:t>JR $31</a:t>
            </a:r>
          </a:p>
          <a:p>
            <a:pPr lvl="1"/>
            <a:r>
              <a:rPr lang="en-US"/>
              <a:t>Jumps to address in register 31</a:t>
            </a:r>
          </a:p>
          <a:p>
            <a:pPr lvl="1"/>
            <a:r>
              <a:rPr lang="en-US"/>
              <a:t>Used for subroutine returns</a:t>
            </a:r>
          </a:p>
        </p:txBody>
      </p:sp>
    </p:spTree>
    <p:extLst>
      <p:ext uri="{BB962C8B-B14F-4D97-AF65-F5344CB8AC3E}">
        <p14:creationId xmlns:p14="http://schemas.microsoft.com/office/powerpoint/2010/main" val="36957996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15735" y="381000"/>
            <a:ext cx="9547913" cy="1143000"/>
          </a:xfrm>
          <a:noFill/>
          <a:ln/>
        </p:spPr>
        <p:txBody>
          <a:bodyPr/>
          <a:lstStyle/>
          <a:p>
            <a:r>
              <a:rPr lang="en-US"/>
              <a:t>MIPS Assembly Language Examples</a:t>
            </a:r>
          </a:p>
        </p:txBody>
      </p:sp>
      <p:sp>
        <p:nvSpPr>
          <p:cNvPr id="16387" name="Rectangle 3"/>
          <p:cNvSpPr>
            <a:spLocks noGrp="1" noChangeArrowheads="1"/>
          </p:cNvSpPr>
          <p:nvPr>
            <p:ph type="body" idx="1"/>
          </p:nvPr>
        </p:nvSpPr>
        <p:spPr>
          <a:noFill/>
          <a:ln/>
        </p:spPr>
        <p:txBody>
          <a:bodyPr/>
          <a:lstStyle/>
          <a:p>
            <a:r>
              <a:rPr lang="en-US"/>
              <a:t>BEQ  $1, $2, 100</a:t>
            </a:r>
          </a:p>
          <a:p>
            <a:pPr lvl="1"/>
            <a:r>
              <a:rPr lang="en-US"/>
              <a:t>If register 1 equal to register 2 jump to PC+100</a:t>
            </a:r>
          </a:p>
          <a:p>
            <a:pPr lvl="1"/>
            <a:r>
              <a:rPr lang="en-US"/>
              <a:t>Used for Assembly Language If statements</a:t>
            </a:r>
          </a:p>
          <a:p>
            <a:r>
              <a:rPr lang="en-US"/>
              <a:t>BNE  $1, $2, 100</a:t>
            </a:r>
          </a:p>
          <a:p>
            <a:pPr lvl="1"/>
            <a:r>
              <a:rPr lang="en-US"/>
              <a:t>If register 1 not equal to register 2 jump to PC+100</a:t>
            </a:r>
          </a:p>
          <a:p>
            <a:pPr lvl="1"/>
            <a:r>
              <a:rPr lang="en-US"/>
              <a:t>Used for Assembly Language If statements</a:t>
            </a:r>
          </a:p>
        </p:txBody>
      </p:sp>
    </p:spTree>
    <p:extLst>
      <p:ext uri="{BB962C8B-B14F-4D97-AF65-F5344CB8AC3E}">
        <p14:creationId xmlns:p14="http://schemas.microsoft.com/office/powerpoint/2010/main" val="387227931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a:t>MIPS Assembly Language Examples</a:t>
            </a:r>
          </a:p>
        </p:txBody>
      </p:sp>
      <p:sp>
        <p:nvSpPr>
          <p:cNvPr id="17411" name="Rectangle 3"/>
          <p:cNvSpPr>
            <a:spLocks noGrp="1" noChangeArrowheads="1"/>
          </p:cNvSpPr>
          <p:nvPr>
            <p:ph type="body" idx="1"/>
          </p:nvPr>
        </p:nvSpPr>
        <p:spPr>
          <a:noFill/>
          <a:ln/>
        </p:spPr>
        <p:txBody>
          <a:bodyPr/>
          <a:lstStyle/>
          <a:p>
            <a:r>
              <a:rPr lang="en-US"/>
              <a:t>SLT $1,$2,$3</a:t>
            </a:r>
          </a:p>
          <a:p>
            <a:pPr lvl="1"/>
            <a:r>
              <a:rPr lang="en-US"/>
              <a:t>If register 2 is less than register 3 then register 1=1 else register 1=0</a:t>
            </a:r>
          </a:p>
          <a:p>
            <a:pPr lvl="1"/>
            <a:r>
              <a:rPr lang="en-US"/>
              <a:t>In an assembly language flag a “1” means true and a “0” means false</a:t>
            </a:r>
          </a:p>
          <a:p>
            <a:pPr lvl="1"/>
            <a:r>
              <a:rPr lang="en-US"/>
              <a:t>Used in conjunction with Bxx instruction to implement any arithmetic comparision</a:t>
            </a:r>
          </a:p>
          <a:p>
            <a:pPr lvl="1"/>
            <a:r>
              <a:rPr lang="en-US"/>
              <a:t>Required for more complex assembly language If statements</a:t>
            </a:r>
          </a:p>
        </p:txBody>
      </p:sp>
    </p:spTree>
    <p:extLst>
      <p:ext uri="{BB962C8B-B14F-4D97-AF65-F5344CB8AC3E}">
        <p14:creationId xmlns:p14="http://schemas.microsoft.com/office/powerpoint/2010/main" val="123781369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ltLang="en-US"/>
              <a:t>MIPS Arithmetic &amp; Logical Instructions</a:t>
            </a:r>
          </a:p>
        </p:txBody>
      </p:sp>
      <p:sp>
        <p:nvSpPr>
          <p:cNvPr id="351235" name="Rectangle 3"/>
          <p:cNvSpPr>
            <a:spLocks noGrp="1" noChangeArrowheads="1"/>
          </p:cNvSpPr>
          <p:nvPr>
            <p:ph type="body" idx="1"/>
          </p:nvPr>
        </p:nvSpPr>
        <p:spPr/>
        <p:txBody>
          <a:bodyPr>
            <a:normAutofit fontScale="92500" lnSpcReduction="10000"/>
          </a:bodyPr>
          <a:lstStyle/>
          <a:p>
            <a:r>
              <a:rPr lang="en-US" altLang="en-US" dirty="0"/>
              <a:t>Instruction usage (assembly)</a:t>
            </a:r>
            <a:br>
              <a:rPr lang="en-US" altLang="en-US" dirty="0"/>
            </a:br>
            <a:r>
              <a:rPr lang="en-US" altLang="en-US" sz="1800" dirty="0">
                <a:solidFill>
                  <a:srgbClr val="0237BC"/>
                </a:solidFill>
                <a:latin typeface="Arial Narrow" pitchFamily="34" charset="0"/>
              </a:rPr>
              <a:t>	add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 src1, src2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=src1 + src2</a:t>
            </a:r>
            <a:br>
              <a:rPr lang="en-US" altLang="en-US" sz="1800" dirty="0">
                <a:solidFill>
                  <a:srgbClr val="0237BC"/>
                </a:solidFill>
                <a:latin typeface="Arial Narrow" pitchFamily="34" charset="0"/>
              </a:rPr>
            </a:br>
            <a:r>
              <a:rPr lang="en-US" altLang="en-US" sz="1800" dirty="0">
                <a:solidFill>
                  <a:srgbClr val="0237BC"/>
                </a:solidFill>
                <a:latin typeface="Arial Narrow" pitchFamily="34" charset="0"/>
              </a:rPr>
              <a:t>	sub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 src1, src2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=src1 - src2</a:t>
            </a:r>
            <a:br>
              <a:rPr lang="en-US" altLang="en-US" sz="1800" dirty="0">
                <a:solidFill>
                  <a:srgbClr val="0237BC"/>
                </a:solidFill>
                <a:latin typeface="Arial Narrow" pitchFamily="34" charset="0"/>
              </a:rPr>
            </a:br>
            <a:r>
              <a:rPr lang="en-US" altLang="en-US" sz="1800" dirty="0">
                <a:solidFill>
                  <a:srgbClr val="0237BC"/>
                </a:solidFill>
                <a:latin typeface="Arial Narrow" pitchFamily="34" charset="0"/>
              </a:rPr>
              <a:t>	and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 src1, src2		</a:t>
            </a:r>
            <a:r>
              <a:rPr lang="en-US" altLang="en-US" sz="1800" dirty="0" err="1">
                <a:solidFill>
                  <a:srgbClr val="0237BC"/>
                </a:solidFill>
                <a:latin typeface="Arial Narrow" pitchFamily="34" charset="0"/>
              </a:rPr>
              <a:t>dest</a:t>
            </a:r>
            <a:r>
              <a:rPr lang="en-US" altLang="en-US" sz="1800" dirty="0">
                <a:solidFill>
                  <a:srgbClr val="0237BC"/>
                </a:solidFill>
                <a:latin typeface="Arial Narrow" pitchFamily="34" charset="0"/>
              </a:rPr>
              <a:t>=src1 AND src2</a:t>
            </a:r>
            <a:endParaRPr lang="en-US" altLang="en-US" dirty="0">
              <a:solidFill>
                <a:srgbClr val="0237BC"/>
              </a:solidFill>
              <a:latin typeface="Arial Narrow" pitchFamily="34" charset="0"/>
            </a:endParaRPr>
          </a:p>
          <a:p>
            <a:r>
              <a:rPr lang="en-US" altLang="en-US" dirty="0"/>
              <a:t>Instruction characteristics</a:t>
            </a:r>
          </a:p>
          <a:p>
            <a:pPr lvl="1"/>
            <a:r>
              <a:rPr lang="en-US" altLang="en-US" dirty="0"/>
              <a:t>Always 3 operands: destination + 2 sources</a:t>
            </a:r>
          </a:p>
          <a:p>
            <a:pPr lvl="1"/>
            <a:r>
              <a:rPr lang="en-US" altLang="en-US" dirty="0"/>
              <a:t>Operand order is fixed</a:t>
            </a:r>
          </a:p>
          <a:p>
            <a:pPr lvl="1"/>
            <a:r>
              <a:rPr lang="en-US" altLang="en-US" dirty="0"/>
              <a:t>Operands are always general purpose registers</a:t>
            </a:r>
          </a:p>
          <a:p>
            <a:r>
              <a:rPr lang="en-US" altLang="en-US" dirty="0"/>
              <a:t>Design Principles:</a:t>
            </a:r>
          </a:p>
          <a:p>
            <a:pPr lvl="1"/>
            <a:r>
              <a:rPr lang="en-US" altLang="en-US" dirty="0"/>
              <a:t>Design Principle 1: </a:t>
            </a:r>
            <a:r>
              <a:rPr lang="en-US" altLang="en-US" dirty="0">
                <a:solidFill>
                  <a:srgbClr val="CC0000"/>
                </a:solidFill>
              </a:rPr>
              <a:t>Simplicity favors regularity</a:t>
            </a:r>
          </a:p>
          <a:p>
            <a:pPr lvl="1"/>
            <a:r>
              <a:rPr lang="en-US" altLang="en-US" dirty="0"/>
              <a:t>Design Principle 2: </a:t>
            </a:r>
            <a:r>
              <a:rPr lang="en-US" altLang="en-US" dirty="0">
                <a:solidFill>
                  <a:srgbClr val="CC0000"/>
                </a:solidFill>
              </a:rPr>
              <a:t>Smaller is faster</a:t>
            </a:r>
          </a:p>
        </p:txBody>
      </p:sp>
    </p:spTree>
    <p:extLst>
      <p:ext uri="{BB962C8B-B14F-4D97-AF65-F5344CB8AC3E}">
        <p14:creationId xmlns:p14="http://schemas.microsoft.com/office/powerpoint/2010/main" val="225235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3A4EF7FA-CB2B-4BF7-A815-FFC8377DCB87}" type="slidenum">
              <a:rPr lang="en-US"/>
              <a:pPr/>
              <a:t>5</a:t>
            </a:fld>
            <a:endParaRPr lang="en-US"/>
          </a:p>
        </p:txBody>
      </p:sp>
      <p:sp>
        <p:nvSpPr>
          <p:cNvPr id="55298" name="Rectangle 2"/>
          <p:cNvSpPr>
            <a:spLocks noGrp="1" noChangeArrowheads="1"/>
          </p:cNvSpPr>
          <p:nvPr>
            <p:ph type="title"/>
          </p:nvPr>
        </p:nvSpPr>
        <p:spPr>
          <a:xfrm>
            <a:off x="812589" y="0"/>
            <a:ext cx="10646178" cy="533400"/>
          </a:xfrm>
          <a:noFill/>
          <a:ln/>
        </p:spPr>
        <p:txBody>
          <a:bodyPr lIns="90488" tIns="44450" rIns="90488" bIns="44450"/>
          <a:lstStyle/>
          <a:p>
            <a:pPr eaLnBrk="0" hangingPunct="0">
              <a:lnSpc>
                <a:spcPct val="90000"/>
              </a:lnSpc>
            </a:pPr>
            <a:r>
              <a:rPr lang="en-US" sz="3200" b="1">
                <a:solidFill>
                  <a:srgbClr val="FF0000"/>
                </a:solidFill>
              </a:rPr>
              <a:t>MIPS Registers</a:t>
            </a:r>
            <a:endParaRPr lang="th-TH" sz="3200" b="1">
              <a:solidFill>
                <a:srgbClr val="FF0000"/>
              </a:solidFill>
            </a:endParaRPr>
          </a:p>
        </p:txBody>
      </p:sp>
      <p:sp>
        <p:nvSpPr>
          <p:cNvPr id="55299" name="Rectangle 3"/>
          <p:cNvSpPr>
            <a:spLocks noGrp="1" noChangeArrowheads="1"/>
          </p:cNvSpPr>
          <p:nvPr>
            <p:ph type="body" idx="1"/>
          </p:nvPr>
        </p:nvSpPr>
        <p:spPr>
          <a:xfrm>
            <a:off x="203146" y="838199"/>
            <a:ext cx="12846047" cy="679167"/>
          </a:xfrm>
          <a:noFill/>
          <a:ln/>
          <a:extLst>
            <a:ext uri="{909E8E84-426E-40DD-AFC4-6F175D3DCCD1}">
              <a14:hiddenFill xmlns:a14="http://schemas.microsoft.com/office/drawing/2010/main">
                <a:solidFill>
                  <a:srgbClr val="BDEEF8"/>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txBody>
          <a:bodyPr lIns="90488" tIns="44450" rIns="90488" bIns="44450"/>
          <a:lstStyle/>
          <a:p>
            <a:r>
              <a:rPr lang="en-US" sz="2400">
                <a:solidFill>
                  <a:srgbClr val="0000FF"/>
                </a:solidFill>
              </a:rPr>
              <a:t>CPU:</a:t>
            </a:r>
          </a:p>
        </p:txBody>
      </p:sp>
      <p:sp>
        <p:nvSpPr>
          <p:cNvPr id="55300" name="Line 4"/>
          <p:cNvSpPr>
            <a:spLocks noChangeShapeType="1"/>
          </p:cNvSpPr>
          <p:nvPr/>
        </p:nvSpPr>
        <p:spPr bwMode="auto">
          <a:xfrm>
            <a:off x="304719" y="762000"/>
            <a:ext cx="1239530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 name="Text Box 5"/>
          <p:cNvSpPr txBox="1">
            <a:spLocks noChangeArrowheads="1"/>
          </p:cNvSpPr>
          <p:nvPr/>
        </p:nvSpPr>
        <p:spPr bwMode="auto">
          <a:xfrm>
            <a:off x="609441" y="4724400"/>
            <a:ext cx="3640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th-TH" sz="2400">
                <a:cs typeface="Angsana New" charset="-34"/>
              </a:rPr>
              <a:t>–</a:t>
            </a:r>
            <a:r>
              <a:rPr lang="en-US" sz="2400" i="1"/>
              <a:t> </a:t>
            </a:r>
            <a:r>
              <a:rPr lang="en-US" sz="2400">
                <a:cs typeface="Angsana New" charset="-34"/>
              </a:rPr>
              <a:t>five control registers;</a:t>
            </a:r>
          </a:p>
        </p:txBody>
      </p:sp>
      <p:sp>
        <p:nvSpPr>
          <p:cNvPr id="55302" name="Text Box 6"/>
          <p:cNvSpPr txBox="1">
            <a:spLocks noChangeArrowheads="1"/>
          </p:cNvSpPr>
          <p:nvPr/>
        </p:nvSpPr>
        <p:spPr bwMode="auto">
          <a:xfrm>
            <a:off x="711015" y="3276600"/>
            <a:ext cx="4894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buFontTx/>
              <a:buChar char="–"/>
            </a:pPr>
            <a:r>
              <a:rPr lang="en-US" sz="2400" dirty="0"/>
              <a:t> 32-bit program counter – PC;</a:t>
            </a:r>
            <a:endParaRPr lang="en-US" i="1" dirty="0"/>
          </a:p>
        </p:txBody>
      </p:sp>
      <p:sp>
        <p:nvSpPr>
          <p:cNvPr id="55303" name="Text Box 7"/>
          <p:cNvSpPr txBox="1">
            <a:spLocks noChangeArrowheads="1"/>
          </p:cNvSpPr>
          <p:nvPr/>
        </p:nvSpPr>
        <p:spPr bwMode="auto">
          <a:xfrm>
            <a:off x="711014" y="2490788"/>
            <a:ext cx="11108825"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buFontTx/>
              <a:buChar char="–"/>
            </a:pPr>
            <a:r>
              <a:rPr lang="en-US" sz="2400"/>
              <a:t> two 32-bit registers – Hi &amp; Lo, hold results of integer </a:t>
            </a:r>
          </a:p>
          <a:p>
            <a:pPr eaLnBrk="0" hangingPunct="0">
              <a:lnSpc>
                <a:spcPct val="70000"/>
              </a:lnSpc>
              <a:spcBef>
                <a:spcPct val="20000"/>
              </a:spcBef>
            </a:pPr>
            <a:r>
              <a:rPr lang="en-US" sz="2400"/>
              <a:t>   multiply and divide</a:t>
            </a:r>
            <a:r>
              <a:rPr lang="en-US"/>
              <a:t> </a:t>
            </a:r>
            <a:endParaRPr lang="en-US" i="1"/>
          </a:p>
        </p:txBody>
      </p:sp>
      <p:sp>
        <p:nvSpPr>
          <p:cNvPr id="55304" name="Text Box 8"/>
          <p:cNvSpPr txBox="1">
            <a:spLocks noChangeArrowheads="1"/>
          </p:cNvSpPr>
          <p:nvPr/>
        </p:nvSpPr>
        <p:spPr bwMode="auto">
          <a:xfrm>
            <a:off x="711015" y="1219199"/>
            <a:ext cx="1171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pPr>
            <a:r>
              <a:rPr lang="th-TH" sz="2400">
                <a:cs typeface="Arial" charset="0"/>
              </a:rPr>
              <a:t>–</a:t>
            </a:r>
            <a:r>
              <a:rPr lang="en-US" sz="2400">
                <a:cs typeface="Arial" charset="0"/>
              </a:rPr>
              <a:t> </a:t>
            </a:r>
            <a:r>
              <a:rPr lang="th-TH" sz="2400">
                <a:cs typeface="Angsana New" charset="-34"/>
              </a:rPr>
              <a:t>32 </a:t>
            </a:r>
            <a:r>
              <a:rPr lang="en-US" sz="2400">
                <a:cs typeface="Angsana New" charset="-34"/>
              </a:rPr>
              <a:t>32</a:t>
            </a:r>
            <a:r>
              <a:rPr lang="th-TH" sz="2400">
                <a:cs typeface="Angsana New" charset="-34"/>
              </a:rPr>
              <a:t>-bit </a:t>
            </a:r>
            <a:r>
              <a:rPr lang="en-US" sz="2400">
                <a:cs typeface="Angsana New" charset="-34"/>
              </a:rPr>
              <a:t>general purpose registers – GPRs (r0 </a:t>
            </a:r>
            <a:r>
              <a:rPr lang="en-US" sz="2400">
                <a:cs typeface="Arial" charset="0"/>
              </a:rPr>
              <a:t>– </a:t>
            </a:r>
            <a:r>
              <a:rPr lang="en-US" sz="2400">
                <a:cs typeface="Angsana New" charset="-34"/>
              </a:rPr>
              <a:t>r31);  </a:t>
            </a:r>
            <a:endParaRPr lang="en-US" sz="2400" i="1"/>
          </a:p>
        </p:txBody>
      </p:sp>
      <p:sp>
        <p:nvSpPr>
          <p:cNvPr id="55305" name="Text Box 9"/>
          <p:cNvSpPr txBox="1">
            <a:spLocks noChangeArrowheads="1"/>
          </p:cNvSpPr>
          <p:nvPr/>
        </p:nvSpPr>
        <p:spPr bwMode="auto">
          <a:xfrm>
            <a:off x="203148" y="3810000"/>
            <a:ext cx="89792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sz="2400">
                <a:solidFill>
                  <a:srgbClr val="0000FF"/>
                </a:solidFill>
              </a:rPr>
              <a:t>  Floating Point Processor</a:t>
            </a:r>
            <a:r>
              <a:rPr lang="en-US" sz="2400"/>
              <a:t> </a:t>
            </a:r>
            <a:r>
              <a:rPr lang="en-US" sz="2400">
                <a:solidFill>
                  <a:srgbClr val="0000FF"/>
                </a:solidFill>
              </a:rPr>
              <a:t>– FPU</a:t>
            </a:r>
            <a:r>
              <a:rPr lang="en-US" sz="2400"/>
              <a:t> </a:t>
            </a:r>
            <a:r>
              <a:rPr lang="en-US" sz="2400">
                <a:solidFill>
                  <a:srgbClr val="0000FF"/>
                </a:solidFill>
              </a:rPr>
              <a:t>(Coprocessor 1 </a:t>
            </a:r>
            <a:r>
              <a:rPr lang="en-US" sz="2400">
                <a:solidFill>
                  <a:srgbClr val="0000FF"/>
                </a:solidFill>
                <a:cs typeface="Arial" charset="0"/>
              </a:rPr>
              <a:t>–</a:t>
            </a:r>
            <a:r>
              <a:rPr lang="en-US" sz="2400">
                <a:solidFill>
                  <a:srgbClr val="0000FF"/>
                </a:solidFill>
              </a:rPr>
              <a:t> CP1):</a:t>
            </a:r>
          </a:p>
        </p:txBody>
      </p:sp>
      <p:sp>
        <p:nvSpPr>
          <p:cNvPr id="55306" name="Text Box 10"/>
          <p:cNvSpPr txBox="1">
            <a:spLocks noChangeArrowheads="1"/>
          </p:cNvSpPr>
          <p:nvPr/>
        </p:nvSpPr>
        <p:spPr bwMode="auto">
          <a:xfrm>
            <a:off x="609441" y="4267200"/>
            <a:ext cx="78304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th-TH" sz="2400" dirty="0">
                <a:cs typeface="Angsana New" charset="-34"/>
              </a:rPr>
              <a:t>–</a:t>
            </a:r>
            <a:r>
              <a:rPr lang="th-TH" sz="2400" i="1" dirty="0"/>
              <a:t> </a:t>
            </a:r>
            <a:r>
              <a:rPr lang="th-TH" sz="2400" dirty="0">
                <a:cs typeface="Angsana New" charset="-34"/>
              </a:rPr>
              <a:t>32 </a:t>
            </a:r>
            <a:r>
              <a:rPr lang="en-US" sz="2400" dirty="0">
                <a:cs typeface="Angsana New" charset="-34"/>
              </a:rPr>
              <a:t>32</a:t>
            </a:r>
            <a:r>
              <a:rPr lang="th-TH" sz="2400" dirty="0">
                <a:cs typeface="Angsana New" charset="-34"/>
              </a:rPr>
              <a:t>-bit </a:t>
            </a:r>
            <a:r>
              <a:rPr lang="en-US" sz="2400" dirty="0">
                <a:cs typeface="Angsana New" charset="-34"/>
              </a:rPr>
              <a:t>floating point registers – FPRs (f0 </a:t>
            </a:r>
            <a:r>
              <a:rPr lang="en-US" sz="2400" dirty="0"/>
              <a:t>– </a:t>
            </a:r>
            <a:r>
              <a:rPr lang="en-US" sz="2400" dirty="0">
                <a:cs typeface="Angsana New" charset="-34"/>
              </a:rPr>
              <a:t>f31);</a:t>
            </a:r>
          </a:p>
        </p:txBody>
      </p:sp>
      <p:sp>
        <p:nvSpPr>
          <p:cNvPr id="55308" name="Text Box 12"/>
          <p:cNvSpPr txBox="1">
            <a:spLocks noChangeArrowheads="1"/>
          </p:cNvSpPr>
          <p:nvPr/>
        </p:nvSpPr>
        <p:spPr bwMode="auto">
          <a:xfrm>
            <a:off x="1115193" y="1676400"/>
            <a:ext cx="8876834"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pPr>
            <a:r>
              <a:rPr lang="en-US" sz="2400"/>
              <a:t>r0 has fixed value of zero. Attempt to writing into r0 is not </a:t>
            </a:r>
          </a:p>
          <a:p>
            <a:pPr eaLnBrk="0" hangingPunct="0">
              <a:spcBef>
                <a:spcPct val="20000"/>
              </a:spcBef>
            </a:pPr>
            <a:r>
              <a:rPr lang="en-US" sz="2400"/>
              <a:t>illegal, but its value will not change;</a:t>
            </a:r>
            <a:endParaRPr lang="en-US" i="1"/>
          </a:p>
        </p:txBody>
      </p:sp>
      <p:sp>
        <p:nvSpPr>
          <p:cNvPr id="15" name="Rectangle 14"/>
          <p:cNvSpPr/>
          <p:nvPr/>
        </p:nvSpPr>
        <p:spPr>
          <a:xfrm>
            <a:off x="101045" y="6211669"/>
            <a:ext cx="7580455" cy="369332"/>
          </a:xfrm>
          <a:prstGeom prst="rect">
            <a:avLst/>
          </a:prstGeom>
        </p:spPr>
        <p:txBody>
          <a:bodyPr wrap="square">
            <a:spAutoFit/>
          </a:bodyPr>
          <a:lstStyle/>
          <a:p>
            <a:r>
              <a:rPr lang="en-US" dirty="0">
                <a:hlinkClick r:id="rId2"/>
              </a:rPr>
              <a:t>https://web.cse.ohio-state.edu/~</a:t>
            </a:r>
            <a:r>
              <a:rPr lang="en-US" dirty="0" smtClean="0">
                <a:hlinkClick r:id="rId2"/>
              </a:rPr>
              <a:t>crawfis.3/cse675-02/index.html</a:t>
            </a:r>
            <a:r>
              <a:rPr lang="en-US" dirty="0" smtClean="0"/>
              <a:t> </a:t>
            </a:r>
            <a:endParaRPr lang="en-US" dirty="0"/>
          </a:p>
        </p:txBody>
      </p:sp>
    </p:spTree>
    <p:extLst>
      <p:ext uri="{BB962C8B-B14F-4D97-AF65-F5344CB8AC3E}">
        <p14:creationId xmlns:p14="http://schemas.microsoft.com/office/powerpoint/2010/main" val="65435864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1000"/>
                                        <p:tgtEl>
                                          <p:spTgt spid="5529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300"/>
                                        </p:tgtEl>
                                        <p:attrNameLst>
                                          <p:attrName>style.visibility</p:attrName>
                                        </p:attrNameLst>
                                      </p:cBhvr>
                                      <p:to>
                                        <p:strVal val="visible"/>
                                      </p:to>
                                    </p:set>
                                    <p:animEffect transition="in" filter="blinds(horizontal)">
                                      <p:cBhvr>
                                        <p:cTn id="10" dur="1000"/>
                                        <p:tgtEl>
                                          <p:spTgt spid="5530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55299">
                                            <p:txEl>
                                              <p:pRg st="0" end="0"/>
                                            </p:txEl>
                                          </p:spTgt>
                                        </p:tgtEl>
                                        <p:attrNameLst>
                                          <p:attrName>style.visibility</p:attrName>
                                        </p:attrNameLst>
                                      </p:cBhvr>
                                      <p:to>
                                        <p:strVal val="visible"/>
                                      </p:to>
                                    </p:set>
                                    <p:animEffect transition="in" filter="blinds(vertical)">
                                      <p:cBhvr>
                                        <p:cTn id="15" dur="1000"/>
                                        <p:tgtEl>
                                          <p:spTgt spid="55299">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5304"/>
                                        </p:tgtEl>
                                        <p:attrNameLst>
                                          <p:attrName>style.visibility</p:attrName>
                                        </p:attrNameLst>
                                      </p:cBhvr>
                                      <p:to>
                                        <p:strVal val="visible"/>
                                      </p:to>
                                    </p:set>
                                    <p:anim calcmode="lin" valueType="num">
                                      <p:cBhvr additive="base">
                                        <p:cTn id="20" dur="1000" fill="hold"/>
                                        <p:tgtEl>
                                          <p:spTgt spid="55304"/>
                                        </p:tgtEl>
                                        <p:attrNameLst>
                                          <p:attrName>ppt_x</p:attrName>
                                        </p:attrNameLst>
                                      </p:cBhvr>
                                      <p:tavLst>
                                        <p:tav tm="0">
                                          <p:val>
                                            <p:strVal val="0-#ppt_w/2"/>
                                          </p:val>
                                        </p:tav>
                                        <p:tav tm="100000">
                                          <p:val>
                                            <p:strVal val="#ppt_x"/>
                                          </p:val>
                                        </p:tav>
                                      </p:tavLst>
                                    </p:anim>
                                    <p:anim calcmode="lin" valueType="num">
                                      <p:cBhvr additive="base">
                                        <p:cTn id="21" dur="1000" fill="hold"/>
                                        <p:tgtEl>
                                          <p:spTgt spid="55304"/>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55308"/>
                                        </p:tgtEl>
                                        <p:attrNameLst>
                                          <p:attrName>style.visibility</p:attrName>
                                        </p:attrNameLst>
                                      </p:cBhvr>
                                      <p:to>
                                        <p:strVal val="visible"/>
                                      </p:to>
                                    </p:set>
                                    <p:animEffect transition="in" filter="blinds(vertical)">
                                      <p:cBhvr>
                                        <p:cTn id="26" dur="1000"/>
                                        <p:tgtEl>
                                          <p:spTgt spid="553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5303"/>
                                        </p:tgtEl>
                                        <p:attrNameLst>
                                          <p:attrName>style.visibility</p:attrName>
                                        </p:attrNameLst>
                                      </p:cBhvr>
                                      <p:to>
                                        <p:strVal val="visible"/>
                                      </p:to>
                                    </p:set>
                                    <p:anim calcmode="lin" valueType="num">
                                      <p:cBhvr additive="base">
                                        <p:cTn id="31" dur="1000" fill="hold"/>
                                        <p:tgtEl>
                                          <p:spTgt spid="55303"/>
                                        </p:tgtEl>
                                        <p:attrNameLst>
                                          <p:attrName>ppt_x</p:attrName>
                                        </p:attrNameLst>
                                      </p:cBhvr>
                                      <p:tavLst>
                                        <p:tav tm="0">
                                          <p:val>
                                            <p:strVal val="1+#ppt_w/2"/>
                                          </p:val>
                                        </p:tav>
                                        <p:tav tm="100000">
                                          <p:val>
                                            <p:strVal val="#ppt_x"/>
                                          </p:val>
                                        </p:tav>
                                      </p:tavLst>
                                    </p:anim>
                                    <p:anim calcmode="lin" valueType="num">
                                      <p:cBhvr additive="base">
                                        <p:cTn id="32" dur="1000" fill="hold"/>
                                        <p:tgtEl>
                                          <p:spTgt spid="5530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5302"/>
                                        </p:tgtEl>
                                        <p:attrNameLst>
                                          <p:attrName>style.visibility</p:attrName>
                                        </p:attrNameLst>
                                      </p:cBhvr>
                                      <p:to>
                                        <p:strVal val="visible"/>
                                      </p:to>
                                    </p:set>
                                    <p:anim calcmode="lin" valueType="num">
                                      <p:cBhvr additive="base">
                                        <p:cTn id="37" dur="1000" fill="hold"/>
                                        <p:tgtEl>
                                          <p:spTgt spid="55302"/>
                                        </p:tgtEl>
                                        <p:attrNameLst>
                                          <p:attrName>ppt_x</p:attrName>
                                        </p:attrNameLst>
                                      </p:cBhvr>
                                      <p:tavLst>
                                        <p:tav tm="0">
                                          <p:val>
                                            <p:strVal val="0-#ppt_w/2"/>
                                          </p:val>
                                        </p:tav>
                                        <p:tav tm="100000">
                                          <p:val>
                                            <p:strVal val="#ppt_x"/>
                                          </p:val>
                                        </p:tav>
                                      </p:tavLst>
                                    </p:anim>
                                    <p:anim calcmode="lin" valueType="num">
                                      <p:cBhvr additive="base">
                                        <p:cTn id="38" dur="1000" fill="hold"/>
                                        <p:tgtEl>
                                          <p:spTgt spid="5530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55305"/>
                                        </p:tgtEl>
                                        <p:attrNameLst>
                                          <p:attrName>style.visibility</p:attrName>
                                        </p:attrNameLst>
                                      </p:cBhvr>
                                      <p:to>
                                        <p:strVal val="visible"/>
                                      </p:to>
                                    </p:set>
                                    <p:animEffect transition="in" filter="blinds(vertical)">
                                      <p:cBhvr>
                                        <p:cTn id="43" dur="1000"/>
                                        <p:tgtEl>
                                          <p:spTgt spid="5530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5306"/>
                                        </p:tgtEl>
                                        <p:attrNameLst>
                                          <p:attrName>style.visibility</p:attrName>
                                        </p:attrNameLst>
                                      </p:cBhvr>
                                      <p:to>
                                        <p:strVal val="visible"/>
                                      </p:to>
                                    </p:set>
                                    <p:anim calcmode="lin" valueType="num">
                                      <p:cBhvr additive="base">
                                        <p:cTn id="48" dur="1000" fill="hold"/>
                                        <p:tgtEl>
                                          <p:spTgt spid="55306"/>
                                        </p:tgtEl>
                                        <p:attrNameLst>
                                          <p:attrName>ppt_x</p:attrName>
                                        </p:attrNameLst>
                                      </p:cBhvr>
                                      <p:tavLst>
                                        <p:tav tm="0">
                                          <p:val>
                                            <p:strVal val="0-#ppt_w/2"/>
                                          </p:val>
                                        </p:tav>
                                        <p:tav tm="100000">
                                          <p:val>
                                            <p:strVal val="#ppt_x"/>
                                          </p:val>
                                        </p:tav>
                                      </p:tavLst>
                                    </p:anim>
                                    <p:anim calcmode="lin" valueType="num">
                                      <p:cBhvr additive="base">
                                        <p:cTn id="49" dur="1000" fill="hold"/>
                                        <p:tgtEl>
                                          <p:spTgt spid="55306"/>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55301"/>
                                        </p:tgtEl>
                                        <p:attrNameLst>
                                          <p:attrName>style.visibility</p:attrName>
                                        </p:attrNameLst>
                                      </p:cBhvr>
                                      <p:to>
                                        <p:strVal val="visible"/>
                                      </p:to>
                                    </p:set>
                                    <p:anim calcmode="lin" valueType="num">
                                      <p:cBhvr additive="base">
                                        <p:cTn id="54" dur="1000" fill="hold"/>
                                        <p:tgtEl>
                                          <p:spTgt spid="55301"/>
                                        </p:tgtEl>
                                        <p:attrNameLst>
                                          <p:attrName>ppt_x</p:attrName>
                                        </p:attrNameLst>
                                      </p:cBhvr>
                                      <p:tavLst>
                                        <p:tav tm="0">
                                          <p:val>
                                            <p:strVal val="1+#ppt_w/2"/>
                                          </p:val>
                                        </p:tav>
                                        <p:tav tm="100000">
                                          <p:val>
                                            <p:strVal val="#ppt_x"/>
                                          </p:val>
                                        </p:tav>
                                      </p:tavLst>
                                    </p:anim>
                                    <p:anim calcmode="lin" valueType="num">
                                      <p:cBhvr additive="base">
                                        <p:cTn id="55" dur="1000" fill="hold"/>
                                        <p:tgtEl>
                                          <p:spTgt spid="553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nimBg="1"/>
      <p:bldP spid="55299" grpId="0" build="p"/>
      <p:bldP spid="55300" grpId="0" animBg="1"/>
      <p:bldP spid="55301" grpId="0"/>
      <p:bldP spid="55302" grpId="0"/>
      <p:bldP spid="55303" grpId="0"/>
      <p:bldP spid="55304" grpId="0"/>
      <p:bldP spid="55305" grpId="0"/>
      <p:bldP spid="55306" grpId="0"/>
      <p:bldP spid="5530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en-US"/>
              <a:t>MIPS Conditional Branch Instructions</a:t>
            </a:r>
          </a:p>
        </p:txBody>
      </p:sp>
      <p:sp>
        <p:nvSpPr>
          <p:cNvPr id="361475" name="Rectangle 3"/>
          <p:cNvSpPr>
            <a:spLocks noGrp="1" noChangeArrowheads="1"/>
          </p:cNvSpPr>
          <p:nvPr>
            <p:ph type="body" idx="1"/>
          </p:nvPr>
        </p:nvSpPr>
        <p:spPr>
          <a:xfrm>
            <a:off x="609441" y="1600201"/>
            <a:ext cx="10969943" cy="5105399"/>
          </a:xfrm>
        </p:spPr>
        <p:txBody>
          <a:bodyPr>
            <a:normAutofit fontScale="92500" lnSpcReduction="10000"/>
          </a:bodyPr>
          <a:lstStyle/>
          <a:p>
            <a:r>
              <a:rPr lang="en-US" altLang="en-US" dirty="0"/>
              <a:t>Conditional branches allow </a:t>
            </a:r>
            <a:r>
              <a:rPr lang="en-US" altLang="en-US" u="sng" dirty="0"/>
              <a:t>decision making</a:t>
            </a:r>
            <a:r>
              <a:rPr lang="en-US" altLang="en-US" dirty="0"/>
              <a:t/>
            </a:r>
            <a:br>
              <a:rPr lang="en-US" altLang="en-US" dirty="0"/>
            </a:br>
            <a:r>
              <a:rPr lang="en-US" altLang="en-US" sz="1800" dirty="0">
                <a:solidFill>
                  <a:srgbClr val="0237BC"/>
                </a:solidFill>
                <a:latin typeface="Arial Narrow" pitchFamily="34" charset="0"/>
              </a:rPr>
              <a:t>	</a:t>
            </a:r>
            <a:endParaRPr lang="en-US" altLang="en-US" sz="1800" dirty="0" smtClean="0">
              <a:solidFill>
                <a:srgbClr val="0237BC"/>
              </a:solidFill>
              <a:latin typeface="Arial Narrow" pitchFamily="34" charset="0"/>
            </a:endParaRPr>
          </a:p>
          <a:p>
            <a:pPr marL="0" indent="0">
              <a:buNone/>
            </a:pPr>
            <a:r>
              <a:rPr lang="en-US" altLang="en-US" sz="1800" dirty="0" smtClean="0">
                <a:solidFill>
                  <a:srgbClr val="0237BC"/>
                </a:solidFill>
                <a:latin typeface="Arial Narrow" pitchFamily="34" charset="0"/>
              </a:rPr>
              <a:t>	</a:t>
            </a:r>
            <a:r>
              <a:rPr lang="en-US" altLang="en-US" sz="1800" dirty="0" err="1" smtClean="0">
                <a:solidFill>
                  <a:srgbClr val="0237BC"/>
                </a:solidFill>
                <a:latin typeface="Arial Narrow" pitchFamily="34" charset="0"/>
              </a:rPr>
              <a:t>beq</a:t>
            </a:r>
            <a:r>
              <a:rPr lang="en-US" altLang="en-US" sz="1800" dirty="0" smtClean="0">
                <a:solidFill>
                  <a:srgbClr val="0237BC"/>
                </a:solidFill>
                <a:latin typeface="Arial Narrow" pitchFamily="34" charset="0"/>
              </a:rPr>
              <a:t> </a:t>
            </a:r>
            <a:r>
              <a:rPr lang="en-US" altLang="en-US" sz="1800" dirty="0">
                <a:solidFill>
                  <a:srgbClr val="0237BC"/>
                </a:solidFill>
                <a:latin typeface="Arial Narrow" pitchFamily="34" charset="0"/>
              </a:rPr>
              <a:t>R1, R2, LABEL	    if R1==R2 </a:t>
            </a:r>
            <a:r>
              <a:rPr lang="en-US" altLang="en-US" sz="1800" dirty="0" err="1">
                <a:solidFill>
                  <a:srgbClr val="0237BC"/>
                </a:solidFill>
                <a:latin typeface="Arial Narrow" pitchFamily="34" charset="0"/>
              </a:rPr>
              <a:t>goto</a:t>
            </a:r>
            <a:r>
              <a:rPr lang="en-US" altLang="en-US" sz="1800" dirty="0">
                <a:solidFill>
                  <a:srgbClr val="0237BC"/>
                </a:solidFill>
                <a:latin typeface="Arial Narrow" pitchFamily="34" charset="0"/>
              </a:rPr>
              <a:t> LABEL</a:t>
            </a:r>
            <a:br>
              <a:rPr lang="en-US" altLang="en-US" sz="1800" dirty="0">
                <a:solidFill>
                  <a:srgbClr val="0237BC"/>
                </a:solidFill>
                <a:latin typeface="Arial Narrow" pitchFamily="34" charset="0"/>
              </a:rPr>
            </a:br>
            <a:r>
              <a:rPr lang="en-US" altLang="en-US" sz="1800" dirty="0">
                <a:solidFill>
                  <a:srgbClr val="0237BC"/>
                </a:solidFill>
                <a:latin typeface="Arial Narrow" pitchFamily="34" charset="0"/>
              </a:rPr>
              <a:t>	</a:t>
            </a:r>
            <a:r>
              <a:rPr lang="en-US" altLang="en-US" sz="1800" dirty="0" err="1">
                <a:solidFill>
                  <a:srgbClr val="0237BC"/>
                </a:solidFill>
                <a:latin typeface="Arial Narrow" pitchFamily="34" charset="0"/>
              </a:rPr>
              <a:t>bne</a:t>
            </a:r>
            <a:r>
              <a:rPr lang="en-US" altLang="en-US" sz="1800" dirty="0">
                <a:solidFill>
                  <a:srgbClr val="0237BC"/>
                </a:solidFill>
                <a:latin typeface="Arial Narrow" pitchFamily="34" charset="0"/>
              </a:rPr>
              <a:t> R3, R4, LABEL	    if R3!=R4 </a:t>
            </a:r>
            <a:r>
              <a:rPr lang="en-US" altLang="en-US" sz="1800" dirty="0" err="1">
                <a:solidFill>
                  <a:srgbClr val="0237BC"/>
                </a:solidFill>
                <a:latin typeface="Arial Narrow" pitchFamily="34" charset="0"/>
              </a:rPr>
              <a:t>goto</a:t>
            </a:r>
            <a:r>
              <a:rPr lang="en-US" altLang="en-US" sz="1800" dirty="0">
                <a:solidFill>
                  <a:srgbClr val="0237BC"/>
                </a:solidFill>
                <a:latin typeface="Arial Narrow" pitchFamily="34" charset="0"/>
              </a:rPr>
              <a:t> LABEL</a:t>
            </a:r>
            <a:r>
              <a:rPr lang="en-US" altLang="en-US" sz="1800" dirty="0">
                <a:latin typeface="Courier" charset="0"/>
              </a:rPr>
              <a:t/>
            </a:r>
            <a:br>
              <a:rPr lang="en-US" altLang="en-US" sz="1800" dirty="0">
                <a:latin typeface="Courier" charset="0"/>
              </a:rPr>
            </a:br>
            <a:r>
              <a:rPr lang="en-US" altLang="en-US" sz="2000" dirty="0"/>
              <a:t/>
            </a:r>
            <a:br>
              <a:rPr lang="en-US" altLang="en-US" sz="2000" dirty="0"/>
            </a:br>
            <a:endParaRPr lang="en-US" altLang="en-US" sz="2000" dirty="0" smtClean="0"/>
          </a:p>
          <a:p>
            <a:r>
              <a:rPr lang="en-US" altLang="en-US" dirty="0" smtClean="0"/>
              <a:t>Example</a:t>
            </a:r>
            <a:r>
              <a:rPr lang="en-US" altLang="en-US" sz="2000" dirty="0" smtClean="0"/>
              <a:t/>
            </a:r>
            <a:br>
              <a:rPr lang="en-US" altLang="en-US" sz="2000" dirty="0" smtClean="0"/>
            </a:br>
            <a:endParaRPr lang="en-US" altLang="en-US" sz="2000" dirty="0" smtClean="0"/>
          </a:p>
          <a:p>
            <a:pPr marL="0" indent="0">
              <a:buNone/>
            </a:pPr>
            <a:r>
              <a:rPr lang="en-US" altLang="en-US" sz="1800" dirty="0" smtClean="0"/>
              <a:t>C Code	</a:t>
            </a:r>
            <a:r>
              <a:rPr lang="en-US" altLang="en-US" sz="2400" dirty="0" smtClean="0"/>
              <a:t>          </a:t>
            </a:r>
            <a:r>
              <a:rPr lang="en-US" altLang="en-US" sz="2400" dirty="0" smtClean="0">
                <a:solidFill>
                  <a:srgbClr val="0237BC"/>
                </a:solidFill>
                <a:latin typeface="Arial Narrow" pitchFamily="34" charset="0"/>
              </a:rPr>
              <a:t>if (</a:t>
            </a:r>
            <a:r>
              <a:rPr lang="en-US" altLang="en-US" sz="2400" dirty="0" err="1" smtClean="0">
                <a:solidFill>
                  <a:srgbClr val="0237BC"/>
                </a:solidFill>
                <a:latin typeface="Arial Narrow" pitchFamily="34" charset="0"/>
              </a:rPr>
              <a:t>i</a:t>
            </a:r>
            <a:r>
              <a:rPr lang="en-US" altLang="en-US" sz="2400" dirty="0" smtClean="0">
                <a:solidFill>
                  <a:srgbClr val="0237BC"/>
                </a:solidFill>
                <a:latin typeface="Arial Narrow" pitchFamily="34" charset="0"/>
              </a:rPr>
              <a:t>==j) </a:t>
            </a:r>
            <a:r>
              <a:rPr lang="en-US" altLang="en-US" sz="2400" dirty="0" err="1" smtClean="0">
                <a:solidFill>
                  <a:srgbClr val="0237BC"/>
                </a:solidFill>
                <a:latin typeface="Arial Narrow" pitchFamily="34" charset="0"/>
              </a:rPr>
              <a:t>goto</a:t>
            </a:r>
            <a:r>
              <a:rPr lang="en-US" altLang="en-US" sz="2400" dirty="0" smtClean="0">
                <a:solidFill>
                  <a:srgbClr val="0237BC"/>
                </a:solidFill>
                <a:latin typeface="Arial Narrow" pitchFamily="34" charset="0"/>
              </a:rPr>
              <a:t> L1;</a:t>
            </a:r>
            <a:br>
              <a:rPr lang="en-US" altLang="en-US" sz="2400" dirty="0" smtClean="0">
                <a:solidFill>
                  <a:srgbClr val="0237BC"/>
                </a:solidFill>
                <a:latin typeface="Arial Narrow" pitchFamily="34" charset="0"/>
              </a:rPr>
            </a:br>
            <a:r>
              <a:rPr lang="en-US" altLang="en-US" sz="2400" dirty="0" smtClean="0">
                <a:solidFill>
                  <a:srgbClr val="0237BC"/>
                </a:solidFill>
                <a:latin typeface="Arial Narrow" pitchFamily="34" charset="0"/>
              </a:rPr>
              <a:t>		f = g + h;</a:t>
            </a:r>
            <a:br>
              <a:rPr lang="en-US" altLang="en-US" sz="2400" dirty="0" smtClean="0">
                <a:solidFill>
                  <a:srgbClr val="0237BC"/>
                </a:solidFill>
                <a:latin typeface="Arial Narrow" pitchFamily="34" charset="0"/>
              </a:rPr>
            </a:br>
            <a:r>
              <a:rPr lang="en-US" altLang="en-US" sz="2400" dirty="0" smtClean="0">
                <a:solidFill>
                  <a:srgbClr val="0237BC"/>
                </a:solidFill>
                <a:latin typeface="Arial Narrow" pitchFamily="34" charset="0"/>
              </a:rPr>
              <a:t>	  L1:	f = f - </a:t>
            </a:r>
            <a:r>
              <a:rPr lang="en-US" altLang="en-US" sz="2400" dirty="0" err="1" smtClean="0">
                <a:solidFill>
                  <a:srgbClr val="0237BC"/>
                </a:solidFill>
                <a:latin typeface="Arial Narrow" pitchFamily="34" charset="0"/>
              </a:rPr>
              <a:t>i</a:t>
            </a:r>
            <a:r>
              <a:rPr lang="en-US" altLang="en-US" sz="2400" dirty="0" smtClean="0">
                <a:solidFill>
                  <a:srgbClr val="0237BC"/>
                </a:solidFill>
                <a:latin typeface="Arial Narrow" pitchFamily="34" charset="0"/>
              </a:rPr>
              <a:t>;</a:t>
            </a:r>
            <a:br>
              <a:rPr lang="en-US" altLang="en-US" sz="2400" dirty="0" smtClean="0">
                <a:solidFill>
                  <a:srgbClr val="0237BC"/>
                </a:solidFill>
                <a:latin typeface="Arial Narrow" pitchFamily="34" charset="0"/>
              </a:rPr>
            </a:br>
            <a:r>
              <a:rPr lang="en-US" altLang="en-US" sz="2000" dirty="0" smtClean="0">
                <a:latin typeface="Courier" charset="0"/>
              </a:rPr>
              <a:t/>
            </a:r>
            <a:br>
              <a:rPr lang="en-US" altLang="en-US" sz="2000" dirty="0" smtClean="0">
                <a:latin typeface="Courier" charset="0"/>
              </a:rPr>
            </a:br>
            <a:r>
              <a:rPr lang="en-US" altLang="en-US" sz="1800" dirty="0" smtClean="0"/>
              <a:t>Assembly	</a:t>
            </a:r>
            <a:r>
              <a:rPr lang="en-US" altLang="en-US" sz="2600" dirty="0" err="1" smtClean="0">
                <a:solidFill>
                  <a:srgbClr val="0237BC"/>
                </a:solidFill>
                <a:latin typeface="Arial Narrow" pitchFamily="34" charset="0"/>
              </a:rPr>
              <a:t>beq</a:t>
            </a:r>
            <a:r>
              <a:rPr lang="en-US" altLang="en-US" sz="2600" dirty="0" smtClean="0">
                <a:solidFill>
                  <a:srgbClr val="0237BC"/>
                </a:solidFill>
                <a:latin typeface="Arial Narrow" pitchFamily="34" charset="0"/>
              </a:rPr>
              <a:t> $s3, $s4, L1</a:t>
            </a:r>
            <a:br>
              <a:rPr lang="en-US" altLang="en-US" sz="2600" dirty="0" smtClean="0">
                <a:solidFill>
                  <a:srgbClr val="0237BC"/>
                </a:solidFill>
                <a:latin typeface="Arial Narrow" pitchFamily="34" charset="0"/>
              </a:rPr>
            </a:br>
            <a:r>
              <a:rPr lang="en-US" altLang="en-US" sz="2600" dirty="0" smtClean="0">
                <a:solidFill>
                  <a:srgbClr val="0237BC"/>
                </a:solidFill>
                <a:latin typeface="Arial Narrow" pitchFamily="34" charset="0"/>
              </a:rPr>
              <a:t>		add $s0, $s1, $s2</a:t>
            </a:r>
            <a:br>
              <a:rPr lang="en-US" altLang="en-US" sz="2600" dirty="0" smtClean="0">
                <a:solidFill>
                  <a:srgbClr val="0237BC"/>
                </a:solidFill>
                <a:latin typeface="Arial Narrow" pitchFamily="34" charset="0"/>
              </a:rPr>
            </a:br>
            <a:r>
              <a:rPr lang="en-US" altLang="en-US" sz="2600" dirty="0" smtClean="0">
                <a:solidFill>
                  <a:srgbClr val="0237BC"/>
                </a:solidFill>
                <a:latin typeface="Arial Narrow" pitchFamily="34" charset="0"/>
              </a:rPr>
              <a:t>	  L1:	sub $s0, $s0, $s3</a:t>
            </a:r>
            <a:endParaRPr lang="en-US" altLang="en-US" sz="3000" dirty="0" smtClean="0">
              <a:solidFill>
                <a:srgbClr val="0237BC"/>
              </a:solidFill>
              <a:latin typeface="Arial Narrow" pitchFamily="34" charset="0"/>
            </a:endParaRPr>
          </a:p>
          <a:p>
            <a:endParaRPr lang="en-US" altLang="en-US" sz="2000" dirty="0">
              <a:solidFill>
                <a:srgbClr val="0237BC"/>
              </a:solidFill>
              <a:latin typeface="Arial Narrow" pitchFamily="34" charset="0"/>
            </a:endParaRPr>
          </a:p>
        </p:txBody>
      </p:sp>
    </p:spTree>
    <p:extLst>
      <p:ext uri="{BB962C8B-B14F-4D97-AF65-F5344CB8AC3E}">
        <p14:creationId xmlns:p14="http://schemas.microsoft.com/office/powerpoint/2010/main" val="12932900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en-US" altLang="en-US"/>
              <a:t>Example: Compiling C </a:t>
            </a:r>
            <a:r>
              <a:rPr lang="en-US" altLang="en-US">
                <a:latin typeface="Courier New" pitchFamily="49" charset="0"/>
              </a:rPr>
              <a:t>if-then-else</a:t>
            </a:r>
            <a:endParaRPr lang="en-US" altLang="en-US"/>
          </a:p>
        </p:txBody>
      </p:sp>
      <p:sp>
        <p:nvSpPr>
          <p:cNvPr id="362499" name="Rectangle 3"/>
          <p:cNvSpPr>
            <a:spLocks noGrp="1" noChangeArrowheads="1"/>
          </p:cNvSpPr>
          <p:nvPr>
            <p:ph type="body" idx="1"/>
          </p:nvPr>
        </p:nvSpPr>
        <p:spPr/>
        <p:txBody>
          <a:bodyPr/>
          <a:lstStyle/>
          <a:p>
            <a:r>
              <a:rPr lang="en-US" altLang="en-US"/>
              <a:t>Example</a:t>
            </a:r>
            <a:br>
              <a:rPr lang="en-US" altLang="en-US"/>
            </a:br>
            <a:r>
              <a:rPr lang="en-US" altLang="en-US" sz="1800"/>
              <a:t>C Code	</a:t>
            </a:r>
            <a:r>
              <a:rPr lang="en-US" altLang="en-US" sz="1800">
                <a:solidFill>
                  <a:srgbClr val="0237BC"/>
                </a:solidFill>
                <a:latin typeface="Arial Narrow" pitchFamily="34" charset="0"/>
              </a:rPr>
              <a:t>if (i==j) f = g + h;</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else f = g - h;</a:t>
            </a:r>
            <a:br>
              <a:rPr lang="en-US" altLang="en-US" sz="1800">
                <a:solidFill>
                  <a:srgbClr val="0237BC"/>
                </a:solidFill>
                <a:latin typeface="Arial Narrow" pitchFamily="34" charset="0"/>
              </a:rPr>
            </a:br>
            <a:r>
              <a:rPr lang="en-US" altLang="en-US" sz="1800">
                <a:latin typeface="Courier" charset="0"/>
              </a:rPr>
              <a:t/>
            </a:r>
            <a:br>
              <a:rPr lang="en-US" altLang="en-US" sz="1800">
                <a:latin typeface="Courier" charset="0"/>
              </a:rPr>
            </a:br>
            <a:r>
              <a:rPr lang="en-US" altLang="en-US" sz="1800"/>
              <a:t>Assembly	</a:t>
            </a:r>
            <a:r>
              <a:rPr lang="en-US" altLang="en-US" sz="1800">
                <a:solidFill>
                  <a:srgbClr val="0237BC"/>
                </a:solidFill>
                <a:latin typeface="Arial Narrow" pitchFamily="34" charset="0"/>
              </a:rPr>
              <a:t>bne $s3, $s4, Else</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add $s0, $s1, $s2</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j Exit;	    # new: unconditional jump</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Else:	sub $s0, $s0, $s3</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Exit: </a:t>
            </a:r>
            <a:endParaRPr lang="en-US" altLang="en-US">
              <a:solidFill>
                <a:srgbClr val="0237BC"/>
              </a:solidFill>
              <a:latin typeface="Arial Narrow" pitchFamily="34" charset="0"/>
            </a:endParaRPr>
          </a:p>
          <a:p>
            <a:endParaRPr lang="en-US" altLang="en-US">
              <a:solidFill>
                <a:srgbClr val="0237BC"/>
              </a:solidFill>
              <a:latin typeface="Arial Narrow" pitchFamily="34" charset="0"/>
            </a:endParaRPr>
          </a:p>
          <a:p>
            <a:r>
              <a:rPr lang="en-US" altLang="en-US"/>
              <a:t>New Instruction: </a:t>
            </a:r>
            <a:r>
              <a:rPr lang="en-US" altLang="en-US">
                <a:solidFill>
                  <a:srgbClr val="CC0000"/>
                </a:solidFill>
              </a:rPr>
              <a:t>Unconditional </a:t>
            </a:r>
            <a:r>
              <a:rPr lang="en-US" altLang="en-US" u="sng">
                <a:solidFill>
                  <a:srgbClr val="CC0000"/>
                </a:solidFill>
              </a:rPr>
              <a:t>jump</a:t>
            </a:r>
            <a:r>
              <a:rPr lang="en-US" altLang="en-US"/>
              <a:t/>
            </a:r>
            <a:br>
              <a:rPr lang="en-US" altLang="en-US"/>
            </a:br>
            <a:r>
              <a:rPr lang="en-US" altLang="en-US"/>
              <a:t>		</a:t>
            </a:r>
            <a:r>
              <a:rPr lang="en-US" altLang="en-US" sz="1800">
                <a:solidFill>
                  <a:srgbClr val="0237BC"/>
                </a:solidFill>
                <a:latin typeface="Arial Narrow" pitchFamily="34" charset="0"/>
              </a:rPr>
              <a:t>j LABEL	# goto Label</a:t>
            </a:r>
          </a:p>
        </p:txBody>
      </p:sp>
    </p:spTree>
    <p:extLst>
      <p:ext uri="{BB962C8B-B14F-4D97-AF65-F5344CB8AC3E}">
        <p14:creationId xmlns:p14="http://schemas.microsoft.com/office/powerpoint/2010/main" val="20332296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ltLang="en-US"/>
              <a:t>Binary Representation - Branch</a:t>
            </a:r>
          </a:p>
        </p:txBody>
      </p:sp>
      <p:sp>
        <p:nvSpPr>
          <p:cNvPr id="363523" name="Rectangle 3"/>
          <p:cNvSpPr>
            <a:spLocks noGrp="1" noChangeArrowheads="1"/>
          </p:cNvSpPr>
          <p:nvPr>
            <p:ph type="body" idx="1"/>
          </p:nvPr>
        </p:nvSpPr>
        <p:spPr>
          <a:xfrm>
            <a:off x="1320456" y="2735264"/>
            <a:ext cx="9547913" cy="3360737"/>
          </a:xfrm>
        </p:spPr>
        <p:txBody>
          <a:bodyPr>
            <a:normAutofit fontScale="77500" lnSpcReduction="20000"/>
          </a:bodyPr>
          <a:lstStyle/>
          <a:p>
            <a:r>
              <a:rPr lang="en-US" altLang="en-US"/>
              <a:t>Branch instructions use </a:t>
            </a:r>
            <a:r>
              <a:rPr lang="en-US" altLang="en-US">
                <a:solidFill>
                  <a:srgbClr val="CC0000"/>
                </a:solidFill>
              </a:rPr>
              <a:t>I-Format</a:t>
            </a:r>
          </a:p>
          <a:p>
            <a:r>
              <a:rPr lang="en-US" altLang="en-US">
                <a:solidFill>
                  <a:srgbClr val="990000"/>
                </a:solidFill>
                <a:latin typeface="Courier New" pitchFamily="49" charset="0"/>
              </a:rPr>
              <a:t>offset</a:t>
            </a:r>
            <a:r>
              <a:rPr lang="en-US" altLang="en-US"/>
              <a:t> is added to PC when branch is </a:t>
            </a:r>
            <a:r>
              <a:rPr lang="en-US" altLang="en-US" u="sng">
                <a:solidFill>
                  <a:srgbClr val="990000"/>
                </a:solidFill>
              </a:rPr>
              <a:t>taken</a:t>
            </a:r>
            <a:r>
              <a:rPr lang="en-US" altLang="en-US" u="sng"/>
              <a:t/>
            </a:r>
            <a:br>
              <a:rPr lang="en-US" altLang="en-US" u="sng"/>
            </a:br>
            <a:r>
              <a:rPr lang="en-US" altLang="en-US" sz="2000">
                <a:latin typeface="Courier" charset="0"/>
              </a:rPr>
              <a:t>		</a:t>
            </a:r>
            <a:br>
              <a:rPr lang="en-US" altLang="en-US" sz="2000">
                <a:latin typeface="Courier" charset="0"/>
              </a:rPr>
            </a:br>
            <a:r>
              <a:rPr lang="en-US" altLang="en-US" sz="2000">
                <a:latin typeface="Courier" charset="0"/>
              </a:rPr>
              <a:t>		</a:t>
            </a:r>
            <a:r>
              <a:rPr lang="en-US" altLang="en-US" sz="2000">
                <a:solidFill>
                  <a:srgbClr val="0237BC"/>
                </a:solidFill>
                <a:latin typeface="Arial Narrow" pitchFamily="34" charset="0"/>
              </a:rPr>
              <a:t>beq r0, r1, offset</a:t>
            </a:r>
            <a:r>
              <a:rPr lang="en-US" altLang="en-US" sz="2000">
                <a:latin typeface="Courier" charset="0"/>
              </a:rPr>
              <a:t/>
            </a:r>
            <a:br>
              <a:rPr lang="en-US" altLang="en-US" sz="2000">
                <a:latin typeface="Courier" charset="0"/>
              </a:rPr>
            </a:br>
            <a:r>
              <a:rPr lang="en-US" altLang="en-US" sz="2000">
                <a:latin typeface="Courier" charset="0"/>
              </a:rPr>
              <a:t>	</a:t>
            </a:r>
            <a:br>
              <a:rPr lang="en-US" altLang="en-US" sz="2000">
                <a:latin typeface="Courier" charset="0"/>
              </a:rPr>
            </a:br>
            <a:r>
              <a:rPr lang="en-US" altLang="en-US" sz="2000">
                <a:latin typeface="Courier" charset="0"/>
              </a:rPr>
              <a:t>	</a:t>
            </a:r>
            <a:r>
              <a:rPr lang="en-US" altLang="en-US"/>
              <a:t>has the effect:</a:t>
            </a:r>
            <a:r>
              <a:rPr lang="en-US" altLang="en-US" sz="2000">
                <a:latin typeface="Courier" charset="0"/>
              </a:rPr>
              <a:t/>
            </a:r>
            <a:br>
              <a:rPr lang="en-US" altLang="en-US" sz="2000">
                <a:latin typeface="Courier" charset="0"/>
              </a:rPr>
            </a:br>
            <a:r>
              <a:rPr lang="en-US" altLang="en-US" sz="2000">
                <a:latin typeface="Courier" charset="0"/>
              </a:rPr>
              <a:t/>
            </a:r>
            <a:br>
              <a:rPr lang="en-US" altLang="en-US" sz="2000">
                <a:latin typeface="Courier" charset="0"/>
              </a:rPr>
            </a:br>
            <a:r>
              <a:rPr lang="en-US" altLang="en-US" sz="2000">
                <a:latin typeface="Courier" charset="0"/>
              </a:rPr>
              <a:t>		</a:t>
            </a:r>
            <a:r>
              <a:rPr lang="en-US" altLang="en-US" sz="2000">
                <a:solidFill>
                  <a:srgbClr val="0237BC"/>
                </a:solidFill>
                <a:latin typeface="Arial Narrow" pitchFamily="34" charset="0"/>
              </a:rPr>
              <a:t>if (r0==r1) pc = pc + 4 + (offset &lt;&lt; 2)</a:t>
            </a:r>
            <a:br>
              <a:rPr lang="en-US" altLang="en-US" sz="2000">
                <a:solidFill>
                  <a:srgbClr val="0237BC"/>
                </a:solidFill>
                <a:latin typeface="Arial Narrow" pitchFamily="34" charset="0"/>
              </a:rPr>
            </a:br>
            <a:r>
              <a:rPr lang="en-US" altLang="en-US" sz="2000">
                <a:solidFill>
                  <a:srgbClr val="0237BC"/>
                </a:solidFill>
                <a:latin typeface="Arial Narrow" pitchFamily="34" charset="0"/>
              </a:rPr>
              <a:t>		else pc = pc + 4;</a:t>
            </a:r>
            <a:endParaRPr lang="en-US" altLang="en-US">
              <a:solidFill>
                <a:srgbClr val="0237BC"/>
              </a:solidFill>
              <a:latin typeface="Arial Narrow" pitchFamily="34" charset="0"/>
            </a:endParaRPr>
          </a:p>
          <a:p>
            <a:r>
              <a:rPr lang="en-US" altLang="en-US"/>
              <a:t>Offset is specified in instruction </a:t>
            </a:r>
            <a:r>
              <a:rPr lang="en-US" altLang="en-US">
                <a:solidFill>
                  <a:srgbClr val="990000"/>
                </a:solidFill>
              </a:rPr>
              <a:t>words</a:t>
            </a:r>
            <a:r>
              <a:rPr lang="en-US" altLang="en-US"/>
              <a:t> (why?) </a:t>
            </a:r>
          </a:p>
          <a:p>
            <a:r>
              <a:rPr lang="en-US" altLang="en-US"/>
              <a:t>What is the </a:t>
            </a:r>
            <a:r>
              <a:rPr lang="en-US" altLang="en-US" u="sng"/>
              <a:t>range</a:t>
            </a:r>
            <a:r>
              <a:rPr lang="en-US" altLang="en-US"/>
              <a:t> of the branch target addresses?</a:t>
            </a:r>
            <a:br>
              <a:rPr lang="en-US" altLang="en-US"/>
            </a:br>
            <a:endParaRPr lang="en-US" altLang="en-US"/>
          </a:p>
        </p:txBody>
      </p:sp>
      <p:grpSp>
        <p:nvGrpSpPr>
          <p:cNvPr id="363524" name="Group 4"/>
          <p:cNvGrpSpPr>
            <a:grpSpLocks/>
          </p:cNvGrpSpPr>
          <p:nvPr/>
        </p:nvGrpSpPr>
        <p:grpSpPr bwMode="auto">
          <a:xfrm>
            <a:off x="2031471" y="1447800"/>
            <a:ext cx="6500707" cy="838200"/>
            <a:chOff x="960" y="912"/>
            <a:chExt cx="3072" cy="528"/>
          </a:xfrm>
        </p:grpSpPr>
        <p:sp>
          <p:nvSpPr>
            <p:cNvPr id="363525" name="Rectangle 5"/>
            <p:cNvSpPr>
              <a:spLocks noChangeArrowheads="1"/>
            </p:cNvSpPr>
            <p:nvPr/>
          </p:nvSpPr>
          <p:spPr bwMode="auto">
            <a:xfrm>
              <a:off x="960" y="1200"/>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63526" name="Rectangle 6"/>
            <p:cNvSpPr>
              <a:spLocks noChangeArrowheads="1"/>
            </p:cNvSpPr>
            <p:nvPr/>
          </p:nvSpPr>
          <p:spPr bwMode="auto">
            <a:xfrm>
              <a:off x="1536" y="120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63527" name="Rectangle 7"/>
            <p:cNvSpPr>
              <a:spLocks noChangeArrowheads="1"/>
            </p:cNvSpPr>
            <p:nvPr/>
          </p:nvSpPr>
          <p:spPr bwMode="auto">
            <a:xfrm>
              <a:off x="2016" y="120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63528" name="Rectangle 8"/>
            <p:cNvSpPr>
              <a:spLocks noChangeArrowheads="1"/>
            </p:cNvSpPr>
            <p:nvPr/>
          </p:nvSpPr>
          <p:spPr bwMode="auto">
            <a:xfrm>
              <a:off x="2496" y="1200"/>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63529" name="Line 9"/>
            <p:cNvSpPr>
              <a:spLocks noChangeShapeType="1"/>
            </p:cNvSpPr>
            <p:nvPr/>
          </p:nvSpPr>
          <p:spPr bwMode="auto">
            <a:xfrm flipV="1">
              <a:off x="960" y="105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0" name="Line 10"/>
            <p:cNvSpPr>
              <a:spLocks noChangeShapeType="1"/>
            </p:cNvSpPr>
            <p:nvPr/>
          </p:nvSpPr>
          <p:spPr bwMode="auto">
            <a:xfrm>
              <a:off x="1008" y="1104"/>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1" name="Line 11"/>
            <p:cNvSpPr>
              <a:spLocks noChangeShapeType="1"/>
            </p:cNvSpPr>
            <p:nvPr/>
          </p:nvSpPr>
          <p:spPr bwMode="auto">
            <a:xfrm flipV="1">
              <a:off x="1536" y="105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2" name="Line 12"/>
            <p:cNvSpPr>
              <a:spLocks noChangeShapeType="1"/>
            </p:cNvSpPr>
            <p:nvPr/>
          </p:nvSpPr>
          <p:spPr bwMode="auto">
            <a:xfrm flipV="1">
              <a:off x="2016" y="105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3" name="Line 13"/>
            <p:cNvSpPr>
              <a:spLocks noChangeShapeType="1"/>
            </p:cNvSpPr>
            <p:nvPr/>
          </p:nvSpPr>
          <p:spPr bwMode="auto">
            <a:xfrm>
              <a:off x="1584" y="110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4" name="Line 14"/>
            <p:cNvSpPr>
              <a:spLocks noChangeShapeType="1"/>
            </p:cNvSpPr>
            <p:nvPr/>
          </p:nvSpPr>
          <p:spPr bwMode="auto">
            <a:xfrm flipV="1">
              <a:off x="2496" y="105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5" name="Line 15"/>
            <p:cNvSpPr>
              <a:spLocks noChangeShapeType="1"/>
            </p:cNvSpPr>
            <p:nvPr/>
          </p:nvSpPr>
          <p:spPr bwMode="auto">
            <a:xfrm>
              <a:off x="2064" y="110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6" name="Line 16"/>
            <p:cNvSpPr>
              <a:spLocks noChangeShapeType="1"/>
            </p:cNvSpPr>
            <p:nvPr/>
          </p:nvSpPr>
          <p:spPr bwMode="auto">
            <a:xfrm>
              <a:off x="2592" y="1104"/>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7" name="Line 17"/>
            <p:cNvSpPr>
              <a:spLocks noChangeShapeType="1"/>
            </p:cNvSpPr>
            <p:nvPr/>
          </p:nvSpPr>
          <p:spPr bwMode="auto">
            <a:xfrm flipV="1">
              <a:off x="4032" y="105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8" name="Text Box 18"/>
            <p:cNvSpPr txBox="1">
              <a:spLocks noChangeArrowheads="1"/>
            </p:cNvSpPr>
            <p:nvPr/>
          </p:nvSpPr>
          <p:spPr bwMode="auto">
            <a:xfrm>
              <a:off x="1056" y="91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63539" name="Text Box 19"/>
            <p:cNvSpPr txBox="1">
              <a:spLocks noChangeArrowheads="1"/>
            </p:cNvSpPr>
            <p:nvPr/>
          </p:nvSpPr>
          <p:spPr bwMode="auto">
            <a:xfrm>
              <a:off x="1594" y="91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3540" name="Text Box 20"/>
            <p:cNvSpPr txBox="1">
              <a:spLocks noChangeArrowheads="1"/>
            </p:cNvSpPr>
            <p:nvPr/>
          </p:nvSpPr>
          <p:spPr bwMode="auto">
            <a:xfrm>
              <a:off x="2074" y="91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3541" name="Text Box 21"/>
            <p:cNvSpPr txBox="1">
              <a:spLocks noChangeArrowheads="1"/>
            </p:cNvSpPr>
            <p:nvPr/>
          </p:nvSpPr>
          <p:spPr bwMode="auto">
            <a:xfrm>
              <a:off x="3054" y="912"/>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grpSp>
      <p:grpSp>
        <p:nvGrpSpPr>
          <p:cNvPr id="363542" name="Group 22"/>
          <p:cNvGrpSpPr>
            <a:grpSpLocks/>
          </p:cNvGrpSpPr>
          <p:nvPr/>
        </p:nvGrpSpPr>
        <p:grpSpPr bwMode="auto">
          <a:xfrm>
            <a:off x="6458382" y="4232275"/>
            <a:ext cx="1671731" cy="720725"/>
            <a:chOff x="4348" y="2090"/>
            <a:chExt cx="790" cy="454"/>
          </a:xfrm>
        </p:grpSpPr>
        <p:sp>
          <p:nvSpPr>
            <p:cNvPr id="363543" name="Text Box 23"/>
            <p:cNvSpPr txBox="1">
              <a:spLocks noChangeArrowheads="1"/>
            </p:cNvSpPr>
            <p:nvPr/>
          </p:nvSpPr>
          <p:spPr bwMode="auto">
            <a:xfrm>
              <a:off x="4348" y="2090"/>
              <a:ext cx="790" cy="4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latin typeface="Helvetica" pitchFamily="34" charset="0"/>
                </a:rPr>
                <a:t>Conversion to </a:t>
              </a:r>
            </a:p>
            <a:p>
              <a:r>
                <a:rPr lang="en-US" altLang="en-US">
                  <a:solidFill>
                    <a:srgbClr val="990000"/>
                  </a:solidFill>
                  <a:latin typeface="Helvetica" pitchFamily="34" charset="0"/>
                </a:rPr>
                <a:t>word offset</a:t>
              </a:r>
              <a:endParaRPr lang="en-US" altLang="en-US">
                <a:latin typeface="Helvetica" pitchFamily="34" charset="0"/>
              </a:endParaRPr>
            </a:p>
          </p:txBody>
        </p:sp>
        <p:sp>
          <p:nvSpPr>
            <p:cNvPr id="363544" name="AutoShape 24"/>
            <p:cNvSpPr>
              <a:spLocks/>
            </p:cNvSpPr>
            <p:nvPr/>
          </p:nvSpPr>
          <p:spPr bwMode="auto">
            <a:xfrm rot="5400000">
              <a:off x="4872" y="2328"/>
              <a:ext cx="96" cy="336"/>
            </a:xfrm>
            <a:prstGeom prst="leftBrace">
              <a:avLst>
                <a:gd name="adj1" fmla="val 29167"/>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7971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altLang="en-US"/>
              <a:t>Branch Example</a:t>
            </a:r>
          </a:p>
        </p:txBody>
      </p:sp>
      <p:sp>
        <p:nvSpPr>
          <p:cNvPr id="364547" name="Rectangle 3"/>
          <p:cNvSpPr>
            <a:spLocks noGrp="1" noChangeArrowheads="1"/>
          </p:cNvSpPr>
          <p:nvPr>
            <p:ph type="body" idx="1"/>
          </p:nvPr>
        </p:nvSpPr>
        <p:spPr>
          <a:xfrm>
            <a:off x="1320456" y="1676400"/>
            <a:ext cx="9547913" cy="4114800"/>
          </a:xfrm>
        </p:spPr>
        <p:txBody>
          <a:bodyPr/>
          <a:lstStyle/>
          <a:p>
            <a:r>
              <a:rPr lang="en-US" altLang="en-US"/>
              <a:t>Machine language for </a:t>
            </a:r>
            <a:br>
              <a:rPr lang="en-US" altLang="en-US"/>
            </a:br>
            <a:r>
              <a:rPr lang="en-US" altLang="en-US"/>
              <a:t>		</a:t>
            </a:r>
            <a:r>
              <a:rPr lang="en-US" altLang="en-US" sz="2000">
                <a:solidFill>
                  <a:srgbClr val="0237BC"/>
                </a:solidFill>
                <a:latin typeface="Arial Narrow" pitchFamily="34" charset="0"/>
              </a:rPr>
              <a:t>beq $s3, $s4, L1</a:t>
            </a:r>
            <a:br>
              <a:rPr lang="en-US" altLang="en-US" sz="2000">
                <a:solidFill>
                  <a:srgbClr val="0237BC"/>
                </a:solidFill>
                <a:latin typeface="Arial Narrow" pitchFamily="34" charset="0"/>
              </a:rPr>
            </a:br>
            <a:r>
              <a:rPr lang="en-US" altLang="en-US" sz="2000">
                <a:solidFill>
                  <a:srgbClr val="0237BC"/>
                </a:solidFill>
                <a:latin typeface="Arial Narrow" pitchFamily="34" charset="0"/>
              </a:rPr>
              <a:t>		add $s0, $s1, $s2</a:t>
            </a:r>
            <a:br>
              <a:rPr lang="en-US" altLang="en-US" sz="2000">
                <a:solidFill>
                  <a:srgbClr val="0237BC"/>
                </a:solidFill>
                <a:latin typeface="Arial Narrow" pitchFamily="34" charset="0"/>
              </a:rPr>
            </a:br>
            <a:r>
              <a:rPr lang="en-US" altLang="en-US" sz="2000">
                <a:solidFill>
                  <a:srgbClr val="0237BC"/>
                </a:solidFill>
                <a:latin typeface="Arial Narrow" pitchFamily="34" charset="0"/>
              </a:rPr>
              <a:t>	  L1:	sub $s0, $s0, $s3</a:t>
            </a:r>
            <a:r>
              <a:rPr lang="en-US" altLang="en-US"/>
              <a:t> </a:t>
            </a:r>
          </a:p>
        </p:txBody>
      </p:sp>
      <p:grpSp>
        <p:nvGrpSpPr>
          <p:cNvPr id="364548" name="Group 4"/>
          <p:cNvGrpSpPr>
            <a:grpSpLocks/>
          </p:cNvGrpSpPr>
          <p:nvPr/>
        </p:nvGrpSpPr>
        <p:grpSpPr bwMode="auto">
          <a:xfrm>
            <a:off x="1979930" y="3543303"/>
            <a:ext cx="7721705" cy="2822575"/>
            <a:chOff x="960" y="1632"/>
            <a:chExt cx="3649" cy="1778"/>
          </a:xfrm>
        </p:grpSpPr>
        <p:sp>
          <p:nvSpPr>
            <p:cNvPr id="364549" name="Rectangle 5"/>
            <p:cNvSpPr>
              <a:spLocks noChangeArrowheads="1"/>
            </p:cNvSpPr>
            <p:nvPr/>
          </p:nvSpPr>
          <p:spPr bwMode="auto">
            <a:xfrm>
              <a:off x="960" y="1920"/>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64550" name="Rectangle 6"/>
            <p:cNvSpPr>
              <a:spLocks noChangeArrowheads="1"/>
            </p:cNvSpPr>
            <p:nvPr/>
          </p:nvSpPr>
          <p:spPr bwMode="auto">
            <a:xfrm>
              <a:off x="1536" y="19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64551" name="Rectangle 7"/>
            <p:cNvSpPr>
              <a:spLocks noChangeArrowheads="1"/>
            </p:cNvSpPr>
            <p:nvPr/>
          </p:nvSpPr>
          <p:spPr bwMode="auto">
            <a:xfrm>
              <a:off x="2016" y="19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64552" name="Rectangle 8"/>
            <p:cNvSpPr>
              <a:spLocks noChangeArrowheads="1"/>
            </p:cNvSpPr>
            <p:nvPr/>
          </p:nvSpPr>
          <p:spPr bwMode="auto">
            <a:xfrm>
              <a:off x="2496" y="1920"/>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64553" name="Line 9"/>
            <p:cNvSpPr>
              <a:spLocks noChangeShapeType="1"/>
            </p:cNvSpPr>
            <p:nvPr/>
          </p:nvSpPr>
          <p:spPr bwMode="auto">
            <a:xfrm flipV="1">
              <a:off x="960"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4" name="Line 10"/>
            <p:cNvSpPr>
              <a:spLocks noChangeShapeType="1"/>
            </p:cNvSpPr>
            <p:nvPr/>
          </p:nvSpPr>
          <p:spPr bwMode="auto">
            <a:xfrm>
              <a:off x="1008" y="1824"/>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5" name="Line 11"/>
            <p:cNvSpPr>
              <a:spLocks noChangeShapeType="1"/>
            </p:cNvSpPr>
            <p:nvPr/>
          </p:nvSpPr>
          <p:spPr bwMode="auto">
            <a:xfrm flipV="1">
              <a:off x="153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6" name="Line 12"/>
            <p:cNvSpPr>
              <a:spLocks noChangeShapeType="1"/>
            </p:cNvSpPr>
            <p:nvPr/>
          </p:nvSpPr>
          <p:spPr bwMode="auto">
            <a:xfrm flipV="1">
              <a:off x="201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7" name="Line 13"/>
            <p:cNvSpPr>
              <a:spLocks noChangeShapeType="1"/>
            </p:cNvSpPr>
            <p:nvPr/>
          </p:nvSpPr>
          <p:spPr bwMode="auto">
            <a:xfrm>
              <a:off x="1584" y="182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8" name="Line 14"/>
            <p:cNvSpPr>
              <a:spLocks noChangeShapeType="1"/>
            </p:cNvSpPr>
            <p:nvPr/>
          </p:nvSpPr>
          <p:spPr bwMode="auto">
            <a:xfrm flipV="1">
              <a:off x="2496"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59" name="Line 15"/>
            <p:cNvSpPr>
              <a:spLocks noChangeShapeType="1"/>
            </p:cNvSpPr>
            <p:nvPr/>
          </p:nvSpPr>
          <p:spPr bwMode="auto">
            <a:xfrm>
              <a:off x="2064" y="1824"/>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0" name="Line 16"/>
            <p:cNvSpPr>
              <a:spLocks noChangeShapeType="1"/>
            </p:cNvSpPr>
            <p:nvPr/>
          </p:nvSpPr>
          <p:spPr bwMode="auto">
            <a:xfrm>
              <a:off x="2544" y="1824"/>
              <a:ext cx="144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1" name="Line 17"/>
            <p:cNvSpPr>
              <a:spLocks noChangeShapeType="1"/>
            </p:cNvSpPr>
            <p:nvPr/>
          </p:nvSpPr>
          <p:spPr bwMode="auto">
            <a:xfrm flipV="1">
              <a:off x="4032" y="177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2" name="Text Box 18"/>
            <p:cNvSpPr txBox="1">
              <a:spLocks noChangeArrowheads="1"/>
            </p:cNvSpPr>
            <p:nvPr/>
          </p:nvSpPr>
          <p:spPr bwMode="auto">
            <a:xfrm>
              <a:off x="1056"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64563" name="Text Box 19"/>
            <p:cNvSpPr txBox="1">
              <a:spLocks noChangeArrowheads="1"/>
            </p:cNvSpPr>
            <p:nvPr/>
          </p:nvSpPr>
          <p:spPr bwMode="auto">
            <a:xfrm>
              <a:off x="1594"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4564" name="Text Box 20"/>
            <p:cNvSpPr txBox="1">
              <a:spLocks noChangeArrowheads="1"/>
            </p:cNvSpPr>
            <p:nvPr/>
          </p:nvSpPr>
          <p:spPr bwMode="auto">
            <a:xfrm>
              <a:off x="2074" y="163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64565" name="Text Box 21"/>
            <p:cNvSpPr txBox="1">
              <a:spLocks noChangeArrowheads="1"/>
            </p:cNvSpPr>
            <p:nvPr/>
          </p:nvSpPr>
          <p:spPr bwMode="auto">
            <a:xfrm>
              <a:off x="3024" y="1632"/>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sp>
          <p:nvSpPr>
            <p:cNvPr id="364566" name="Line 22"/>
            <p:cNvSpPr>
              <a:spLocks noChangeShapeType="1"/>
            </p:cNvSpPr>
            <p:nvPr/>
          </p:nvSpPr>
          <p:spPr bwMode="auto">
            <a:xfrm flipV="1">
              <a:off x="960"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7" name="Line 23"/>
            <p:cNvSpPr>
              <a:spLocks noChangeShapeType="1"/>
            </p:cNvSpPr>
            <p:nvPr/>
          </p:nvSpPr>
          <p:spPr bwMode="auto">
            <a:xfrm flipV="1">
              <a:off x="153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8" name="Line 24"/>
            <p:cNvSpPr>
              <a:spLocks noChangeShapeType="1"/>
            </p:cNvSpPr>
            <p:nvPr/>
          </p:nvSpPr>
          <p:spPr bwMode="auto">
            <a:xfrm flipV="1">
              <a:off x="201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69" name="Line 25"/>
            <p:cNvSpPr>
              <a:spLocks noChangeShapeType="1"/>
            </p:cNvSpPr>
            <p:nvPr/>
          </p:nvSpPr>
          <p:spPr bwMode="auto">
            <a:xfrm flipV="1">
              <a:off x="2496"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0" name="Line 26"/>
            <p:cNvSpPr>
              <a:spLocks noChangeShapeType="1"/>
            </p:cNvSpPr>
            <p:nvPr/>
          </p:nvSpPr>
          <p:spPr bwMode="auto">
            <a:xfrm flipV="1">
              <a:off x="4032" y="23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1" name="Line 27"/>
            <p:cNvSpPr>
              <a:spLocks noChangeShapeType="1"/>
            </p:cNvSpPr>
            <p:nvPr/>
          </p:nvSpPr>
          <p:spPr bwMode="auto">
            <a:xfrm flipV="1">
              <a:off x="960"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2" name="Line 28"/>
            <p:cNvSpPr>
              <a:spLocks noChangeShapeType="1"/>
            </p:cNvSpPr>
            <p:nvPr/>
          </p:nvSpPr>
          <p:spPr bwMode="auto">
            <a:xfrm flipV="1">
              <a:off x="153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3" name="Line 29"/>
            <p:cNvSpPr>
              <a:spLocks noChangeShapeType="1"/>
            </p:cNvSpPr>
            <p:nvPr/>
          </p:nvSpPr>
          <p:spPr bwMode="auto">
            <a:xfrm flipV="1">
              <a:off x="201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4" name="Line 30"/>
            <p:cNvSpPr>
              <a:spLocks noChangeShapeType="1"/>
            </p:cNvSpPr>
            <p:nvPr/>
          </p:nvSpPr>
          <p:spPr bwMode="auto">
            <a:xfrm flipV="1">
              <a:off x="2496"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5" name="Line 31"/>
            <p:cNvSpPr>
              <a:spLocks noChangeShapeType="1"/>
            </p:cNvSpPr>
            <p:nvPr/>
          </p:nvSpPr>
          <p:spPr bwMode="auto">
            <a:xfrm flipV="1">
              <a:off x="4032" y="292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6" name="Text Box 32"/>
            <p:cNvSpPr txBox="1">
              <a:spLocks noChangeArrowheads="1"/>
            </p:cNvSpPr>
            <p:nvPr/>
          </p:nvSpPr>
          <p:spPr bwMode="auto">
            <a:xfrm>
              <a:off x="4118" y="3177"/>
              <a:ext cx="3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Binary</a:t>
              </a:r>
            </a:p>
          </p:txBody>
        </p:sp>
        <p:sp>
          <p:nvSpPr>
            <p:cNvPr id="364577" name="Text Box 33"/>
            <p:cNvSpPr txBox="1">
              <a:spLocks noChangeArrowheads="1"/>
            </p:cNvSpPr>
            <p:nvPr/>
          </p:nvSpPr>
          <p:spPr bwMode="auto">
            <a:xfrm>
              <a:off x="4128" y="2505"/>
              <a:ext cx="4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Decimal</a:t>
              </a:r>
            </a:p>
          </p:txBody>
        </p:sp>
        <p:sp>
          <p:nvSpPr>
            <p:cNvPr id="364578" name="Rectangle 34"/>
            <p:cNvSpPr>
              <a:spLocks noChangeArrowheads="1"/>
            </p:cNvSpPr>
            <p:nvPr/>
          </p:nvSpPr>
          <p:spPr bwMode="auto">
            <a:xfrm>
              <a:off x="960" y="3120"/>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4579" name="Rectangle 35"/>
            <p:cNvSpPr>
              <a:spLocks noChangeArrowheads="1"/>
            </p:cNvSpPr>
            <p:nvPr/>
          </p:nvSpPr>
          <p:spPr bwMode="auto">
            <a:xfrm>
              <a:off x="1536" y="31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80" name="Rectangle 36"/>
            <p:cNvSpPr>
              <a:spLocks noChangeArrowheads="1"/>
            </p:cNvSpPr>
            <p:nvPr/>
          </p:nvSpPr>
          <p:spPr bwMode="auto">
            <a:xfrm>
              <a:off x="2016" y="3120"/>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81" name="Rectangle 37"/>
            <p:cNvSpPr>
              <a:spLocks noChangeArrowheads="1"/>
            </p:cNvSpPr>
            <p:nvPr/>
          </p:nvSpPr>
          <p:spPr bwMode="auto">
            <a:xfrm>
              <a:off x="2496" y="3120"/>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82" name="Rectangle 38"/>
            <p:cNvSpPr>
              <a:spLocks noChangeArrowheads="1"/>
            </p:cNvSpPr>
            <p:nvPr/>
          </p:nvSpPr>
          <p:spPr bwMode="auto">
            <a:xfrm>
              <a:off x="960" y="2496"/>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4583" name="Rectangle 39"/>
            <p:cNvSpPr>
              <a:spLocks noChangeArrowheads="1"/>
            </p:cNvSpPr>
            <p:nvPr/>
          </p:nvSpPr>
          <p:spPr bwMode="auto">
            <a:xfrm>
              <a:off x="1536" y="249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84" name="Rectangle 40"/>
            <p:cNvSpPr>
              <a:spLocks noChangeArrowheads="1"/>
            </p:cNvSpPr>
            <p:nvPr/>
          </p:nvSpPr>
          <p:spPr bwMode="auto">
            <a:xfrm>
              <a:off x="2016" y="2496"/>
              <a:ext cx="480"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85" name="Rectangle 41"/>
            <p:cNvSpPr>
              <a:spLocks noChangeArrowheads="1"/>
            </p:cNvSpPr>
            <p:nvPr/>
          </p:nvSpPr>
          <p:spPr bwMode="auto">
            <a:xfrm>
              <a:off x="2496" y="2496"/>
              <a:ext cx="153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sp>
        <p:nvSpPr>
          <p:cNvPr id="364586" name="Rectangle 42"/>
          <p:cNvSpPr>
            <a:spLocks noChangeArrowheads="1"/>
          </p:cNvSpPr>
          <p:nvPr/>
        </p:nvSpPr>
        <p:spPr bwMode="auto">
          <a:xfrm>
            <a:off x="2031471" y="44958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4</a:t>
            </a:r>
            <a:endParaRPr lang="en-US" altLang="en-US" sz="2400">
              <a:solidFill>
                <a:srgbClr val="990000"/>
              </a:solidFill>
              <a:latin typeface="Times New Roman" pitchFamily="18" charset="0"/>
            </a:endParaRPr>
          </a:p>
        </p:txBody>
      </p:sp>
      <p:sp>
        <p:nvSpPr>
          <p:cNvPr id="364587" name="Rectangle 43"/>
          <p:cNvSpPr>
            <a:spLocks noChangeArrowheads="1"/>
          </p:cNvSpPr>
          <p:nvPr/>
        </p:nvSpPr>
        <p:spPr bwMode="auto">
          <a:xfrm>
            <a:off x="3250354"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19</a:t>
            </a:r>
            <a:endParaRPr lang="en-US" altLang="en-US">
              <a:solidFill>
                <a:srgbClr val="990000"/>
              </a:solidFill>
              <a:latin typeface="Times New Roman" pitchFamily="18" charset="0"/>
            </a:endParaRPr>
          </a:p>
        </p:txBody>
      </p:sp>
      <p:sp>
        <p:nvSpPr>
          <p:cNvPr id="364588" name="Rectangle 44"/>
          <p:cNvSpPr>
            <a:spLocks noChangeArrowheads="1"/>
          </p:cNvSpPr>
          <p:nvPr/>
        </p:nvSpPr>
        <p:spPr bwMode="auto">
          <a:xfrm>
            <a:off x="4266089" y="44958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20</a:t>
            </a:r>
            <a:endParaRPr lang="en-US" altLang="en-US">
              <a:solidFill>
                <a:srgbClr val="990000"/>
              </a:solidFill>
              <a:latin typeface="Times New Roman" pitchFamily="18" charset="0"/>
            </a:endParaRPr>
          </a:p>
        </p:txBody>
      </p:sp>
      <p:sp>
        <p:nvSpPr>
          <p:cNvPr id="364589" name="Rectangle 45"/>
          <p:cNvSpPr>
            <a:spLocks noChangeArrowheads="1"/>
          </p:cNvSpPr>
          <p:nvPr/>
        </p:nvSpPr>
        <p:spPr bwMode="auto">
          <a:xfrm>
            <a:off x="5281824" y="4495800"/>
            <a:ext cx="325035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a:t>
            </a:r>
            <a:endParaRPr lang="en-US" altLang="en-US">
              <a:solidFill>
                <a:srgbClr val="990000"/>
              </a:solidFill>
              <a:latin typeface="Times New Roman" pitchFamily="18" charset="0"/>
            </a:endParaRPr>
          </a:p>
        </p:txBody>
      </p:sp>
      <p:sp>
        <p:nvSpPr>
          <p:cNvPr id="364590" name="Rectangle 46"/>
          <p:cNvSpPr>
            <a:spLocks noChangeArrowheads="1"/>
          </p:cNvSpPr>
          <p:nvPr/>
        </p:nvSpPr>
        <p:spPr bwMode="auto">
          <a:xfrm>
            <a:off x="2031471" y="5486400"/>
            <a:ext cx="1218883"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000100</a:t>
            </a:r>
            <a:endParaRPr lang="en-US" altLang="en-US" sz="2400">
              <a:solidFill>
                <a:srgbClr val="990000"/>
              </a:solidFill>
              <a:latin typeface="Times New Roman" pitchFamily="18" charset="0"/>
            </a:endParaRPr>
          </a:p>
        </p:txBody>
      </p:sp>
      <p:sp>
        <p:nvSpPr>
          <p:cNvPr id="364591" name="Rectangle 47"/>
          <p:cNvSpPr>
            <a:spLocks noChangeArrowheads="1"/>
          </p:cNvSpPr>
          <p:nvPr/>
        </p:nvSpPr>
        <p:spPr bwMode="auto">
          <a:xfrm>
            <a:off x="3250354"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10011</a:t>
            </a:r>
            <a:endParaRPr lang="en-US" altLang="en-US">
              <a:solidFill>
                <a:srgbClr val="990000"/>
              </a:solidFill>
              <a:latin typeface="Times New Roman" pitchFamily="18" charset="0"/>
            </a:endParaRPr>
          </a:p>
        </p:txBody>
      </p:sp>
      <p:sp>
        <p:nvSpPr>
          <p:cNvPr id="364592" name="Rectangle 48"/>
          <p:cNvSpPr>
            <a:spLocks noChangeArrowheads="1"/>
          </p:cNvSpPr>
          <p:nvPr/>
        </p:nvSpPr>
        <p:spPr bwMode="auto">
          <a:xfrm>
            <a:off x="4266089" y="5486400"/>
            <a:ext cx="1015735"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10100</a:t>
            </a:r>
            <a:endParaRPr lang="en-US" altLang="en-US">
              <a:solidFill>
                <a:srgbClr val="990000"/>
              </a:solidFill>
              <a:latin typeface="Times New Roman" pitchFamily="18" charset="0"/>
            </a:endParaRPr>
          </a:p>
        </p:txBody>
      </p:sp>
      <p:sp>
        <p:nvSpPr>
          <p:cNvPr id="364593" name="Rectangle 49"/>
          <p:cNvSpPr>
            <a:spLocks noChangeArrowheads="1"/>
          </p:cNvSpPr>
          <p:nvPr/>
        </p:nvSpPr>
        <p:spPr bwMode="auto">
          <a:xfrm>
            <a:off x="5281824" y="5486400"/>
            <a:ext cx="325035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0000000000000001</a:t>
            </a:r>
            <a:endParaRPr lang="en-US" altLang="en-US">
              <a:solidFill>
                <a:srgbClr val="990000"/>
              </a:solidFill>
              <a:latin typeface="Times New Roman" pitchFamily="18" charset="0"/>
            </a:endParaRPr>
          </a:p>
        </p:txBody>
      </p:sp>
      <p:grpSp>
        <p:nvGrpSpPr>
          <p:cNvPr id="364594" name="Group 50"/>
          <p:cNvGrpSpPr>
            <a:grpSpLocks/>
          </p:cNvGrpSpPr>
          <p:nvPr/>
        </p:nvGrpSpPr>
        <p:grpSpPr bwMode="auto">
          <a:xfrm>
            <a:off x="2031471" y="4495800"/>
            <a:ext cx="6500707" cy="1371600"/>
            <a:chOff x="960" y="2496"/>
            <a:chExt cx="3072" cy="864"/>
          </a:xfrm>
        </p:grpSpPr>
        <p:grpSp>
          <p:nvGrpSpPr>
            <p:cNvPr id="364595" name="Group 51"/>
            <p:cNvGrpSpPr>
              <a:grpSpLocks/>
            </p:cNvGrpSpPr>
            <p:nvPr/>
          </p:nvGrpSpPr>
          <p:grpSpPr bwMode="auto">
            <a:xfrm>
              <a:off x="960" y="2496"/>
              <a:ext cx="3072" cy="240"/>
              <a:chOff x="960" y="3552"/>
              <a:chExt cx="3072" cy="240"/>
            </a:xfrm>
          </p:grpSpPr>
          <p:sp>
            <p:nvSpPr>
              <p:cNvPr id="364596" name="Rectangle 52"/>
              <p:cNvSpPr>
                <a:spLocks noChangeArrowheads="1"/>
              </p:cNvSpPr>
              <p:nvPr/>
            </p:nvSpPr>
            <p:spPr bwMode="auto">
              <a:xfrm>
                <a:off x="960" y="3552"/>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4597" name="Rectangle 53"/>
              <p:cNvSpPr>
                <a:spLocks noChangeArrowheads="1"/>
              </p:cNvSpPr>
              <p:nvPr/>
            </p:nvSpPr>
            <p:spPr bwMode="auto">
              <a:xfrm>
                <a:off x="153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98" name="Rectangle 54"/>
              <p:cNvSpPr>
                <a:spLocks noChangeArrowheads="1"/>
              </p:cNvSpPr>
              <p:nvPr/>
            </p:nvSpPr>
            <p:spPr bwMode="auto">
              <a:xfrm>
                <a:off x="201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599" name="Rectangle 55"/>
              <p:cNvSpPr>
                <a:spLocks noChangeArrowheads="1"/>
              </p:cNvSpPr>
              <p:nvPr/>
            </p:nvSpPr>
            <p:spPr bwMode="auto">
              <a:xfrm>
                <a:off x="2496" y="3552"/>
                <a:ext cx="153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grpSp>
          <p:nvGrpSpPr>
            <p:cNvPr id="364600" name="Group 56"/>
            <p:cNvGrpSpPr>
              <a:grpSpLocks/>
            </p:cNvGrpSpPr>
            <p:nvPr/>
          </p:nvGrpSpPr>
          <p:grpSpPr bwMode="auto">
            <a:xfrm>
              <a:off x="960" y="3120"/>
              <a:ext cx="3072" cy="240"/>
              <a:chOff x="960" y="3552"/>
              <a:chExt cx="3072" cy="240"/>
            </a:xfrm>
          </p:grpSpPr>
          <p:sp>
            <p:nvSpPr>
              <p:cNvPr id="364601" name="Rectangle 57"/>
              <p:cNvSpPr>
                <a:spLocks noChangeArrowheads="1"/>
              </p:cNvSpPr>
              <p:nvPr/>
            </p:nvSpPr>
            <p:spPr bwMode="auto">
              <a:xfrm>
                <a:off x="960" y="3552"/>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4602" name="Rectangle 58"/>
              <p:cNvSpPr>
                <a:spLocks noChangeArrowheads="1"/>
              </p:cNvSpPr>
              <p:nvPr/>
            </p:nvSpPr>
            <p:spPr bwMode="auto">
              <a:xfrm>
                <a:off x="153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603" name="Rectangle 59"/>
              <p:cNvSpPr>
                <a:spLocks noChangeArrowheads="1"/>
              </p:cNvSpPr>
              <p:nvPr/>
            </p:nvSpPr>
            <p:spPr bwMode="auto">
              <a:xfrm>
                <a:off x="2016" y="3552"/>
                <a:ext cx="480"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4604" name="Rectangle 60"/>
              <p:cNvSpPr>
                <a:spLocks noChangeArrowheads="1"/>
              </p:cNvSpPr>
              <p:nvPr/>
            </p:nvSpPr>
            <p:spPr bwMode="auto">
              <a:xfrm>
                <a:off x="2496" y="3552"/>
                <a:ext cx="153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grpSp>
      <p:grpSp>
        <p:nvGrpSpPr>
          <p:cNvPr id="364605" name="Group 61"/>
          <p:cNvGrpSpPr>
            <a:grpSpLocks/>
          </p:cNvGrpSpPr>
          <p:nvPr/>
        </p:nvGrpSpPr>
        <p:grpSpPr bwMode="auto">
          <a:xfrm>
            <a:off x="4773956" y="2020886"/>
            <a:ext cx="1352198" cy="444499"/>
            <a:chOff x="2304" y="1016"/>
            <a:chExt cx="639" cy="280"/>
          </a:xfrm>
        </p:grpSpPr>
        <p:sp>
          <p:nvSpPr>
            <p:cNvPr id="364606" name="Line 62"/>
            <p:cNvSpPr>
              <a:spLocks noChangeShapeType="1"/>
            </p:cNvSpPr>
            <p:nvPr/>
          </p:nvSpPr>
          <p:spPr bwMode="auto">
            <a:xfrm flipH="1">
              <a:off x="2304" y="1152"/>
              <a:ext cx="432" cy="144"/>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7" name="Text Box 63"/>
            <p:cNvSpPr txBox="1">
              <a:spLocks noChangeArrowheads="1"/>
            </p:cNvSpPr>
            <p:nvPr/>
          </p:nvSpPr>
          <p:spPr bwMode="auto">
            <a:xfrm>
              <a:off x="2692" y="1016"/>
              <a:ext cx="251"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solidFill>
                    <a:srgbClr val="990000"/>
                  </a:solidFill>
                  <a:latin typeface="Times New Roman" pitchFamily="18" charset="0"/>
                </a:rPr>
                <a:t>$19</a:t>
              </a:r>
              <a:endParaRPr lang="en-US" altLang="en-US" sz="2800" b="0">
                <a:latin typeface="Times New Roman" pitchFamily="18" charset="0"/>
              </a:endParaRPr>
            </a:p>
          </p:txBody>
        </p:sp>
      </p:grpSp>
      <p:grpSp>
        <p:nvGrpSpPr>
          <p:cNvPr id="364608" name="Group 64"/>
          <p:cNvGrpSpPr>
            <a:grpSpLocks/>
          </p:cNvGrpSpPr>
          <p:nvPr/>
        </p:nvGrpSpPr>
        <p:grpSpPr bwMode="auto">
          <a:xfrm>
            <a:off x="4917099" y="2351085"/>
            <a:ext cx="1352198" cy="444501"/>
            <a:chOff x="2304" y="1016"/>
            <a:chExt cx="639" cy="280"/>
          </a:xfrm>
        </p:grpSpPr>
        <p:sp>
          <p:nvSpPr>
            <p:cNvPr id="364609" name="Line 65"/>
            <p:cNvSpPr>
              <a:spLocks noChangeShapeType="1"/>
            </p:cNvSpPr>
            <p:nvPr/>
          </p:nvSpPr>
          <p:spPr bwMode="auto">
            <a:xfrm flipH="1">
              <a:off x="2304" y="1152"/>
              <a:ext cx="432" cy="144"/>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10" name="Text Box 66"/>
            <p:cNvSpPr txBox="1">
              <a:spLocks noChangeArrowheads="1"/>
            </p:cNvSpPr>
            <p:nvPr/>
          </p:nvSpPr>
          <p:spPr bwMode="auto">
            <a:xfrm>
              <a:off x="2692" y="1016"/>
              <a:ext cx="251"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solidFill>
                    <a:srgbClr val="990000"/>
                  </a:solidFill>
                  <a:latin typeface="Times New Roman" pitchFamily="18" charset="0"/>
                </a:rPr>
                <a:t>$20</a:t>
              </a:r>
              <a:endParaRPr lang="en-US" altLang="en-US" sz="2800" b="0">
                <a:latin typeface="Times New Roman" pitchFamily="18" charset="0"/>
              </a:endParaRPr>
            </a:p>
          </p:txBody>
        </p:sp>
      </p:grpSp>
      <p:grpSp>
        <p:nvGrpSpPr>
          <p:cNvPr id="364611" name="Group 67"/>
          <p:cNvGrpSpPr>
            <a:grpSpLocks/>
          </p:cNvGrpSpPr>
          <p:nvPr/>
        </p:nvGrpSpPr>
        <p:grpSpPr bwMode="auto">
          <a:xfrm>
            <a:off x="944518" y="2288388"/>
            <a:ext cx="1972220" cy="369887"/>
            <a:chOff x="412" y="1276"/>
            <a:chExt cx="932" cy="233"/>
          </a:xfrm>
        </p:grpSpPr>
        <p:sp>
          <p:nvSpPr>
            <p:cNvPr id="364612" name="Line 68"/>
            <p:cNvSpPr>
              <a:spLocks noChangeShapeType="1"/>
            </p:cNvSpPr>
            <p:nvPr/>
          </p:nvSpPr>
          <p:spPr bwMode="auto">
            <a:xfrm>
              <a:off x="720" y="1392"/>
              <a:ext cx="624"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13" name="Text Box 69"/>
            <p:cNvSpPr txBox="1">
              <a:spLocks noChangeArrowheads="1"/>
            </p:cNvSpPr>
            <p:nvPr/>
          </p:nvSpPr>
          <p:spPr bwMode="auto">
            <a:xfrm>
              <a:off x="412" y="1276"/>
              <a:ext cx="221"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dirty="0">
                  <a:solidFill>
                    <a:srgbClr val="990000"/>
                  </a:solidFill>
                  <a:latin typeface="Times New Roman" pitchFamily="18" charset="0"/>
                </a:rPr>
                <a:t>PC</a:t>
              </a:r>
            </a:p>
          </p:txBody>
        </p:sp>
      </p:grpSp>
      <p:grpSp>
        <p:nvGrpSpPr>
          <p:cNvPr id="364614" name="Group 70"/>
          <p:cNvGrpSpPr>
            <a:grpSpLocks/>
          </p:cNvGrpSpPr>
          <p:nvPr/>
        </p:nvGrpSpPr>
        <p:grpSpPr bwMode="auto">
          <a:xfrm>
            <a:off x="923357" y="2634460"/>
            <a:ext cx="1993381" cy="369887"/>
            <a:chOff x="402" y="1496"/>
            <a:chExt cx="942" cy="233"/>
          </a:xfrm>
        </p:grpSpPr>
        <p:sp>
          <p:nvSpPr>
            <p:cNvPr id="364615" name="Line 71"/>
            <p:cNvSpPr>
              <a:spLocks noChangeShapeType="1"/>
            </p:cNvSpPr>
            <p:nvPr/>
          </p:nvSpPr>
          <p:spPr bwMode="auto">
            <a:xfrm>
              <a:off x="864" y="1632"/>
              <a:ext cx="480"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16" name="Text Box 72"/>
            <p:cNvSpPr txBox="1">
              <a:spLocks noChangeArrowheads="1"/>
            </p:cNvSpPr>
            <p:nvPr/>
          </p:nvSpPr>
          <p:spPr bwMode="auto">
            <a:xfrm>
              <a:off x="402" y="1496"/>
              <a:ext cx="336"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990000"/>
                  </a:solidFill>
                  <a:latin typeface="Times New Roman" pitchFamily="18" charset="0"/>
                </a:rPr>
                <a:t>PC+4</a:t>
              </a:r>
            </a:p>
          </p:txBody>
        </p:sp>
      </p:grpSp>
      <p:grpSp>
        <p:nvGrpSpPr>
          <p:cNvPr id="364617" name="Group 73"/>
          <p:cNvGrpSpPr>
            <a:grpSpLocks/>
          </p:cNvGrpSpPr>
          <p:nvPr/>
        </p:nvGrpSpPr>
        <p:grpSpPr bwMode="auto">
          <a:xfrm>
            <a:off x="296256" y="3048003"/>
            <a:ext cx="1938362" cy="646113"/>
            <a:chOff x="140" y="1616"/>
            <a:chExt cx="916" cy="407"/>
          </a:xfrm>
        </p:grpSpPr>
        <p:sp>
          <p:nvSpPr>
            <p:cNvPr id="364618" name="Line 74"/>
            <p:cNvSpPr>
              <a:spLocks noChangeShapeType="1"/>
            </p:cNvSpPr>
            <p:nvPr/>
          </p:nvSpPr>
          <p:spPr bwMode="auto">
            <a:xfrm>
              <a:off x="624" y="1824"/>
              <a:ext cx="432"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19" name="Text Box 75"/>
            <p:cNvSpPr txBox="1">
              <a:spLocks noChangeArrowheads="1"/>
            </p:cNvSpPr>
            <p:nvPr/>
          </p:nvSpPr>
          <p:spPr bwMode="auto">
            <a:xfrm>
              <a:off x="140" y="1616"/>
              <a:ext cx="401" cy="4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dirty="0">
                  <a:solidFill>
                    <a:srgbClr val="990000"/>
                  </a:solidFill>
                  <a:latin typeface="Times New Roman" pitchFamily="18" charset="0"/>
                </a:rPr>
                <a:t>Target</a:t>
              </a:r>
            </a:p>
            <a:p>
              <a:pPr algn="l"/>
              <a:r>
                <a:rPr lang="en-US" altLang="en-US" dirty="0">
                  <a:solidFill>
                    <a:srgbClr val="990000"/>
                  </a:solidFill>
                  <a:latin typeface="Times New Roman" pitchFamily="18" charset="0"/>
                </a:rPr>
                <a:t>of </a:t>
              </a:r>
              <a:r>
                <a:rPr lang="en-US" altLang="en-US" dirty="0" err="1">
                  <a:solidFill>
                    <a:srgbClr val="990000"/>
                  </a:solidFill>
                  <a:latin typeface="Courier New" pitchFamily="49" charset="0"/>
                </a:rPr>
                <a:t>beq</a:t>
              </a:r>
              <a:endParaRPr lang="en-US" altLang="en-US" dirty="0">
                <a:solidFill>
                  <a:srgbClr val="990000"/>
                </a:solidFill>
                <a:latin typeface="Times New Roman" pitchFamily="18" charset="0"/>
              </a:endParaRPr>
            </a:p>
          </p:txBody>
        </p:sp>
      </p:grpSp>
      <p:grpSp>
        <p:nvGrpSpPr>
          <p:cNvPr id="364620" name="Group 76"/>
          <p:cNvGrpSpPr>
            <a:grpSpLocks/>
          </p:cNvGrpSpPr>
          <p:nvPr/>
        </p:nvGrpSpPr>
        <p:grpSpPr bwMode="auto">
          <a:xfrm>
            <a:off x="6384104" y="2089948"/>
            <a:ext cx="1474933" cy="646113"/>
            <a:chOff x="3504" y="1525"/>
            <a:chExt cx="697" cy="407"/>
          </a:xfrm>
        </p:grpSpPr>
        <p:sp>
          <p:nvSpPr>
            <p:cNvPr id="364621" name="AutoShape 77"/>
            <p:cNvSpPr>
              <a:spLocks/>
            </p:cNvSpPr>
            <p:nvPr/>
          </p:nvSpPr>
          <p:spPr bwMode="auto">
            <a:xfrm>
              <a:off x="3504" y="1536"/>
              <a:ext cx="48" cy="384"/>
            </a:xfrm>
            <a:prstGeom prst="rightBrace">
              <a:avLst>
                <a:gd name="adj1" fmla="val 66667"/>
                <a:gd name="adj2" fmla="val 50000"/>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22" name="Text Box 78"/>
            <p:cNvSpPr txBox="1">
              <a:spLocks noChangeArrowheads="1"/>
            </p:cNvSpPr>
            <p:nvPr/>
          </p:nvSpPr>
          <p:spPr bwMode="auto">
            <a:xfrm>
              <a:off x="3556" y="1525"/>
              <a:ext cx="645" cy="4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dirty="0">
                  <a:solidFill>
                    <a:srgbClr val="990000"/>
                  </a:solidFill>
                  <a:latin typeface="Times New Roman" pitchFamily="18" charset="0"/>
                </a:rPr>
                <a:t>1-instruction</a:t>
              </a:r>
            </a:p>
            <a:p>
              <a:pPr algn="l"/>
              <a:r>
                <a:rPr lang="en-US" altLang="en-US" u="sng" dirty="0">
                  <a:solidFill>
                    <a:srgbClr val="990000"/>
                  </a:solidFill>
                  <a:latin typeface="Times New Roman" pitchFamily="18" charset="0"/>
                </a:rPr>
                <a:t>offset</a:t>
              </a:r>
              <a:endParaRPr lang="en-US" altLang="en-US" dirty="0">
                <a:solidFill>
                  <a:srgbClr val="990000"/>
                </a:solidFill>
                <a:latin typeface="Times New Roman" pitchFamily="18" charset="0"/>
              </a:endParaRPr>
            </a:p>
          </p:txBody>
        </p:sp>
      </p:grpSp>
      <p:sp>
        <p:nvSpPr>
          <p:cNvPr id="364623" name="Text Box 79"/>
          <p:cNvSpPr txBox="1">
            <a:spLocks noChangeArrowheads="1"/>
          </p:cNvSpPr>
          <p:nvPr/>
        </p:nvSpPr>
        <p:spPr bwMode="auto">
          <a:xfrm>
            <a:off x="8506784" y="37750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364624" name="Text Box 80"/>
          <p:cNvSpPr txBox="1">
            <a:spLocks noChangeArrowheads="1"/>
          </p:cNvSpPr>
          <p:nvPr/>
        </p:nvSpPr>
        <p:spPr bwMode="auto">
          <a:xfrm>
            <a:off x="1417797" y="37750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Tree>
    <p:extLst>
      <p:ext uri="{BB962C8B-B14F-4D97-AF65-F5344CB8AC3E}">
        <p14:creationId xmlns:p14="http://schemas.microsoft.com/office/powerpoint/2010/main" val="2903932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4605"/>
                                        </p:tgtEl>
                                        <p:attrNameLst>
                                          <p:attrName>style.visibility</p:attrName>
                                        </p:attrNameLst>
                                      </p:cBhvr>
                                      <p:to>
                                        <p:strVal val="visible"/>
                                      </p:to>
                                    </p:set>
                                    <p:animEffect transition="in" filter="wipe(left)">
                                      <p:cBhvr>
                                        <p:cTn id="7" dur="500"/>
                                        <p:tgtEl>
                                          <p:spTgt spid="364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64608"/>
                                        </p:tgtEl>
                                        <p:attrNameLst>
                                          <p:attrName>style.visibility</p:attrName>
                                        </p:attrNameLst>
                                      </p:cBhvr>
                                      <p:to>
                                        <p:strVal val="visible"/>
                                      </p:to>
                                    </p:set>
                                    <p:animEffect transition="in" filter="wipe(left)">
                                      <p:cBhvr>
                                        <p:cTn id="12" dur="500"/>
                                        <p:tgtEl>
                                          <p:spTgt spid="3646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4611"/>
                                        </p:tgtEl>
                                        <p:attrNameLst>
                                          <p:attrName>style.visibility</p:attrName>
                                        </p:attrNameLst>
                                      </p:cBhvr>
                                      <p:to>
                                        <p:strVal val="visible"/>
                                      </p:to>
                                    </p:set>
                                    <p:animEffect transition="in" filter="wipe(left)">
                                      <p:cBhvr>
                                        <p:cTn id="17" dur="500"/>
                                        <p:tgtEl>
                                          <p:spTgt spid="3646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4614"/>
                                        </p:tgtEl>
                                        <p:attrNameLst>
                                          <p:attrName>style.visibility</p:attrName>
                                        </p:attrNameLst>
                                      </p:cBhvr>
                                      <p:to>
                                        <p:strVal val="visible"/>
                                      </p:to>
                                    </p:set>
                                    <p:animEffect transition="in" filter="wipe(left)">
                                      <p:cBhvr>
                                        <p:cTn id="22" dur="500"/>
                                        <p:tgtEl>
                                          <p:spTgt spid="364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4617"/>
                                        </p:tgtEl>
                                        <p:attrNameLst>
                                          <p:attrName>style.visibility</p:attrName>
                                        </p:attrNameLst>
                                      </p:cBhvr>
                                      <p:to>
                                        <p:strVal val="visible"/>
                                      </p:to>
                                    </p:set>
                                    <p:animEffect transition="in" filter="wipe(left)">
                                      <p:cBhvr>
                                        <p:cTn id="27" dur="500"/>
                                        <p:tgtEl>
                                          <p:spTgt spid="3646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64620"/>
                                        </p:tgtEl>
                                        <p:attrNameLst>
                                          <p:attrName>style.visibility</p:attrName>
                                        </p:attrNameLst>
                                      </p:cBhvr>
                                      <p:to>
                                        <p:strVal val="visible"/>
                                      </p:to>
                                    </p:set>
                                    <p:animEffect transition="in" filter="wipe(left)">
                                      <p:cBhvr>
                                        <p:cTn id="32" dur="500"/>
                                        <p:tgtEl>
                                          <p:spTgt spid="3646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4586"/>
                                        </p:tgtEl>
                                        <p:attrNameLst>
                                          <p:attrName>style.visibility</p:attrName>
                                        </p:attrNameLst>
                                      </p:cBhvr>
                                      <p:to>
                                        <p:strVal val="visible"/>
                                      </p:to>
                                    </p:set>
                                    <p:animEffect transition="in" filter="wipe(left)">
                                      <p:cBhvr>
                                        <p:cTn id="37" dur="500"/>
                                        <p:tgtEl>
                                          <p:spTgt spid="36458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64590"/>
                                        </p:tgtEl>
                                        <p:attrNameLst>
                                          <p:attrName>style.visibility</p:attrName>
                                        </p:attrNameLst>
                                      </p:cBhvr>
                                      <p:to>
                                        <p:strVal val="visible"/>
                                      </p:to>
                                    </p:set>
                                    <p:animEffect transition="in" filter="wipe(left)">
                                      <p:cBhvr>
                                        <p:cTn id="40" dur="500"/>
                                        <p:tgtEl>
                                          <p:spTgt spid="36459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4587"/>
                                        </p:tgtEl>
                                        <p:attrNameLst>
                                          <p:attrName>style.visibility</p:attrName>
                                        </p:attrNameLst>
                                      </p:cBhvr>
                                      <p:to>
                                        <p:strVal val="visible"/>
                                      </p:to>
                                    </p:set>
                                    <p:animEffect transition="in" filter="wipe(left)">
                                      <p:cBhvr>
                                        <p:cTn id="45" dur="500"/>
                                        <p:tgtEl>
                                          <p:spTgt spid="36458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64591"/>
                                        </p:tgtEl>
                                        <p:attrNameLst>
                                          <p:attrName>style.visibility</p:attrName>
                                        </p:attrNameLst>
                                      </p:cBhvr>
                                      <p:to>
                                        <p:strVal val="visible"/>
                                      </p:to>
                                    </p:set>
                                    <p:animEffect transition="in" filter="wipe(left)">
                                      <p:cBhvr>
                                        <p:cTn id="48" dur="500"/>
                                        <p:tgtEl>
                                          <p:spTgt spid="36459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64588"/>
                                        </p:tgtEl>
                                        <p:attrNameLst>
                                          <p:attrName>style.visibility</p:attrName>
                                        </p:attrNameLst>
                                      </p:cBhvr>
                                      <p:to>
                                        <p:strVal val="visible"/>
                                      </p:to>
                                    </p:set>
                                    <p:animEffect transition="in" filter="wipe(left)">
                                      <p:cBhvr>
                                        <p:cTn id="53" dur="500"/>
                                        <p:tgtEl>
                                          <p:spTgt spid="36458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64592"/>
                                        </p:tgtEl>
                                        <p:attrNameLst>
                                          <p:attrName>style.visibility</p:attrName>
                                        </p:attrNameLst>
                                      </p:cBhvr>
                                      <p:to>
                                        <p:strVal val="visible"/>
                                      </p:to>
                                    </p:set>
                                    <p:animEffect transition="in" filter="wipe(left)">
                                      <p:cBhvr>
                                        <p:cTn id="56" dur="500"/>
                                        <p:tgtEl>
                                          <p:spTgt spid="36459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64589"/>
                                        </p:tgtEl>
                                        <p:attrNameLst>
                                          <p:attrName>style.visibility</p:attrName>
                                        </p:attrNameLst>
                                      </p:cBhvr>
                                      <p:to>
                                        <p:strVal val="visible"/>
                                      </p:to>
                                    </p:set>
                                    <p:animEffect transition="in" filter="wipe(left)">
                                      <p:cBhvr>
                                        <p:cTn id="61" dur="500"/>
                                        <p:tgtEl>
                                          <p:spTgt spid="36458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4593"/>
                                        </p:tgtEl>
                                        <p:attrNameLst>
                                          <p:attrName>style.visibility</p:attrName>
                                        </p:attrNameLst>
                                      </p:cBhvr>
                                      <p:to>
                                        <p:strVal val="visible"/>
                                      </p:to>
                                    </p:set>
                                    <p:animEffect transition="in" filter="wipe(left)">
                                      <p:cBhvr>
                                        <p:cTn id="64" dur="500"/>
                                        <p:tgtEl>
                                          <p:spTgt spid="36459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364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86" grpId="0" animBg="1" autoUpdateAnimBg="0"/>
      <p:bldP spid="364587" grpId="0" animBg="1" autoUpdateAnimBg="0"/>
      <p:bldP spid="364588" grpId="0" animBg="1" autoUpdateAnimBg="0"/>
      <p:bldP spid="364589" grpId="0" animBg="1" autoUpdateAnimBg="0"/>
      <p:bldP spid="364590" grpId="0" animBg="1" autoUpdateAnimBg="0"/>
      <p:bldP spid="364591" grpId="0" animBg="1" autoUpdateAnimBg="0"/>
      <p:bldP spid="364592" grpId="0" animBg="1" autoUpdateAnimBg="0"/>
      <p:bldP spid="364593"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normAutofit fontScale="90000"/>
          </a:bodyPr>
          <a:lstStyle/>
          <a:p>
            <a:r>
              <a:rPr lang="en-US" altLang="en-US"/>
              <a:t>Comparisons - What about &lt;, &lt;=, &gt;, &gt;=?</a:t>
            </a:r>
          </a:p>
        </p:txBody>
      </p:sp>
      <p:sp>
        <p:nvSpPr>
          <p:cNvPr id="365571" name="Rectangle 3"/>
          <p:cNvSpPr>
            <a:spLocks noGrp="1" noChangeArrowheads="1"/>
          </p:cNvSpPr>
          <p:nvPr>
            <p:ph type="body" idx="1"/>
          </p:nvPr>
        </p:nvSpPr>
        <p:spPr/>
        <p:txBody>
          <a:bodyPr>
            <a:normAutofit fontScale="92500" lnSpcReduction="20000"/>
          </a:bodyPr>
          <a:lstStyle/>
          <a:p>
            <a:r>
              <a:rPr lang="en-US" altLang="en-US">
                <a:latin typeface="Courier New" pitchFamily="49" charset="0"/>
              </a:rPr>
              <a:t>bne</a:t>
            </a:r>
            <a:r>
              <a:rPr lang="en-US" altLang="en-US"/>
              <a:t>, </a:t>
            </a:r>
            <a:r>
              <a:rPr lang="en-US" altLang="en-US">
                <a:latin typeface="Courier New" pitchFamily="49" charset="0"/>
              </a:rPr>
              <a:t>beq</a:t>
            </a:r>
            <a:r>
              <a:rPr lang="en-US" altLang="en-US"/>
              <a:t> provide </a:t>
            </a:r>
            <a:r>
              <a:rPr lang="en-US" altLang="en-US" u="sng">
                <a:solidFill>
                  <a:srgbClr val="990000"/>
                </a:solidFill>
              </a:rPr>
              <a:t>equality</a:t>
            </a:r>
            <a:r>
              <a:rPr lang="en-US" altLang="en-US"/>
              <a:t> comparison</a:t>
            </a:r>
          </a:p>
          <a:p>
            <a:r>
              <a:rPr lang="en-US" altLang="en-US">
                <a:latin typeface="Courier New" pitchFamily="49" charset="0"/>
              </a:rPr>
              <a:t>slt</a:t>
            </a:r>
            <a:r>
              <a:rPr lang="en-US" altLang="en-US"/>
              <a:t> provides </a:t>
            </a:r>
            <a:r>
              <a:rPr lang="en-US" altLang="en-US" u="sng">
                <a:solidFill>
                  <a:srgbClr val="990000"/>
                </a:solidFill>
              </a:rPr>
              <a:t>magnitude</a:t>
            </a:r>
            <a:r>
              <a:rPr lang="en-US" altLang="en-US"/>
              <a:t> comparison</a:t>
            </a:r>
            <a:br>
              <a:rPr lang="en-US" altLang="en-US"/>
            </a:br>
            <a:r>
              <a:rPr lang="en-US" altLang="en-US"/>
              <a:t>	</a:t>
            </a:r>
            <a:r>
              <a:rPr lang="en-US" altLang="en-US" sz="1800">
                <a:solidFill>
                  <a:srgbClr val="0237BC"/>
                </a:solidFill>
                <a:latin typeface="Arial Narrow" pitchFamily="34" charset="0"/>
              </a:rPr>
              <a:t>slt $t0,$s3,$s4	# if $s3&lt;$s4 $t0=1;</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 else $t0=0;</a:t>
            </a:r>
            <a:endParaRPr lang="en-US" altLang="en-US">
              <a:solidFill>
                <a:srgbClr val="0237BC"/>
              </a:solidFill>
              <a:latin typeface="Arial Narrow" pitchFamily="34" charset="0"/>
            </a:endParaRPr>
          </a:p>
          <a:p>
            <a:r>
              <a:rPr lang="en-US" altLang="en-US"/>
              <a:t>Combine with </a:t>
            </a:r>
            <a:r>
              <a:rPr lang="en-US" altLang="en-US">
                <a:solidFill>
                  <a:srgbClr val="CC0000"/>
                </a:solidFill>
                <a:latin typeface="Arial Narrow" pitchFamily="34" charset="0"/>
              </a:rPr>
              <a:t>bne</a:t>
            </a:r>
            <a:r>
              <a:rPr lang="en-US" altLang="en-US"/>
              <a:t> or </a:t>
            </a:r>
            <a:r>
              <a:rPr lang="en-US" altLang="en-US">
                <a:solidFill>
                  <a:srgbClr val="CC0000"/>
                </a:solidFill>
                <a:latin typeface="Arial Narrow" pitchFamily="34" charset="0"/>
              </a:rPr>
              <a:t>beq</a:t>
            </a:r>
            <a:r>
              <a:rPr lang="en-US" altLang="en-US"/>
              <a:t> to branch:</a:t>
            </a:r>
            <a:br>
              <a:rPr lang="en-US" altLang="en-US"/>
            </a:br>
            <a:r>
              <a:rPr lang="en-US" altLang="en-US">
                <a:solidFill>
                  <a:srgbClr val="0237BC"/>
                </a:solidFill>
                <a:latin typeface="Arial Narrow" pitchFamily="34" charset="0"/>
              </a:rPr>
              <a:t>	</a:t>
            </a:r>
            <a:r>
              <a:rPr lang="en-US" altLang="en-US" sz="1800">
                <a:solidFill>
                  <a:srgbClr val="0237BC"/>
                </a:solidFill>
                <a:latin typeface="Arial Narrow" pitchFamily="34" charset="0"/>
              </a:rPr>
              <a:t>slt $t0,$s3,$s4		# if (a&lt;b)</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bne $t0,$zero, Less		#    goto Less;</a:t>
            </a:r>
          </a:p>
          <a:p>
            <a:r>
              <a:rPr lang="en-US" altLang="en-US"/>
              <a:t>Why not include a </a:t>
            </a:r>
            <a:r>
              <a:rPr lang="en-US" altLang="en-US">
                <a:latin typeface="Courier New" pitchFamily="49" charset="0"/>
              </a:rPr>
              <a:t>blt</a:t>
            </a:r>
            <a:r>
              <a:rPr lang="en-US" altLang="en-US"/>
              <a:t> instruction in hardware?</a:t>
            </a:r>
          </a:p>
          <a:p>
            <a:pPr lvl="1"/>
            <a:r>
              <a:rPr lang="en-US" altLang="en-US"/>
              <a:t>Supporting in hardware would lower performance</a:t>
            </a:r>
          </a:p>
          <a:p>
            <a:pPr lvl="1"/>
            <a:r>
              <a:rPr lang="en-US" altLang="en-US"/>
              <a:t>Assembler provides this function if desired </a:t>
            </a:r>
            <a:br>
              <a:rPr lang="en-US" altLang="en-US"/>
            </a:br>
            <a:r>
              <a:rPr lang="en-US" altLang="en-US"/>
              <a:t>(by generating the two instructions)</a:t>
            </a:r>
          </a:p>
        </p:txBody>
      </p:sp>
      <p:grpSp>
        <p:nvGrpSpPr>
          <p:cNvPr id="365572" name="Group 4"/>
          <p:cNvGrpSpPr>
            <a:grpSpLocks/>
          </p:cNvGrpSpPr>
          <p:nvPr/>
        </p:nvGrpSpPr>
        <p:grpSpPr bwMode="auto">
          <a:xfrm>
            <a:off x="402062" y="2743204"/>
            <a:ext cx="2543571" cy="382588"/>
            <a:chOff x="190" y="1728"/>
            <a:chExt cx="1202" cy="241"/>
          </a:xfrm>
        </p:grpSpPr>
        <p:sp>
          <p:nvSpPr>
            <p:cNvPr id="365573" name="Line 5"/>
            <p:cNvSpPr>
              <a:spLocks noChangeShapeType="1"/>
            </p:cNvSpPr>
            <p:nvPr/>
          </p:nvSpPr>
          <p:spPr bwMode="auto">
            <a:xfrm flipV="1">
              <a:off x="1200" y="1728"/>
              <a:ext cx="192" cy="144"/>
            </a:xfrm>
            <a:prstGeom prst="line">
              <a:avLst/>
            </a:prstGeom>
            <a:noFill/>
            <a:ln w="2857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74" name="Text Box 6"/>
            <p:cNvSpPr txBox="1">
              <a:spLocks noChangeArrowheads="1"/>
            </p:cNvSpPr>
            <p:nvPr/>
          </p:nvSpPr>
          <p:spPr bwMode="auto">
            <a:xfrm>
              <a:off x="190" y="1775"/>
              <a:ext cx="731"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400">
                  <a:solidFill>
                    <a:srgbClr val="000066"/>
                  </a:solidFill>
                  <a:latin typeface="Helvetica" pitchFamily="34" charset="0"/>
                </a:rPr>
                <a:t>condition register</a:t>
              </a:r>
            </a:p>
          </p:txBody>
        </p:sp>
      </p:grpSp>
    </p:spTree>
    <p:extLst>
      <p:ext uri="{BB962C8B-B14F-4D97-AF65-F5344CB8AC3E}">
        <p14:creationId xmlns:p14="http://schemas.microsoft.com/office/powerpoint/2010/main" val="4119807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65572"/>
                                        </p:tgtEl>
                                        <p:attrNameLst>
                                          <p:attrName>style.visibility</p:attrName>
                                        </p:attrNameLst>
                                      </p:cBhvr>
                                      <p:to>
                                        <p:strVal val="visible"/>
                                      </p:to>
                                    </p:set>
                                    <p:animEffect transition="in" filter="wipe(right)">
                                      <p:cBhvr>
                                        <p:cTn id="7" dur="500"/>
                                        <p:tgtEl>
                                          <p:spTgt spid="365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en-US"/>
              <a:t>Binary Representation - Jump</a:t>
            </a:r>
          </a:p>
        </p:txBody>
      </p:sp>
      <p:sp>
        <p:nvSpPr>
          <p:cNvPr id="366595" name="Rectangle 3"/>
          <p:cNvSpPr>
            <a:spLocks noGrp="1" noChangeArrowheads="1"/>
          </p:cNvSpPr>
          <p:nvPr>
            <p:ph type="body" idx="1"/>
          </p:nvPr>
        </p:nvSpPr>
        <p:spPr>
          <a:xfrm>
            <a:off x="507868" y="2438400"/>
            <a:ext cx="10766795" cy="3810000"/>
          </a:xfrm>
        </p:spPr>
        <p:txBody>
          <a:bodyPr/>
          <a:lstStyle/>
          <a:p>
            <a:r>
              <a:rPr lang="en-US" altLang="en-US" dirty="0"/>
              <a:t>Jump Instruction uses J-Format (</a:t>
            </a:r>
            <a:r>
              <a:rPr lang="en-US" altLang="en-US" dirty="0">
                <a:latin typeface="Courier New" pitchFamily="49" charset="0"/>
              </a:rPr>
              <a:t>op=2</a:t>
            </a:r>
            <a:r>
              <a:rPr lang="en-US" altLang="en-US" dirty="0"/>
              <a:t>)</a:t>
            </a:r>
          </a:p>
          <a:p>
            <a:r>
              <a:rPr lang="en-US" altLang="en-US" dirty="0"/>
              <a:t>What happens during execution?</a:t>
            </a:r>
            <a:br>
              <a:rPr lang="en-US" altLang="en-US" dirty="0"/>
            </a:br>
            <a:r>
              <a:rPr lang="en-US" altLang="en-US" sz="1800" dirty="0">
                <a:latin typeface="Courier" charset="0"/>
              </a:rPr>
              <a:t>	PC = </a:t>
            </a:r>
            <a:r>
              <a:rPr lang="en-US" altLang="en-US" sz="1800" dirty="0">
                <a:solidFill>
                  <a:srgbClr val="0237BC"/>
                </a:solidFill>
                <a:latin typeface="Arial Narrow" pitchFamily="34" charset="0"/>
              </a:rPr>
              <a:t>PC[31:28] : (IR[25:0] &lt;&lt; 2)</a:t>
            </a:r>
            <a:endParaRPr lang="en-US" altLang="en-US" dirty="0">
              <a:solidFill>
                <a:srgbClr val="0237BC"/>
              </a:solidFill>
              <a:latin typeface="Arial Narrow" pitchFamily="34" charset="0"/>
            </a:endParaRPr>
          </a:p>
        </p:txBody>
      </p:sp>
      <p:grpSp>
        <p:nvGrpSpPr>
          <p:cNvPr id="366596" name="Group 4"/>
          <p:cNvGrpSpPr>
            <a:grpSpLocks/>
          </p:cNvGrpSpPr>
          <p:nvPr/>
        </p:nvGrpSpPr>
        <p:grpSpPr bwMode="auto">
          <a:xfrm>
            <a:off x="2031471" y="1524000"/>
            <a:ext cx="6500707" cy="838200"/>
            <a:chOff x="960" y="960"/>
            <a:chExt cx="3072" cy="528"/>
          </a:xfrm>
        </p:grpSpPr>
        <p:sp>
          <p:nvSpPr>
            <p:cNvPr id="366597" name="Rectangle 5"/>
            <p:cNvSpPr>
              <a:spLocks noChangeArrowheads="1"/>
            </p:cNvSpPr>
            <p:nvPr/>
          </p:nvSpPr>
          <p:spPr bwMode="auto">
            <a:xfrm>
              <a:off x="960" y="1248"/>
              <a:ext cx="57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66598" name="Rectangle 6"/>
            <p:cNvSpPr>
              <a:spLocks noChangeArrowheads="1"/>
            </p:cNvSpPr>
            <p:nvPr/>
          </p:nvSpPr>
          <p:spPr bwMode="auto">
            <a:xfrm>
              <a:off x="1536" y="1248"/>
              <a:ext cx="249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address</a:t>
              </a:r>
              <a:endParaRPr lang="en-US" altLang="en-US">
                <a:solidFill>
                  <a:srgbClr val="990000"/>
                </a:solidFill>
                <a:latin typeface="Times New Roman" pitchFamily="18" charset="0"/>
              </a:endParaRPr>
            </a:p>
          </p:txBody>
        </p:sp>
        <p:sp>
          <p:nvSpPr>
            <p:cNvPr id="366599" name="Line 7"/>
            <p:cNvSpPr>
              <a:spLocks noChangeShapeType="1"/>
            </p:cNvSpPr>
            <p:nvPr/>
          </p:nvSpPr>
          <p:spPr bwMode="auto">
            <a:xfrm flipV="1">
              <a:off x="960"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0" name="Line 8"/>
            <p:cNvSpPr>
              <a:spLocks noChangeShapeType="1"/>
            </p:cNvSpPr>
            <p:nvPr/>
          </p:nvSpPr>
          <p:spPr bwMode="auto">
            <a:xfrm>
              <a:off x="1008" y="1152"/>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1" name="Line 9"/>
            <p:cNvSpPr>
              <a:spLocks noChangeShapeType="1"/>
            </p:cNvSpPr>
            <p:nvPr/>
          </p:nvSpPr>
          <p:spPr bwMode="auto">
            <a:xfrm flipV="1">
              <a:off x="1536"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2" name="Line 10"/>
            <p:cNvSpPr>
              <a:spLocks noChangeShapeType="1"/>
            </p:cNvSpPr>
            <p:nvPr/>
          </p:nvSpPr>
          <p:spPr bwMode="auto">
            <a:xfrm>
              <a:off x="1584" y="1152"/>
              <a:ext cx="235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3" name="Line 11"/>
            <p:cNvSpPr>
              <a:spLocks noChangeShapeType="1"/>
            </p:cNvSpPr>
            <p:nvPr/>
          </p:nvSpPr>
          <p:spPr bwMode="auto">
            <a:xfrm flipV="1">
              <a:off x="4032" y="110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04" name="Text Box 12"/>
            <p:cNvSpPr txBox="1">
              <a:spLocks noChangeArrowheads="1"/>
            </p:cNvSpPr>
            <p:nvPr/>
          </p:nvSpPr>
          <p:spPr bwMode="auto">
            <a:xfrm>
              <a:off x="1056" y="960"/>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66605" name="Text Box 13"/>
            <p:cNvSpPr txBox="1">
              <a:spLocks noChangeArrowheads="1"/>
            </p:cNvSpPr>
            <p:nvPr/>
          </p:nvSpPr>
          <p:spPr bwMode="auto">
            <a:xfrm>
              <a:off x="2546" y="960"/>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26 bits</a:t>
              </a:r>
            </a:p>
          </p:txBody>
        </p:sp>
      </p:grpSp>
      <p:grpSp>
        <p:nvGrpSpPr>
          <p:cNvPr id="366606" name="Group 14"/>
          <p:cNvGrpSpPr>
            <a:grpSpLocks/>
          </p:cNvGrpSpPr>
          <p:nvPr/>
        </p:nvGrpSpPr>
        <p:grpSpPr bwMode="auto">
          <a:xfrm>
            <a:off x="3146664" y="3843342"/>
            <a:ext cx="4435377" cy="639763"/>
            <a:chOff x="3148" y="2448"/>
            <a:chExt cx="2096" cy="403"/>
          </a:xfrm>
        </p:grpSpPr>
        <p:sp>
          <p:nvSpPr>
            <p:cNvPr id="366607" name="Text Box 15"/>
            <p:cNvSpPr txBox="1">
              <a:spLocks noChangeArrowheads="1"/>
            </p:cNvSpPr>
            <p:nvPr/>
          </p:nvSpPr>
          <p:spPr bwMode="auto">
            <a:xfrm>
              <a:off x="3148" y="2638"/>
              <a:ext cx="2096" cy="2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en-US" sz="1600" dirty="0">
                  <a:latin typeface="Helvetica" pitchFamily="34" charset="0"/>
                </a:rPr>
                <a:t>Conversion </a:t>
              </a:r>
              <a:r>
                <a:rPr lang="en-US" altLang="en-US" sz="1600" dirty="0" smtClean="0">
                  <a:latin typeface="Helvetica" pitchFamily="34" charset="0"/>
                </a:rPr>
                <a:t>to </a:t>
              </a:r>
              <a:r>
                <a:rPr lang="en-US" altLang="en-US" sz="1600" dirty="0" smtClean="0">
                  <a:solidFill>
                    <a:srgbClr val="990000"/>
                  </a:solidFill>
                  <a:latin typeface="Helvetica" pitchFamily="34" charset="0"/>
                </a:rPr>
                <a:t>word </a:t>
              </a:r>
              <a:r>
                <a:rPr lang="en-US" altLang="en-US" sz="1600" dirty="0">
                  <a:solidFill>
                    <a:srgbClr val="990000"/>
                  </a:solidFill>
                  <a:latin typeface="Helvetica" pitchFamily="34" charset="0"/>
                </a:rPr>
                <a:t>offset</a:t>
              </a:r>
              <a:endParaRPr lang="en-US" altLang="en-US" sz="1600" dirty="0">
                <a:latin typeface="Helvetica" pitchFamily="34" charset="0"/>
              </a:endParaRPr>
            </a:p>
          </p:txBody>
        </p:sp>
        <p:sp>
          <p:nvSpPr>
            <p:cNvPr id="366608" name="AutoShape 16"/>
            <p:cNvSpPr>
              <a:spLocks/>
            </p:cNvSpPr>
            <p:nvPr/>
          </p:nvSpPr>
          <p:spPr bwMode="auto">
            <a:xfrm rot="16200000" flipV="1">
              <a:off x="3264" y="2352"/>
              <a:ext cx="144" cy="336"/>
            </a:xfrm>
            <a:prstGeom prst="leftBrace">
              <a:avLst>
                <a:gd name="adj1" fmla="val 19444"/>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6610" name="AutoShape 18"/>
          <p:cNvSpPr>
            <a:spLocks/>
          </p:cNvSpPr>
          <p:nvPr/>
        </p:nvSpPr>
        <p:spPr bwMode="auto">
          <a:xfrm rot="-5400000">
            <a:off x="2323467" y="3643422"/>
            <a:ext cx="228600" cy="812587"/>
          </a:xfrm>
          <a:prstGeom prst="leftBrace">
            <a:avLst>
              <a:gd name="adj1" fmla="val 27546"/>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611" name="Text Box 19"/>
          <p:cNvSpPr txBox="1">
            <a:spLocks noChangeArrowheads="1"/>
          </p:cNvSpPr>
          <p:nvPr/>
        </p:nvSpPr>
        <p:spPr bwMode="auto">
          <a:xfrm>
            <a:off x="907332" y="4306534"/>
            <a:ext cx="2444593" cy="8309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en-US" sz="1600" dirty="0">
                <a:latin typeface="Helvetica" pitchFamily="34" charset="0"/>
              </a:rPr>
              <a:t>Concatenate upper </a:t>
            </a:r>
            <a:r>
              <a:rPr lang="en-US" altLang="en-US" sz="1600" dirty="0">
                <a:solidFill>
                  <a:srgbClr val="990000"/>
                </a:solidFill>
                <a:latin typeface="Helvetica" pitchFamily="34" charset="0"/>
              </a:rPr>
              <a:t>4</a:t>
            </a:r>
            <a:r>
              <a:rPr lang="en-US" altLang="en-US" sz="1600" dirty="0">
                <a:latin typeface="Helvetica" pitchFamily="34" charset="0"/>
              </a:rPr>
              <a:t> bits </a:t>
            </a:r>
            <a:r>
              <a:rPr lang="en-US" altLang="en-US" sz="1600" dirty="0" smtClean="0">
                <a:latin typeface="Helvetica" pitchFamily="34" charset="0"/>
              </a:rPr>
              <a:t>of </a:t>
            </a:r>
            <a:r>
              <a:rPr lang="en-US" altLang="en-US" sz="1600" dirty="0">
                <a:latin typeface="Helvetica" pitchFamily="34" charset="0"/>
              </a:rPr>
              <a:t>PC to form </a:t>
            </a:r>
            <a:r>
              <a:rPr lang="en-US" altLang="en-US" sz="1600" dirty="0" smtClean="0">
                <a:latin typeface="Helvetica" pitchFamily="34" charset="0"/>
              </a:rPr>
              <a:t>complete </a:t>
            </a:r>
            <a:r>
              <a:rPr lang="en-US" altLang="en-US" sz="1600" dirty="0" smtClean="0">
                <a:solidFill>
                  <a:srgbClr val="990000"/>
                </a:solidFill>
                <a:latin typeface="Helvetica" pitchFamily="34" charset="0"/>
              </a:rPr>
              <a:t>32-bit </a:t>
            </a:r>
            <a:r>
              <a:rPr lang="en-US" altLang="en-US" sz="1600" dirty="0">
                <a:solidFill>
                  <a:srgbClr val="990000"/>
                </a:solidFill>
                <a:latin typeface="Helvetica" pitchFamily="34" charset="0"/>
              </a:rPr>
              <a:t>address</a:t>
            </a:r>
            <a:endParaRPr lang="en-US" altLang="en-US" sz="1600" dirty="0">
              <a:latin typeface="Helvetica" pitchFamily="34" charset="0"/>
            </a:endParaRPr>
          </a:p>
        </p:txBody>
      </p:sp>
    </p:spTree>
    <p:extLst>
      <p:ext uri="{BB962C8B-B14F-4D97-AF65-F5344CB8AC3E}">
        <p14:creationId xmlns:p14="http://schemas.microsoft.com/office/powerpoint/2010/main" val="33755684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ltLang="en-US"/>
              <a:t>Jump Example</a:t>
            </a:r>
          </a:p>
        </p:txBody>
      </p:sp>
      <p:sp>
        <p:nvSpPr>
          <p:cNvPr id="367619" name="Rectangle 3"/>
          <p:cNvSpPr>
            <a:spLocks noGrp="1" noChangeArrowheads="1"/>
          </p:cNvSpPr>
          <p:nvPr>
            <p:ph type="body" idx="1"/>
          </p:nvPr>
        </p:nvSpPr>
        <p:spPr>
          <a:xfrm>
            <a:off x="711015" y="1600200"/>
            <a:ext cx="9547913" cy="4114800"/>
          </a:xfrm>
        </p:spPr>
        <p:txBody>
          <a:bodyPr/>
          <a:lstStyle/>
          <a:p>
            <a:r>
              <a:rPr lang="en-US" altLang="en-US"/>
              <a:t>Machine language for </a:t>
            </a:r>
            <a:br>
              <a:rPr lang="en-US" altLang="en-US"/>
            </a:br>
            <a:r>
              <a:rPr lang="en-US" altLang="en-US"/>
              <a:t>		</a:t>
            </a:r>
            <a:r>
              <a:rPr lang="en-US" altLang="en-US">
                <a:solidFill>
                  <a:srgbClr val="0237BC"/>
                </a:solidFill>
                <a:latin typeface="Arial Narrow" pitchFamily="34" charset="0"/>
              </a:rPr>
              <a:t>j L5</a:t>
            </a:r>
            <a:br>
              <a:rPr lang="en-US" altLang="en-US">
                <a:solidFill>
                  <a:srgbClr val="0237BC"/>
                </a:solidFill>
                <a:latin typeface="Arial Narrow" pitchFamily="34" charset="0"/>
              </a:rPr>
            </a:br>
            <a:endParaRPr lang="en-US" altLang="en-US">
              <a:solidFill>
                <a:srgbClr val="0237BC"/>
              </a:solidFill>
              <a:latin typeface="Arial Narrow" pitchFamily="34" charset="0"/>
            </a:endParaRPr>
          </a:p>
        </p:txBody>
      </p:sp>
      <p:grpSp>
        <p:nvGrpSpPr>
          <p:cNvPr id="367620" name="Group 4"/>
          <p:cNvGrpSpPr>
            <a:grpSpLocks/>
          </p:cNvGrpSpPr>
          <p:nvPr/>
        </p:nvGrpSpPr>
        <p:grpSpPr bwMode="auto">
          <a:xfrm>
            <a:off x="3504288" y="1397795"/>
            <a:ext cx="8001032" cy="1016000"/>
            <a:chOff x="1263" y="1043"/>
            <a:chExt cx="3781" cy="640"/>
          </a:xfrm>
        </p:grpSpPr>
        <p:sp>
          <p:nvSpPr>
            <p:cNvPr id="367621" name="Line 5"/>
            <p:cNvSpPr>
              <a:spLocks noChangeShapeType="1"/>
            </p:cNvSpPr>
            <p:nvPr/>
          </p:nvSpPr>
          <p:spPr bwMode="auto">
            <a:xfrm flipH="1">
              <a:off x="1263" y="1410"/>
              <a:ext cx="1692" cy="271"/>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2" name="Text Box 6"/>
            <p:cNvSpPr txBox="1">
              <a:spLocks noChangeArrowheads="1"/>
            </p:cNvSpPr>
            <p:nvPr/>
          </p:nvSpPr>
          <p:spPr bwMode="auto">
            <a:xfrm>
              <a:off x="2955" y="1043"/>
              <a:ext cx="2089" cy="64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sz="2000" dirty="0">
                  <a:solidFill>
                    <a:srgbClr val="990000"/>
                  </a:solidFill>
                  <a:latin typeface="Times New Roman" pitchFamily="18" charset="0"/>
                </a:rPr>
                <a:t>Assume L5 is at address </a:t>
              </a:r>
              <a:r>
                <a:rPr lang="en-US" altLang="en-US" sz="2000" dirty="0">
                  <a:solidFill>
                    <a:srgbClr val="990000"/>
                  </a:solidFill>
                  <a:latin typeface="Courier New" pitchFamily="49" charset="0"/>
                </a:rPr>
                <a:t>0x00400020</a:t>
              </a:r>
            </a:p>
            <a:p>
              <a:r>
                <a:rPr lang="en-US" altLang="en-US" sz="2000" u="sng" dirty="0">
                  <a:solidFill>
                    <a:srgbClr val="990000"/>
                  </a:solidFill>
                  <a:latin typeface="Times New Roman" pitchFamily="18" charset="0"/>
                </a:rPr>
                <a:t>and</a:t>
              </a:r>
            </a:p>
            <a:p>
              <a:r>
                <a:rPr lang="en-US" altLang="en-US" sz="2000" dirty="0">
                  <a:solidFill>
                    <a:srgbClr val="990000"/>
                  </a:solidFill>
                  <a:latin typeface="Times New Roman" pitchFamily="18" charset="0"/>
                </a:rPr>
                <a:t>PC &lt;=</a:t>
              </a:r>
              <a:r>
                <a:rPr lang="en-US" altLang="en-US" sz="2000" dirty="0">
                  <a:solidFill>
                    <a:srgbClr val="990000"/>
                  </a:solidFill>
                  <a:latin typeface="Courier New" pitchFamily="49" charset="0"/>
                </a:rPr>
                <a:t> 0x03FFFFFF</a:t>
              </a:r>
              <a:endParaRPr lang="en-US" altLang="en-US" sz="2800" b="0" dirty="0">
                <a:latin typeface="Times New Roman" pitchFamily="18" charset="0"/>
              </a:endParaRPr>
            </a:p>
          </p:txBody>
        </p:sp>
      </p:grpSp>
      <p:grpSp>
        <p:nvGrpSpPr>
          <p:cNvPr id="367623" name="Group 7"/>
          <p:cNvGrpSpPr>
            <a:grpSpLocks/>
          </p:cNvGrpSpPr>
          <p:nvPr/>
        </p:nvGrpSpPr>
        <p:grpSpPr bwMode="auto">
          <a:xfrm>
            <a:off x="2031471" y="3124200"/>
            <a:ext cx="8195715" cy="2822575"/>
            <a:chOff x="960" y="1968"/>
            <a:chExt cx="3873" cy="1778"/>
          </a:xfrm>
        </p:grpSpPr>
        <p:sp>
          <p:nvSpPr>
            <p:cNvPr id="367624" name="Line 8"/>
            <p:cNvSpPr>
              <a:spLocks noChangeShapeType="1"/>
            </p:cNvSpPr>
            <p:nvPr/>
          </p:nvSpPr>
          <p:spPr bwMode="auto">
            <a:xfrm flipV="1">
              <a:off x="960" y="32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5" name="Line 9"/>
            <p:cNvSpPr>
              <a:spLocks noChangeShapeType="1"/>
            </p:cNvSpPr>
            <p:nvPr/>
          </p:nvSpPr>
          <p:spPr bwMode="auto">
            <a:xfrm flipV="1">
              <a:off x="1536" y="32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6" name="Line 10"/>
            <p:cNvSpPr>
              <a:spLocks noChangeShapeType="1"/>
            </p:cNvSpPr>
            <p:nvPr/>
          </p:nvSpPr>
          <p:spPr bwMode="auto">
            <a:xfrm flipV="1">
              <a:off x="4032" y="3264"/>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7" name="Text Box 11"/>
            <p:cNvSpPr txBox="1">
              <a:spLocks noChangeArrowheads="1"/>
            </p:cNvSpPr>
            <p:nvPr/>
          </p:nvSpPr>
          <p:spPr bwMode="auto">
            <a:xfrm>
              <a:off x="4118" y="3513"/>
              <a:ext cx="3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Binary</a:t>
              </a:r>
            </a:p>
          </p:txBody>
        </p:sp>
        <p:sp>
          <p:nvSpPr>
            <p:cNvPr id="367628" name="Text Box 12"/>
            <p:cNvSpPr txBox="1">
              <a:spLocks noChangeArrowheads="1"/>
            </p:cNvSpPr>
            <p:nvPr/>
          </p:nvSpPr>
          <p:spPr bwMode="auto">
            <a:xfrm>
              <a:off x="4128" y="2841"/>
              <a:ext cx="70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Decimal/Hex</a:t>
              </a:r>
            </a:p>
          </p:txBody>
        </p:sp>
        <p:grpSp>
          <p:nvGrpSpPr>
            <p:cNvPr id="367629" name="Group 13"/>
            <p:cNvGrpSpPr>
              <a:grpSpLocks/>
            </p:cNvGrpSpPr>
            <p:nvPr/>
          </p:nvGrpSpPr>
          <p:grpSpPr bwMode="auto">
            <a:xfrm>
              <a:off x="960" y="1968"/>
              <a:ext cx="3072" cy="528"/>
              <a:chOff x="960" y="1248"/>
              <a:chExt cx="3072" cy="528"/>
            </a:xfrm>
          </p:grpSpPr>
          <p:sp>
            <p:nvSpPr>
              <p:cNvPr id="367630" name="Rectangle 14"/>
              <p:cNvSpPr>
                <a:spLocks noChangeArrowheads="1"/>
              </p:cNvSpPr>
              <p:nvPr/>
            </p:nvSpPr>
            <p:spPr bwMode="auto">
              <a:xfrm>
                <a:off x="960" y="1536"/>
                <a:ext cx="57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67631" name="Rectangle 15"/>
              <p:cNvSpPr>
                <a:spLocks noChangeArrowheads="1"/>
              </p:cNvSpPr>
              <p:nvPr/>
            </p:nvSpPr>
            <p:spPr bwMode="auto">
              <a:xfrm>
                <a:off x="1536" y="1536"/>
                <a:ext cx="249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address</a:t>
                </a:r>
                <a:endParaRPr lang="en-US" altLang="en-US">
                  <a:solidFill>
                    <a:srgbClr val="990000"/>
                  </a:solidFill>
                  <a:latin typeface="Times New Roman" pitchFamily="18" charset="0"/>
                </a:endParaRPr>
              </a:p>
            </p:txBody>
          </p:sp>
          <p:sp>
            <p:nvSpPr>
              <p:cNvPr id="367632" name="Line 16"/>
              <p:cNvSpPr>
                <a:spLocks noChangeShapeType="1"/>
              </p:cNvSpPr>
              <p:nvPr/>
            </p:nvSpPr>
            <p:spPr bwMode="auto">
              <a:xfrm flipV="1">
                <a:off x="960"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3" name="Line 17"/>
              <p:cNvSpPr>
                <a:spLocks noChangeShapeType="1"/>
              </p:cNvSpPr>
              <p:nvPr/>
            </p:nvSpPr>
            <p:spPr bwMode="auto">
              <a:xfrm>
                <a:off x="1008" y="144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4" name="Line 18"/>
              <p:cNvSpPr>
                <a:spLocks noChangeShapeType="1"/>
              </p:cNvSpPr>
              <p:nvPr/>
            </p:nvSpPr>
            <p:spPr bwMode="auto">
              <a:xfrm flipV="1">
                <a:off x="1536"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5" name="Line 19"/>
              <p:cNvSpPr>
                <a:spLocks noChangeShapeType="1"/>
              </p:cNvSpPr>
              <p:nvPr/>
            </p:nvSpPr>
            <p:spPr bwMode="auto">
              <a:xfrm>
                <a:off x="1584" y="1440"/>
                <a:ext cx="235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6" name="Line 20"/>
              <p:cNvSpPr>
                <a:spLocks noChangeShapeType="1"/>
              </p:cNvSpPr>
              <p:nvPr/>
            </p:nvSpPr>
            <p:spPr bwMode="auto">
              <a:xfrm flipV="1">
                <a:off x="4032" y="139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7" name="Text Box 21"/>
              <p:cNvSpPr txBox="1">
                <a:spLocks noChangeArrowheads="1"/>
              </p:cNvSpPr>
              <p:nvPr/>
            </p:nvSpPr>
            <p:spPr bwMode="auto">
              <a:xfrm>
                <a:off x="1056" y="124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67638" name="Text Box 22"/>
              <p:cNvSpPr txBox="1">
                <a:spLocks noChangeArrowheads="1"/>
              </p:cNvSpPr>
              <p:nvPr/>
            </p:nvSpPr>
            <p:spPr bwMode="auto">
              <a:xfrm>
                <a:off x="2546" y="1248"/>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26 bits</a:t>
                </a:r>
              </a:p>
            </p:txBody>
          </p:sp>
        </p:grpSp>
        <p:sp>
          <p:nvSpPr>
            <p:cNvPr id="367639" name="Rectangle 23"/>
            <p:cNvSpPr>
              <a:spLocks noChangeArrowheads="1"/>
            </p:cNvSpPr>
            <p:nvPr/>
          </p:nvSpPr>
          <p:spPr bwMode="auto">
            <a:xfrm>
              <a:off x="960" y="2832"/>
              <a:ext cx="57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7640" name="Rectangle 24"/>
            <p:cNvSpPr>
              <a:spLocks noChangeArrowheads="1"/>
            </p:cNvSpPr>
            <p:nvPr/>
          </p:nvSpPr>
          <p:spPr bwMode="auto">
            <a:xfrm>
              <a:off x="1536" y="2832"/>
              <a:ext cx="249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7641" name="Rectangle 25"/>
            <p:cNvSpPr>
              <a:spLocks noChangeArrowheads="1"/>
            </p:cNvSpPr>
            <p:nvPr/>
          </p:nvSpPr>
          <p:spPr bwMode="auto">
            <a:xfrm>
              <a:off x="960" y="3456"/>
              <a:ext cx="576" cy="24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7642" name="Rectangle 26"/>
            <p:cNvSpPr>
              <a:spLocks noChangeArrowheads="1"/>
            </p:cNvSpPr>
            <p:nvPr/>
          </p:nvSpPr>
          <p:spPr bwMode="auto">
            <a:xfrm>
              <a:off x="1536" y="3456"/>
              <a:ext cx="2496" cy="24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7643" name="Line 27"/>
            <p:cNvSpPr>
              <a:spLocks noChangeShapeType="1"/>
            </p:cNvSpPr>
            <p:nvPr/>
          </p:nvSpPr>
          <p:spPr bwMode="auto">
            <a:xfrm flipV="1">
              <a:off x="960"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4" name="Line 28"/>
            <p:cNvSpPr>
              <a:spLocks noChangeShapeType="1"/>
            </p:cNvSpPr>
            <p:nvPr/>
          </p:nvSpPr>
          <p:spPr bwMode="auto">
            <a:xfrm flipV="1">
              <a:off x="1536"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5" name="Line 29"/>
            <p:cNvSpPr>
              <a:spLocks noChangeShapeType="1"/>
            </p:cNvSpPr>
            <p:nvPr/>
          </p:nvSpPr>
          <p:spPr bwMode="auto">
            <a:xfrm flipV="1">
              <a:off x="403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7646" name="Rectangle 30"/>
          <p:cNvSpPr>
            <a:spLocks noChangeArrowheads="1"/>
          </p:cNvSpPr>
          <p:nvPr/>
        </p:nvSpPr>
        <p:spPr bwMode="auto">
          <a:xfrm>
            <a:off x="2031471" y="4495800"/>
            <a:ext cx="121888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2</a:t>
            </a:r>
            <a:endParaRPr lang="en-US" altLang="en-US" sz="2400">
              <a:solidFill>
                <a:srgbClr val="990000"/>
              </a:solidFill>
              <a:latin typeface="Times New Roman" pitchFamily="18" charset="0"/>
            </a:endParaRPr>
          </a:p>
        </p:txBody>
      </p:sp>
      <p:sp>
        <p:nvSpPr>
          <p:cNvPr id="367647" name="Rectangle 31"/>
          <p:cNvSpPr>
            <a:spLocks noChangeArrowheads="1"/>
          </p:cNvSpPr>
          <p:nvPr/>
        </p:nvSpPr>
        <p:spPr bwMode="auto">
          <a:xfrm>
            <a:off x="3250353" y="4495800"/>
            <a:ext cx="5281824"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0x</a:t>
            </a:r>
            <a:r>
              <a:rPr lang="en-US" altLang="en-US">
                <a:solidFill>
                  <a:srgbClr val="000066"/>
                </a:solidFill>
                <a:latin typeface="Courier" charset="0"/>
              </a:rPr>
              <a:t>0</a:t>
            </a:r>
            <a:r>
              <a:rPr lang="en-US" altLang="en-US">
                <a:solidFill>
                  <a:srgbClr val="990000"/>
                </a:solidFill>
                <a:latin typeface="Courier" charset="0"/>
              </a:rPr>
              <a:t>1</a:t>
            </a:r>
            <a:r>
              <a:rPr lang="en-US" altLang="en-US">
                <a:solidFill>
                  <a:srgbClr val="000066"/>
                </a:solidFill>
                <a:latin typeface="Courier" charset="0"/>
              </a:rPr>
              <a:t>0</a:t>
            </a:r>
            <a:r>
              <a:rPr lang="en-US" altLang="en-US">
                <a:solidFill>
                  <a:srgbClr val="990000"/>
                </a:solidFill>
                <a:latin typeface="Courier" charset="0"/>
              </a:rPr>
              <a:t>0</a:t>
            </a:r>
            <a:r>
              <a:rPr lang="en-US" altLang="en-US">
                <a:solidFill>
                  <a:srgbClr val="000066"/>
                </a:solidFill>
                <a:latin typeface="Courier" charset="0"/>
              </a:rPr>
              <a:t>0</a:t>
            </a:r>
            <a:r>
              <a:rPr lang="en-US" altLang="en-US">
                <a:solidFill>
                  <a:srgbClr val="990000"/>
                </a:solidFill>
                <a:latin typeface="Courier" charset="0"/>
              </a:rPr>
              <a:t>0</a:t>
            </a:r>
            <a:r>
              <a:rPr lang="en-US" altLang="en-US">
                <a:solidFill>
                  <a:srgbClr val="000066"/>
                </a:solidFill>
                <a:latin typeface="Courier" charset="0"/>
              </a:rPr>
              <a:t>8</a:t>
            </a:r>
            <a:endParaRPr lang="en-US" altLang="en-US">
              <a:solidFill>
                <a:srgbClr val="990000"/>
              </a:solidFill>
              <a:latin typeface="Times New Roman" pitchFamily="18" charset="0"/>
            </a:endParaRPr>
          </a:p>
        </p:txBody>
      </p:sp>
      <p:sp>
        <p:nvSpPr>
          <p:cNvPr id="367648" name="Rectangle 32"/>
          <p:cNvSpPr>
            <a:spLocks noChangeArrowheads="1"/>
          </p:cNvSpPr>
          <p:nvPr/>
        </p:nvSpPr>
        <p:spPr bwMode="auto">
          <a:xfrm>
            <a:off x="2031471" y="5486400"/>
            <a:ext cx="1218883" cy="38100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000010</a:t>
            </a:r>
            <a:endParaRPr lang="en-US" altLang="en-US" sz="2400">
              <a:solidFill>
                <a:srgbClr val="990000"/>
              </a:solidFill>
              <a:latin typeface="Times New Roman" pitchFamily="18" charset="0"/>
            </a:endParaRPr>
          </a:p>
        </p:txBody>
      </p:sp>
      <p:sp>
        <p:nvSpPr>
          <p:cNvPr id="367649" name="Rectangle 33"/>
          <p:cNvSpPr>
            <a:spLocks noChangeArrowheads="1"/>
          </p:cNvSpPr>
          <p:nvPr/>
        </p:nvSpPr>
        <p:spPr bwMode="auto">
          <a:xfrm>
            <a:off x="3250353" y="5486400"/>
            <a:ext cx="5281824" cy="381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000066"/>
                </a:solidFill>
                <a:latin typeface="Courier" charset="0"/>
              </a:rPr>
              <a:t>00</a:t>
            </a:r>
            <a:r>
              <a:rPr lang="en-US" altLang="en-US">
                <a:solidFill>
                  <a:srgbClr val="990000"/>
                </a:solidFill>
                <a:latin typeface="Courier" charset="0"/>
              </a:rPr>
              <a:t>0001</a:t>
            </a:r>
            <a:r>
              <a:rPr lang="en-US" altLang="en-US">
                <a:solidFill>
                  <a:srgbClr val="000066"/>
                </a:solidFill>
                <a:latin typeface="Courier" charset="0"/>
              </a:rPr>
              <a:t>0000</a:t>
            </a:r>
            <a:r>
              <a:rPr lang="en-US" altLang="en-US">
                <a:solidFill>
                  <a:srgbClr val="990000"/>
                </a:solidFill>
                <a:latin typeface="Courier" charset="0"/>
              </a:rPr>
              <a:t>0000</a:t>
            </a:r>
            <a:r>
              <a:rPr lang="en-US" altLang="en-US">
                <a:solidFill>
                  <a:srgbClr val="000066"/>
                </a:solidFill>
                <a:latin typeface="Courier" charset="0"/>
              </a:rPr>
              <a:t>0000</a:t>
            </a:r>
            <a:r>
              <a:rPr lang="en-US" altLang="en-US">
                <a:solidFill>
                  <a:srgbClr val="990000"/>
                </a:solidFill>
                <a:latin typeface="Courier" charset="0"/>
              </a:rPr>
              <a:t>0000</a:t>
            </a:r>
            <a:r>
              <a:rPr lang="en-US" altLang="en-US">
                <a:solidFill>
                  <a:srgbClr val="000066"/>
                </a:solidFill>
                <a:latin typeface="Courier" charset="0"/>
              </a:rPr>
              <a:t>1000</a:t>
            </a:r>
            <a:endParaRPr lang="en-US" altLang="en-US">
              <a:solidFill>
                <a:srgbClr val="990000"/>
              </a:solidFill>
              <a:latin typeface="Times New Roman" pitchFamily="18" charset="0"/>
            </a:endParaRPr>
          </a:p>
        </p:txBody>
      </p:sp>
      <p:grpSp>
        <p:nvGrpSpPr>
          <p:cNvPr id="367650" name="Group 34"/>
          <p:cNvGrpSpPr>
            <a:grpSpLocks/>
          </p:cNvGrpSpPr>
          <p:nvPr/>
        </p:nvGrpSpPr>
        <p:grpSpPr bwMode="auto">
          <a:xfrm>
            <a:off x="2031471" y="4495800"/>
            <a:ext cx="6500707" cy="1371600"/>
            <a:chOff x="960" y="2832"/>
            <a:chExt cx="3072" cy="864"/>
          </a:xfrm>
        </p:grpSpPr>
        <p:sp>
          <p:nvSpPr>
            <p:cNvPr id="367651" name="Rectangle 35"/>
            <p:cNvSpPr>
              <a:spLocks noChangeArrowheads="1"/>
            </p:cNvSpPr>
            <p:nvPr/>
          </p:nvSpPr>
          <p:spPr bwMode="auto">
            <a:xfrm>
              <a:off x="960" y="2832"/>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7652" name="Rectangle 36"/>
            <p:cNvSpPr>
              <a:spLocks noChangeArrowheads="1"/>
            </p:cNvSpPr>
            <p:nvPr/>
          </p:nvSpPr>
          <p:spPr bwMode="auto">
            <a:xfrm>
              <a:off x="1536" y="2832"/>
              <a:ext cx="249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sp>
          <p:nvSpPr>
            <p:cNvPr id="367653" name="Rectangle 37"/>
            <p:cNvSpPr>
              <a:spLocks noChangeArrowheads="1"/>
            </p:cNvSpPr>
            <p:nvPr/>
          </p:nvSpPr>
          <p:spPr bwMode="auto">
            <a:xfrm>
              <a:off x="960" y="3456"/>
              <a:ext cx="57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solidFill>
                  <a:srgbClr val="990000"/>
                </a:solidFill>
                <a:latin typeface="Times New Roman" pitchFamily="18" charset="0"/>
              </a:endParaRPr>
            </a:p>
          </p:txBody>
        </p:sp>
        <p:sp>
          <p:nvSpPr>
            <p:cNvPr id="367654" name="Rectangle 38"/>
            <p:cNvSpPr>
              <a:spLocks noChangeArrowheads="1"/>
            </p:cNvSpPr>
            <p:nvPr/>
          </p:nvSpPr>
          <p:spPr bwMode="auto">
            <a:xfrm>
              <a:off x="1536" y="3456"/>
              <a:ext cx="2496" cy="24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solidFill>
                  <a:srgbClr val="990000"/>
                </a:solidFill>
                <a:latin typeface="Times New Roman" pitchFamily="18" charset="0"/>
              </a:endParaRPr>
            </a:p>
          </p:txBody>
        </p:sp>
      </p:grpSp>
      <p:grpSp>
        <p:nvGrpSpPr>
          <p:cNvPr id="367655" name="Group 39"/>
          <p:cNvGrpSpPr>
            <a:grpSpLocks/>
          </p:cNvGrpSpPr>
          <p:nvPr/>
        </p:nvGrpSpPr>
        <p:grpSpPr bwMode="auto">
          <a:xfrm>
            <a:off x="10157354" y="2743200"/>
            <a:ext cx="812588" cy="838200"/>
            <a:chOff x="4800" y="1728"/>
            <a:chExt cx="384" cy="528"/>
          </a:xfrm>
        </p:grpSpPr>
        <p:sp>
          <p:nvSpPr>
            <p:cNvPr id="367656" name="Oval 40"/>
            <p:cNvSpPr>
              <a:spLocks noChangeArrowheads="1"/>
            </p:cNvSpPr>
            <p:nvPr/>
          </p:nvSpPr>
          <p:spPr bwMode="auto">
            <a:xfrm>
              <a:off x="4800" y="1728"/>
              <a:ext cx="384" cy="336"/>
            </a:xfrm>
            <a:prstGeom prst="ellipse">
              <a:avLst/>
            </a:prstGeom>
            <a:solidFill>
              <a:srgbClr val="FFCCCC"/>
            </a:solidFill>
            <a:ln w="381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a:solidFill>
                    <a:srgbClr val="000066"/>
                  </a:solidFill>
                  <a:latin typeface="Courier New" pitchFamily="49" charset="0"/>
                </a:rPr>
                <a:t>&gt;&gt;2</a:t>
              </a:r>
            </a:p>
          </p:txBody>
        </p:sp>
        <p:sp>
          <p:nvSpPr>
            <p:cNvPr id="367657" name="Line 41"/>
            <p:cNvSpPr>
              <a:spLocks noChangeShapeType="1"/>
            </p:cNvSpPr>
            <p:nvPr/>
          </p:nvSpPr>
          <p:spPr bwMode="auto">
            <a:xfrm>
              <a:off x="4992" y="2064"/>
              <a:ext cx="0" cy="192"/>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58" name="Group 42"/>
          <p:cNvGrpSpPr>
            <a:grpSpLocks/>
          </p:cNvGrpSpPr>
          <p:nvPr/>
        </p:nvGrpSpPr>
        <p:grpSpPr bwMode="auto">
          <a:xfrm>
            <a:off x="9954207" y="1981200"/>
            <a:ext cx="1432610" cy="762000"/>
            <a:chOff x="4704" y="1248"/>
            <a:chExt cx="677" cy="480"/>
          </a:xfrm>
        </p:grpSpPr>
        <p:sp>
          <p:nvSpPr>
            <p:cNvPr id="367659" name="AutoShape 43"/>
            <p:cNvSpPr>
              <a:spLocks/>
            </p:cNvSpPr>
            <p:nvPr/>
          </p:nvSpPr>
          <p:spPr bwMode="auto">
            <a:xfrm rot="5400000">
              <a:off x="4944" y="1008"/>
              <a:ext cx="96" cy="576"/>
            </a:xfrm>
            <a:prstGeom prst="rightBrace">
              <a:avLst>
                <a:gd name="adj1" fmla="val 50000"/>
                <a:gd name="adj2" fmla="val 48782"/>
              </a:avLst>
            </a:prstGeom>
            <a:noFill/>
            <a:ln w="38100">
              <a:solidFill>
                <a:srgbClr val="000066"/>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0" name="Line 44"/>
            <p:cNvSpPr>
              <a:spLocks noChangeShapeType="1"/>
            </p:cNvSpPr>
            <p:nvPr/>
          </p:nvSpPr>
          <p:spPr bwMode="auto">
            <a:xfrm>
              <a:off x="4992" y="1392"/>
              <a:ext cx="0" cy="336"/>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1" name="Text Box 45"/>
            <p:cNvSpPr txBox="1">
              <a:spLocks noChangeArrowheads="1"/>
            </p:cNvSpPr>
            <p:nvPr/>
          </p:nvSpPr>
          <p:spPr bwMode="auto">
            <a:xfrm>
              <a:off x="5020" y="1391"/>
              <a:ext cx="361" cy="29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sz="1200">
                  <a:solidFill>
                    <a:srgbClr val="000066"/>
                  </a:solidFill>
                  <a:latin typeface="Helvetica" pitchFamily="34" charset="0"/>
                </a:rPr>
                <a:t>lower 28</a:t>
              </a:r>
            </a:p>
            <a:p>
              <a:pPr algn="l"/>
              <a:r>
                <a:rPr lang="en-US" altLang="en-US" sz="1200">
                  <a:solidFill>
                    <a:srgbClr val="000066"/>
                  </a:solidFill>
                  <a:latin typeface="Helvetica" pitchFamily="34" charset="0"/>
                </a:rPr>
                <a:t>bits</a:t>
              </a:r>
            </a:p>
          </p:txBody>
        </p:sp>
      </p:grpSp>
      <p:grpSp>
        <p:nvGrpSpPr>
          <p:cNvPr id="367662" name="Group 46"/>
          <p:cNvGrpSpPr>
            <a:grpSpLocks/>
          </p:cNvGrpSpPr>
          <p:nvPr/>
        </p:nvGrpSpPr>
        <p:grpSpPr bwMode="auto">
          <a:xfrm>
            <a:off x="8633751" y="3886200"/>
            <a:ext cx="1929897" cy="533400"/>
            <a:chOff x="4080" y="2448"/>
            <a:chExt cx="912" cy="336"/>
          </a:xfrm>
        </p:grpSpPr>
        <p:sp>
          <p:nvSpPr>
            <p:cNvPr id="367663" name="Line 47"/>
            <p:cNvSpPr>
              <a:spLocks noChangeShapeType="1"/>
            </p:cNvSpPr>
            <p:nvPr/>
          </p:nvSpPr>
          <p:spPr bwMode="auto">
            <a:xfrm flipH="1">
              <a:off x="4080" y="2640"/>
              <a:ext cx="912" cy="144"/>
            </a:xfrm>
            <a:prstGeom prst="line">
              <a:avLst/>
            </a:prstGeom>
            <a:noFill/>
            <a:ln w="3810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4" name="Line 48"/>
            <p:cNvSpPr>
              <a:spLocks noChangeShapeType="1"/>
            </p:cNvSpPr>
            <p:nvPr/>
          </p:nvSpPr>
          <p:spPr bwMode="auto">
            <a:xfrm>
              <a:off x="4992" y="2448"/>
              <a:ext cx="0" cy="192"/>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7665" name="Text Box 49"/>
          <p:cNvSpPr txBox="1">
            <a:spLocks noChangeArrowheads="1"/>
          </p:cNvSpPr>
          <p:nvPr/>
        </p:nvSpPr>
        <p:spPr bwMode="auto">
          <a:xfrm>
            <a:off x="9621978" y="3548342"/>
            <a:ext cx="1425390" cy="36933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solidFill>
                  <a:srgbClr val="990000"/>
                </a:solidFill>
                <a:latin typeface="Courier New" pitchFamily="49" charset="0"/>
              </a:rPr>
              <a:t>0x</a:t>
            </a:r>
            <a:r>
              <a:rPr lang="en-US" altLang="en-US">
                <a:solidFill>
                  <a:srgbClr val="000066"/>
                </a:solidFill>
                <a:latin typeface="Courier New" pitchFamily="49" charset="0"/>
              </a:rPr>
              <a:t>0</a:t>
            </a:r>
            <a:r>
              <a:rPr lang="en-US" altLang="en-US">
                <a:solidFill>
                  <a:srgbClr val="990000"/>
                </a:solidFill>
                <a:latin typeface="Courier New" pitchFamily="49" charset="0"/>
              </a:rPr>
              <a:t>1</a:t>
            </a:r>
            <a:r>
              <a:rPr lang="en-US" altLang="en-US">
                <a:solidFill>
                  <a:srgbClr val="000066"/>
                </a:solidFill>
                <a:latin typeface="Courier New" pitchFamily="49" charset="0"/>
              </a:rPr>
              <a:t>0</a:t>
            </a:r>
            <a:r>
              <a:rPr lang="en-US" altLang="en-US">
                <a:solidFill>
                  <a:srgbClr val="990000"/>
                </a:solidFill>
                <a:latin typeface="Courier New" pitchFamily="49" charset="0"/>
              </a:rPr>
              <a:t>0</a:t>
            </a:r>
            <a:r>
              <a:rPr lang="en-US" altLang="en-US">
                <a:solidFill>
                  <a:srgbClr val="000066"/>
                </a:solidFill>
                <a:latin typeface="Courier New" pitchFamily="49" charset="0"/>
              </a:rPr>
              <a:t>0</a:t>
            </a:r>
            <a:r>
              <a:rPr lang="en-US" altLang="en-US">
                <a:solidFill>
                  <a:srgbClr val="990000"/>
                </a:solidFill>
                <a:latin typeface="Courier New" pitchFamily="49" charset="0"/>
              </a:rPr>
              <a:t>0</a:t>
            </a:r>
            <a:r>
              <a:rPr lang="en-US" altLang="en-US">
                <a:solidFill>
                  <a:srgbClr val="000066"/>
                </a:solidFill>
                <a:latin typeface="Courier New" pitchFamily="49" charset="0"/>
              </a:rPr>
              <a:t>8</a:t>
            </a:r>
            <a:endParaRPr lang="en-US" altLang="en-US">
              <a:solidFill>
                <a:srgbClr val="990000"/>
              </a:solidFill>
              <a:latin typeface="Courier New" pitchFamily="49" charset="0"/>
            </a:endParaRPr>
          </a:p>
        </p:txBody>
      </p:sp>
      <p:sp>
        <p:nvSpPr>
          <p:cNvPr id="367666" name="Text Box 50"/>
          <p:cNvSpPr txBox="1">
            <a:spLocks noChangeArrowheads="1"/>
          </p:cNvSpPr>
          <p:nvPr/>
        </p:nvSpPr>
        <p:spPr bwMode="auto">
          <a:xfrm>
            <a:off x="1316224" y="3775076"/>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31</a:t>
            </a:r>
          </a:p>
        </p:txBody>
      </p:sp>
      <p:sp>
        <p:nvSpPr>
          <p:cNvPr id="367667" name="Text Box 51"/>
          <p:cNvSpPr txBox="1">
            <a:spLocks noChangeArrowheads="1"/>
          </p:cNvSpPr>
          <p:nvPr/>
        </p:nvSpPr>
        <p:spPr bwMode="auto">
          <a:xfrm>
            <a:off x="8621054" y="377507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Tree>
    <p:extLst>
      <p:ext uri="{BB962C8B-B14F-4D97-AF65-F5344CB8AC3E}">
        <p14:creationId xmlns:p14="http://schemas.microsoft.com/office/powerpoint/2010/main" val="3011792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7620"/>
                                        </p:tgtEl>
                                        <p:attrNameLst>
                                          <p:attrName>style.visibility</p:attrName>
                                        </p:attrNameLst>
                                      </p:cBhvr>
                                      <p:to>
                                        <p:strVal val="visible"/>
                                      </p:to>
                                    </p:set>
                                    <p:animEffect transition="in" filter="wipe(left)">
                                      <p:cBhvr>
                                        <p:cTn id="7" dur="500"/>
                                        <p:tgtEl>
                                          <p:spTgt spid="367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7646"/>
                                        </p:tgtEl>
                                        <p:attrNameLst>
                                          <p:attrName>style.visibility</p:attrName>
                                        </p:attrNameLst>
                                      </p:cBhvr>
                                      <p:to>
                                        <p:strVal val="visible"/>
                                      </p:to>
                                    </p:set>
                                    <p:animEffect transition="in" filter="wipe(left)">
                                      <p:cBhvr>
                                        <p:cTn id="12" dur="500"/>
                                        <p:tgtEl>
                                          <p:spTgt spid="3676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7648"/>
                                        </p:tgtEl>
                                        <p:attrNameLst>
                                          <p:attrName>style.visibility</p:attrName>
                                        </p:attrNameLst>
                                      </p:cBhvr>
                                      <p:to>
                                        <p:strVal val="visible"/>
                                      </p:to>
                                    </p:set>
                                    <p:animEffect transition="in" filter="wipe(left)">
                                      <p:cBhvr>
                                        <p:cTn id="17" dur="500"/>
                                        <p:tgtEl>
                                          <p:spTgt spid="3676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67658"/>
                                        </p:tgtEl>
                                        <p:attrNameLst>
                                          <p:attrName>style.visibility</p:attrName>
                                        </p:attrNameLst>
                                      </p:cBhvr>
                                      <p:to>
                                        <p:strVal val="visible"/>
                                      </p:to>
                                    </p:set>
                                    <p:animEffect transition="in" filter="wipe(up)">
                                      <p:cBhvr>
                                        <p:cTn id="22" dur="500"/>
                                        <p:tgtEl>
                                          <p:spTgt spid="3676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67655"/>
                                        </p:tgtEl>
                                        <p:attrNameLst>
                                          <p:attrName>style.visibility</p:attrName>
                                        </p:attrNameLst>
                                      </p:cBhvr>
                                      <p:to>
                                        <p:strVal val="visible"/>
                                      </p:to>
                                    </p:set>
                                    <p:animEffect transition="in" filter="wipe(up)">
                                      <p:cBhvr>
                                        <p:cTn id="27" dur="500"/>
                                        <p:tgtEl>
                                          <p:spTgt spid="3676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67665"/>
                                        </p:tgtEl>
                                        <p:attrNameLst>
                                          <p:attrName>style.visibility</p:attrName>
                                        </p:attrNameLst>
                                      </p:cBhvr>
                                      <p:to>
                                        <p:strVal val="visible"/>
                                      </p:to>
                                    </p:set>
                                    <p:animEffect transition="in" filter="wipe(up)">
                                      <p:cBhvr>
                                        <p:cTn id="32" dur="500"/>
                                        <p:tgtEl>
                                          <p:spTgt spid="3676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367662"/>
                                        </p:tgtEl>
                                        <p:attrNameLst>
                                          <p:attrName>style.visibility</p:attrName>
                                        </p:attrNameLst>
                                      </p:cBhvr>
                                      <p:to>
                                        <p:strVal val="visible"/>
                                      </p:to>
                                    </p:set>
                                    <p:animEffect transition="in" filter="wipe(right)">
                                      <p:cBhvr>
                                        <p:cTn id="37" dur="500"/>
                                        <p:tgtEl>
                                          <p:spTgt spid="3676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7647"/>
                                        </p:tgtEl>
                                        <p:attrNameLst>
                                          <p:attrName>style.visibility</p:attrName>
                                        </p:attrNameLst>
                                      </p:cBhvr>
                                      <p:to>
                                        <p:strVal val="visible"/>
                                      </p:to>
                                    </p:set>
                                    <p:animEffect transition="in" filter="wipe(left)">
                                      <p:cBhvr>
                                        <p:cTn id="42" dur="500"/>
                                        <p:tgtEl>
                                          <p:spTgt spid="3676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7649"/>
                                        </p:tgtEl>
                                        <p:attrNameLst>
                                          <p:attrName>style.visibility</p:attrName>
                                        </p:attrNameLst>
                                      </p:cBhvr>
                                      <p:to>
                                        <p:strVal val="visible"/>
                                      </p:to>
                                    </p:set>
                                    <p:animEffect transition="in" filter="wipe(left)">
                                      <p:cBhvr>
                                        <p:cTn id="47" dur="500"/>
                                        <p:tgtEl>
                                          <p:spTgt spid="3676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36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46" grpId="0" animBg="1" autoUpdateAnimBg="0"/>
      <p:bldP spid="367647" grpId="0" animBg="1" autoUpdateAnimBg="0"/>
      <p:bldP spid="367648" grpId="0" animBg="1" autoUpdateAnimBg="0"/>
      <p:bldP spid="367649" grpId="0" animBg="1" autoUpdateAnimBg="0"/>
      <p:bldP spid="36766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ChangeArrowheads="1"/>
          </p:cNvSpPr>
          <p:nvPr/>
        </p:nvSpPr>
        <p:spPr bwMode="auto">
          <a:xfrm>
            <a:off x="5281824" y="6096000"/>
            <a:ext cx="4469236" cy="53340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b="0">
              <a:latin typeface="Courier New" pitchFamily="49" charset="0"/>
            </a:endParaRPr>
          </a:p>
        </p:txBody>
      </p:sp>
      <p:sp>
        <p:nvSpPr>
          <p:cNvPr id="368643" name="Rectangle 3"/>
          <p:cNvSpPr>
            <a:spLocks noGrp="1" noChangeArrowheads="1"/>
          </p:cNvSpPr>
          <p:nvPr>
            <p:ph type="title"/>
          </p:nvPr>
        </p:nvSpPr>
        <p:spPr/>
        <p:txBody>
          <a:bodyPr/>
          <a:lstStyle/>
          <a:p>
            <a:r>
              <a:rPr lang="en-US" altLang="en-US"/>
              <a:t>Constants / Immediate Instructions</a:t>
            </a:r>
          </a:p>
        </p:txBody>
      </p:sp>
      <p:sp>
        <p:nvSpPr>
          <p:cNvPr id="368644" name="Rectangle 4"/>
          <p:cNvSpPr>
            <a:spLocks noGrp="1" noChangeArrowheads="1"/>
          </p:cNvSpPr>
          <p:nvPr>
            <p:ph type="body" idx="1"/>
          </p:nvPr>
        </p:nvSpPr>
        <p:spPr/>
        <p:txBody>
          <a:bodyPr>
            <a:normAutofit lnSpcReduction="10000"/>
          </a:bodyPr>
          <a:lstStyle/>
          <a:p>
            <a:r>
              <a:rPr lang="en-US" altLang="en-US"/>
              <a:t>Small constants are used quite frequently </a:t>
            </a:r>
            <a:br>
              <a:rPr lang="en-US" altLang="en-US"/>
            </a:br>
            <a:r>
              <a:rPr lang="en-US" altLang="en-US"/>
              <a:t>(50% of operands) </a:t>
            </a:r>
            <a:br>
              <a:rPr lang="en-US" altLang="en-US"/>
            </a:br>
            <a:r>
              <a:rPr lang="en-US" altLang="en-US" sz="1800">
                <a:latin typeface="Courier" charset="0"/>
              </a:rPr>
              <a:t>	e.g., 	</a:t>
            </a:r>
            <a:r>
              <a:rPr lang="en-US" altLang="en-US" sz="1800">
                <a:solidFill>
                  <a:srgbClr val="0237BC"/>
                </a:solidFill>
                <a:latin typeface="Arial Narrow" pitchFamily="34" charset="0"/>
              </a:rPr>
              <a:t>A = A + 5;</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B = B + 1;</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C = C - 18;</a:t>
            </a:r>
            <a:endParaRPr lang="en-US" altLang="en-US">
              <a:solidFill>
                <a:srgbClr val="0237BC"/>
              </a:solidFill>
              <a:latin typeface="Arial Narrow" pitchFamily="34" charset="0"/>
            </a:endParaRPr>
          </a:p>
          <a:p>
            <a:r>
              <a:rPr lang="en-US" altLang="en-US"/>
              <a:t>MIPS Immediate Instructions (I-Format):</a:t>
            </a:r>
            <a:r>
              <a:rPr lang="en-US" altLang="en-US" sz="1800">
                <a:latin typeface="Arial Narrow" pitchFamily="34" charset="0"/>
              </a:rPr>
              <a:t/>
            </a:r>
            <a:br>
              <a:rPr lang="en-US" altLang="en-US" sz="1800">
                <a:latin typeface="Arial Narrow" pitchFamily="34" charset="0"/>
              </a:rPr>
            </a:br>
            <a:r>
              <a:rPr lang="en-US" altLang="en-US" sz="1800">
                <a:latin typeface="Arial Narrow" pitchFamily="34" charset="0"/>
              </a:rPr>
              <a:t> </a:t>
            </a:r>
            <a:r>
              <a:rPr lang="en-US" altLang="en-US" sz="1800">
                <a:solidFill>
                  <a:srgbClr val="000000"/>
                </a:solidFill>
                <a:latin typeface="Arial Narrow" pitchFamily="34" charset="0"/>
              </a:rPr>
              <a:t>	</a:t>
            </a:r>
            <a:r>
              <a:rPr lang="en-US" altLang="en-US" sz="1800">
                <a:solidFill>
                  <a:srgbClr val="0237BC"/>
                </a:solidFill>
                <a:latin typeface="Arial Narrow" pitchFamily="34" charset="0"/>
              </a:rPr>
              <a:t>addi $29, $29, 4	</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slti $8, $18, 10	</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andi $29, $29, 6</a:t>
            </a:r>
            <a:br>
              <a:rPr lang="en-US" altLang="en-US" sz="1800">
                <a:solidFill>
                  <a:srgbClr val="0237BC"/>
                </a:solidFill>
                <a:latin typeface="Arial Narrow" pitchFamily="34" charset="0"/>
              </a:rPr>
            </a:br>
            <a:r>
              <a:rPr lang="en-US" altLang="en-US" sz="1800">
                <a:solidFill>
                  <a:srgbClr val="0237BC"/>
                </a:solidFill>
                <a:latin typeface="Arial Narrow" pitchFamily="34" charset="0"/>
              </a:rPr>
              <a:t>	ori $29, $29, 4</a:t>
            </a:r>
          </a:p>
          <a:p>
            <a:r>
              <a:rPr lang="en-US" altLang="en-US"/>
              <a:t>Allows up to 16-bit constants</a:t>
            </a:r>
          </a:p>
          <a:p>
            <a:r>
              <a:rPr lang="en-US" altLang="en-US"/>
              <a:t>How do you load just a constant into a register?</a:t>
            </a:r>
          </a:p>
        </p:txBody>
      </p:sp>
      <p:sp>
        <p:nvSpPr>
          <p:cNvPr id="368645" name="Rectangle 5"/>
          <p:cNvSpPr>
            <a:spLocks noChangeArrowheads="1"/>
          </p:cNvSpPr>
          <p:nvPr/>
        </p:nvSpPr>
        <p:spPr bwMode="auto">
          <a:xfrm>
            <a:off x="5281824" y="6096000"/>
            <a:ext cx="4469236" cy="533400"/>
          </a:xfrm>
          <a:prstGeom prst="rect">
            <a:avLst/>
          </a:prstGeom>
          <a:solidFill>
            <a:srgbClr val="FFFF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a:latin typeface="Courier New" pitchFamily="49" charset="0"/>
              </a:rPr>
              <a:t>   ori $5, </a:t>
            </a:r>
            <a:r>
              <a:rPr lang="en-US" altLang="en-US">
                <a:solidFill>
                  <a:srgbClr val="990000"/>
                </a:solidFill>
                <a:latin typeface="Courier New" pitchFamily="49" charset="0"/>
              </a:rPr>
              <a:t>$zero</a:t>
            </a:r>
            <a:r>
              <a:rPr lang="en-US" altLang="en-US">
                <a:latin typeface="Courier New" pitchFamily="49" charset="0"/>
              </a:rPr>
              <a:t>, 666</a:t>
            </a:r>
            <a:r>
              <a:rPr lang="en-US" altLang="en-US" b="0">
                <a:latin typeface="Courier New" pitchFamily="49" charset="0"/>
              </a:rPr>
              <a:t> </a:t>
            </a:r>
          </a:p>
        </p:txBody>
      </p:sp>
      <p:sp>
        <p:nvSpPr>
          <p:cNvPr id="368646" name="Rectangle 6"/>
          <p:cNvSpPr>
            <a:spLocks noChangeArrowheads="1"/>
          </p:cNvSpPr>
          <p:nvPr/>
        </p:nvSpPr>
        <p:spPr bwMode="auto">
          <a:xfrm>
            <a:off x="5281824" y="6096000"/>
            <a:ext cx="4469236" cy="53340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b="0">
              <a:latin typeface="Courier New" pitchFamily="49" charset="0"/>
            </a:endParaRPr>
          </a:p>
        </p:txBody>
      </p:sp>
      <p:grpSp>
        <p:nvGrpSpPr>
          <p:cNvPr id="368647" name="Group 7"/>
          <p:cNvGrpSpPr>
            <a:grpSpLocks/>
          </p:cNvGrpSpPr>
          <p:nvPr/>
        </p:nvGrpSpPr>
        <p:grpSpPr bwMode="auto">
          <a:xfrm>
            <a:off x="4579274" y="3894142"/>
            <a:ext cx="4799350" cy="382588"/>
            <a:chOff x="2352" y="2351"/>
            <a:chExt cx="2268" cy="241"/>
          </a:xfrm>
        </p:grpSpPr>
        <p:sp>
          <p:nvSpPr>
            <p:cNvPr id="368648" name="AutoShape 8"/>
            <p:cNvSpPr>
              <a:spLocks/>
            </p:cNvSpPr>
            <p:nvPr/>
          </p:nvSpPr>
          <p:spPr bwMode="auto">
            <a:xfrm>
              <a:off x="2352" y="2352"/>
              <a:ext cx="144" cy="240"/>
            </a:xfrm>
            <a:prstGeom prst="rightBrace">
              <a:avLst>
                <a:gd name="adj1" fmla="val 13889"/>
                <a:gd name="adj2" fmla="val 50000"/>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649" name="Text Box 9"/>
            <p:cNvSpPr txBox="1">
              <a:spLocks noChangeArrowheads="1"/>
            </p:cNvSpPr>
            <p:nvPr/>
          </p:nvSpPr>
          <p:spPr bwMode="auto">
            <a:xfrm>
              <a:off x="2484" y="2351"/>
              <a:ext cx="2136"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990000"/>
                  </a:solidFill>
                  <a:latin typeface="Helvetica" pitchFamily="34" charset="0"/>
                </a:rPr>
                <a:t>Arithmetic instructions </a:t>
              </a:r>
              <a:r>
                <a:rPr lang="en-US" altLang="en-US">
                  <a:solidFill>
                    <a:srgbClr val="000066"/>
                  </a:solidFill>
                  <a:latin typeface="Helvetica" pitchFamily="34" charset="0"/>
                </a:rPr>
                <a:t>sign-extend</a:t>
              </a:r>
              <a:r>
                <a:rPr lang="en-US" altLang="en-US">
                  <a:solidFill>
                    <a:srgbClr val="990000"/>
                  </a:solidFill>
                  <a:latin typeface="Helvetica" pitchFamily="34" charset="0"/>
                </a:rPr>
                <a:t> immed.</a:t>
              </a:r>
            </a:p>
          </p:txBody>
        </p:sp>
      </p:grpSp>
      <p:grpSp>
        <p:nvGrpSpPr>
          <p:cNvPr id="368650" name="Group 10"/>
          <p:cNvGrpSpPr>
            <a:grpSpLocks/>
          </p:cNvGrpSpPr>
          <p:nvPr/>
        </p:nvGrpSpPr>
        <p:grpSpPr bwMode="auto">
          <a:xfrm>
            <a:off x="4583506" y="4419606"/>
            <a:ext cx="5080793" cy="382588"/>
            <a:chOff x="2352" y="2688"/>
            <a:chExt cx="2401" cy="241"/>
          </a:xfrm>
        </p:grpSpPr>
        <p:sp>
          <p:nvSpPr>
            <p:cNvPr id="368651" name="AutoShape 11"/>
            <p:cNvSpPr>
              <a:spLocks/>
            </p:cNvSpPr>
            <p:nvPr/>
          </p:nvSpPr>
          <p:spPr bwMode="auto">
            <a:xfrm>
              <a:off x="2352" y="2688"/>
              <a:ext cx="144" cy="240"/>
            </a:xfrm>
            <a:prstGeom prst="rightBrace">
              <a:avLst>
                <a:gd name="adj1" fmla="val 13889"/>
                <a:gd name="adj2" fmla="val 50000"/>
              </a:avLst>
            </a:prstGeom>
            <a:noFill/>
            <a:ln w="38100">
              <a:solidFill>
                <a:srgbClr val="9900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652" name="Text Box 12"/>
            <p:cNvSpPr txBox="1">
              <a:spLocks noChangeArrowheads="1"/>
            </p:cNvSpPr>
            <p:nvPr/>
          </p:nvSpPr>
          <p:spPr bwMode="auto">
            <a:xfrm>
              <a:off x="2496" y="2696"/>
              <a:ext cx="2257" cy="2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a:solidFill>
                    <a:srgbClr val="990000"/>
                  </a:solidFill>
                  <a:latin typeface="Helvetica" pitchFamily="34" charset="0"/>
                </a:rPr>
                <a:t>Logical instructions </a:t>
              </a:r>
              <a:r>
                <a:rPr lang="en-US" altLang="en-US" u="sng">
                  <a:solidFill>
                    <a:srgbClr val="000066"/>
                  </a:solidFill>
                  <a:latin typeface="Helvetica" pitchFamily="34" charset="0"/>
                </a:rPr>
                <a:t>don’t</a:t>
              </a:r>
              <a:r>
                <a:rPr lang="en-US" altLang="en-US">
                  <a:solidFill>
                    <a:srgbClr val="990000"/>
                  </a:solidFill>
                  <a:latin typeface="Helvetica" pitchFamily="34" charset="0"/>
                </a:rPr>
                <a:t> sign extend immed.</a:t>
              </a:r>
            </a:p>
          </p:txBody>
        </p:sp>
      </p:grpSp>
    </p:spTree>
    <p:extLst>
      <p:ext uri="{BB962C8B-B14F-4D97-AF65-F5344CB8AC3E}">
        <p14:creationId xmlns:p14="http://schemas.microsoft.com/office/powerpoint/2010/main" val="858754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68645"/>
                                        </p:tgtEl>
                                        <p:attrNameLst>
                                          <p:attrName>style.visibility</p:attrName>
                                        </p:attrNameLst>
                                      </p:cBhvr>
                                      <p:to>
                                        <p:strVal val="visible"/>
                                      </p:to>
                                    </p:set>
                                    <p:animEffect transition="in" filter="wipe(left)">
                                      <p:cBhvr>
                                        <p:cTn id="11" dur="500"/>
                                        <p:tgtEl>
                                          <p:spTgt spid="3686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68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animBg="1" autoUpdateAnimBg="0"/>
      <p:bldP spid="368645" grpId="0" animBg="1" autoUpdateAnimBg="0"/>
      <p:bldP spid="368646"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en-US" altLang="en-US"/>
              <a:t>Why are Immediates only 16 bits?</a:t>
            </a:r>
          </a:p>
        </p:txBody>
      </p:sp>
      <p:sp>
        <p:nvSpPr>
          <p:cNvPr id="369667" name="Rectangle 3"/>
          <p:cNvSpPr>
            <a:spLocks noGrp="1" noChangeArrowheads="1"/>
          </p:cNvSpPr>
          <p:nvPr>
            <p:ph type="body" idx="1"/>
          </p:nvPr>
        </p:nvSpPr>
        <p:spPr/>
        <p:txBody>
          <a:bodyPr/>
          <a:lstStyle/>
          <a:p>
            <a:r>
              <a:rPr lang="en-US" altLang="en-US" dirty="0"/>
              <a:t>Because 16 bits fits neatly in a 32-bit instruction</a:t>
            </a:r>
          </a:p>
          <a:p>
            <a:r>
              <a:rPr lang="en-US" altLang="en-US" dirty="0"/>
              <a:t>Because most constants are small (i.e. &lt; 16 bits)</a:t>
            </a:r>
          </a:p>
          <a:p>
            <a:r>
              <a:rPr lang="en-US" altLang="en-US" dirty="0"/>
              <a:t>Design Principle </a:t>
            </a:r>
            <a:r>
              <a:rPr lang="en-US" altLang="en-US" dirty="0" smtClean="0"/>
              <a:t>3: </a:t>
            </a:r>
            <a:r>
              <a:rPr lang="en-US" altLang="en-US" dirty="0">
                <a:solidFill>
                  <a:srgbClr val="CC0000"/>
                </a:solidFill>
              </a:rPr>
              <a:t>Make the Common Case Fast</a:t>
            </a:r>
          </a:p>
        </p:txBody>
      </p:sp>
    </p:spTree>
    <p:extLst>
      <p:ext uri="{BB962C8B-B14F-4D97-AF65-F5344CB8AC3E}">
        <p14:creationId xmlns:p14="http://schemas.microsoft.com/office/powerpoint/2010/main" val="12531287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en-US"/>
              <a:t>MIPS Logical Instructions</a:t>
            </a:r>
          </a:p>
        </p:txBody>
      </p:sp>
      <p:sp>
        <p:nvSpPr>
          <p:cNvPr id="370691" name="Rectangle 3"/>
          <p:cNvSpPr>
            <a:spLocks noGrp="1" noChangeArrowheads="1"/>
          </p:cNvSpPr>
          <p:nvPr>
            <p:ph type="body" idx="1"/>
          </p:nvPr>
        </p:nvSpPr>
        <p:spPr>
          <a:xfrm>
            <a:off x="1320456" y="1676400"/>
            <a:ext cx="9547913" cy="4114800"/>
          </a:xfrm>
        </p:spPr>
        <p:txBody>
          <a:bodyPr/>
          <a:lstStyle/>
          <a:p>
            <a:r>
              <a:rPr lang="en-US" altLang="en-US">
                <a:solidFill>
                  <a:srgbClr val="0237BC"/>
                </a:solidFill>
                <a:latin typeface="Arial Narrow" pitchFamily="34" charset="0"/>
              </a:rPr>
              <a:t>and, andi</a:t>
            </a:r>
            <a:r>
              <a:rPr lang="en-US" altLang="en-US"/>
              <a:t> - bitwise AND</a:t>
            </a:r>
          </a:p>
          <a:p>
            <a:r>
              <a:rPr lang="en-US" altLang="en-US">
                <a:solidFill>
                  <a:srgbClr val="0237BC"/>
                </a:solidFill>
                <a:latin typeface="Arial Narrow" pitchFamily="34" charset="0"/>
              </a:rPr>
              <a:t>or, ori</a:t>
            </a:r>
            <a:r>
              <a:rPr lang="en-US" altLang="en-US"/>
              <a:t> - bitwise OR</a:t>
            </a:r>
          </a:p>
          <a:p>
            <a:r>
              <a:rPr lang="en-US" altLang="en-US"/>
              <a:t>Example</a:t>
            </a:r>
          </a:p>
        </p:txBody>
      </p:sp>
      <p:grpSp>
        <p:nvGrpSpPr>
          <p:cNvPr id="3" name="Group 2"/>
          <p:cNvGrpSpPr/>
          <p:nvPr/>
        </p:nvGrpSpPr>
        <p:grpSpPr>
          <a:xfrm>
            <a:off x="732003" y="3354389"/>
            <a:ext cx="9920188" cy="2898775"/>
            <a:chOff x="732003" y="3354389"/>
            <a:chExt cx="9920188" cy="2898775"/>
          </a:xfrm>
        </p:grpSpPr>
        <p:grpSp>
          <p:nvGrpSpPr>
            <p:cNvPr id="2" name="Group 1"/>
            <p:cNvGrpSpPr/>
            <p:nvPr/>
          </p:nvGrpSpPr>
          <p:grpSpPr>
            <a:xfrm>
              <a:off x="732003" y="3354389"/>
              <a:ext cx="9920188" cy="2898775"/>
              <a:chOff x="732003" y="3354389"/>
              <a:chExt cx="9920188" cy="2898775"/>
            </a:xfrm>
          </p:grpSpPr>
          <p:sp>
            <p:nvSpPr>
              <p:cNvPr id="370692" name="Text Box 4"/>
              <p:cNvSpPr txBox="1">
                <a:spLocks noChangeArrowheads="1"/>
              </p:cNvSpPr>
              <p:nvPr/>
            </p:nvSpPr>
            <p:spPr bwMode="auto">
              <a:xfrm>
                <a:off x="8409269" y="3773490"/>
                <a:ext cx="2242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solidFill>
                      <a:srgbClr val="0237BC"/>
                    </a:solidFill>
                    <a:latin typeface="Arial Narrow" pitchFamily="34" charset="0"/>
                  </a:rPr>
                  <a:t>and	$s2,$s0,$s1</a:t>
                </a:r>
              </a:p>
            </p:txBody>
          </p:sp>
          <p:sp>
            <p:nvSpPr>
              <p:cNvPr id="370693" name="Text Box 5"/>
              <p:cNvSpPr txBox="1">
                <a:spLocks noChangeArrowheads="1"/>
              </p:cNvSpPr>
              <p:nvPr/>
            </p:nvSpPr>
            <p:spPr bwMode="auto">
              <a:xfrm>
                <a:off x="8409269" y="4649790"/>
                <a:ext cx="21371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solidFill>
                      <a:srgbClr val="0237BC"/>
                    </a:solidFill>
                    <a:latin typeface="Arial Narrow" pitchFamily="34" charset="0"/>
                  </a:rPr>
                  <a:t>ori	$s3,s2,252</a:t>
                </a:r>
              </a:p>
            </p:txBody>
          </p:sp>
          <p:grpSp>
            <p:nvGrpSpPr>
              <p:cNvPr id="370694" name="Group 6"/>
              <p:cNvGrpSpPr>
                <a:grpSpLocks/>
              </p:cNvGrpSpPr>
              <p:nvPr/>
            </p:nvGrpSpPr>
            <p:grpSpPr bwMode="auto">
              <a:xfrm>
                <a:off x="732003" y="3354389"/>
                <a:ext cx="7575693" cy="855663"/>
                <a:chOff x="240" y="1920"/>
                <a:chExt cx="3580" cy="539"/>
              </a:xfrm>
            </p:grpSpPr>
            <p:sp>
              <p:nvSpPr>
                <p:cNvPr id="370695" name="Rectangle 7"/>
                <p:cNvSpPr>
                  <a:spLocks noChangeArrowheads="1"/>
                </p:cNvSpPr>
                <p:nvPr/>
              </p:nvSpPr>
              <p:spPr bwMode="auto">
                <a:xfrm>
                  <a:off x="604" y="1967"/>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dirty="0">
                      <a:solidFill>
                        <a:srgbClr val="990000"/>
                      </a:solidFill>
                      <a:latin typeface="Courier" charset="0"/>
                    </a:rPr>
                    <a:t>11011111010110100100100011110101</a:t>
                  </a:r>
                  <a:endParaRPr lang="en-US" altLang="en-US" sz="2000" dirty="0">
                    <a:solidFill>
                      <a:srgbClr val="990000"/>
                    </a:solidFill>
                    <a:latin typeface="Times New Roman" pitchFamily="18" charset="0"/>
                  </a:endParaRPr>
                </a:p>
              </p:txBody>
            </p:sp>
            <p:sp>
              <p:nvSpPr>
                <p:cNvPr id="370696" name="Rectangle 8"/>
                <p:cNvSpPr>
                  <a:spLocks noChangeArrowheads="1"/>
                </p:cNvSpPr>
                <p:nvPr/>
              </p:nvSpPr>
              <p:spPr bwMode="auto">
                <a:xfrm>
                  <a:off x="604" y="2255"/>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rgbClr val="000099"/>
                      </a:solidFill>
                      <a:latin typeface="Courier" charset="0"/>
                    </a:rPr>
                    <a:t>11110000111100001111000011110000</a:t>
                  </a:r>
                  <a:endParaRPr lang="en-US" altLang="en-US" sz="2000">
                    <a:solidFill>
                      <a:srgbClr val="000099"/>
                    </a:solidFill>
                    <a:latin typeface="Times New Roman" pitchFamily="18" charset="0"/>
                  </a:endParaRPr>
                </a:p>
              </p:txBody>
            </p:sp>
            <p:sp>
              <p:nvSpPr>
                <p:cNvPr id="370697" name="Text Box 9"/>
                <p:cNvSpPr txBox="1">
                  <a:spLocks noChangeArrowheads="1"/>
                </p:cNvSpPr>
                <p:nvPr/>
              </p:nvSpPr>
              <p:spPr bwMode="auto">
                <a:xfrm>
                  <a:off x="240" y="1920"/>
                  <a:ext cx="2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$s0</a:t>
                  </a:r>
                </a:p>
              </p:txBody>
            </p:sp>
            <p:sp>
              <p:nvSpPr>
                <p:cNvPr id="370698" name="Text Box 10"/>
                <p:cNvSpPr txBox="1">
                  <a:spLocks noChangeArrowheads="1"/>
                </p:cNvSpPr>
                <p:nvPr/>
              </p:nvSpPr>
              <p:spPr bwMode="auto">
                <a:xfrm>
                  <a:off x="240" y="2207"/>
                  <a:ext cx="2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$s1</a:t>
                  </a:r>
                </a:p>
              </p:txBody>
            </p:sp>
          </p:grpSp>
          <p:grpSp>
            <p:nvGrpSpPr>
              <p:cNvPr id="370699" name="Group 11"/>
              <p:cNvGrpSpPr>
                <a:grpSpLocks/>
              </p:cNvGrpSpPr>
              <p:nvPr/>
            </p:nvGrpSpPr>
            <p:grpSpPr bwMode="auto">
              <a:xfrm>
                <a:off x="732003" y="4192589"/>
                <a:ext cx="7575693" cy="841375"/>
                <a:chOff x="240" y="2448"/>
                <a:chExt cx="3580" cy="530"/>
              </a:xfrm>
            </p:grpSpPr>
            <p:sp>
              <p:nvSpPr>
                <p:cNvPr id="370700" name="Text Box 12"/>
                <p:cNvSpPr txBox="1">
                  <a:spLocks noChangeArrowheads="1"/>
                </p:cNvSpPr>
                <p:nvPr/>
              </p:nvSpPr>
              <p:spPr bwMode="auto">
                <a:xfrm>
                  <a:off x="240" y="2726"/>
                  <a:ext cx="2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$s2</a:t>
                  </a:r>
                </a:p>
              </p:txBody>
            </p:sp>
            <p:sp>
              <p:nvSpPr>
                <p:cNvPr id="370701" name="Rectangle 13"/>
                <p:cNvSpPr>
                  <a:spLocks noChangeArrowheads="1"/>
                </p:cNvSpPr>
                <p:nvPr/>
              </p:nvSpPr>
              <p:spPr bwMode="auto">
                <a:xfrm>
                  <a:off x="604" y="2773"/>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rgbClr val="990000"/>
                      </a:solidFill>
                      <a:latin typeface="Courier" charset="0"/>
                    </a:rPr>
                    <a:t>1101</a:t>
                  </a:r>
                  <a:r>
                    <a:rPr lang="en-US" altLang="en-US" sz="2000">
                      <a:solidFill>
                        <a:srgbClr val="000099"/>
                      </a:solidFill>
                      <a:latin typeface="Courier" charset="0"/>
                    </a:rPr>
                    <a:t>0000</a:t>
                  </a:r>
                  <a:r>
                    <a:rPr lang="en-US" altLang="en-US" sz="2000">
                      <a:solidFill>
                        <a:srgbClr val="990000"/>
                      </a:solidFill>
                      <a:latin typeface="Courier" charset="0"/>
                    </a:rPr>
                    <a:t>0101</a:t>
                  </a:r>
                  <a:r>
                    <a:rPr lang="en-US" altLang="en-US" sz="2000">
                      <a:solidFill>
                        <a:srgbClr val="000099"/>
                      </a:solidFill>
                      <a:latin typeface="Courier" charset="0"/>
                    </a:rPr>
                    <a:t>0000</a:t>
                  </a:r>
                  <a:r>
                    <a:rPr lang="en-US" altLang="en-US" sz="2000">
                      <a:solidFill>
                        <a:srgbClr val="990000"/>
                      </a:solidFill>
                      <a:latin typeface="Courier" charset="0"/>
                    </a:rPr>
                    <a:t>0100</a:t>
                  </a:r>
                  <a:r>
                    <a:rPr lang="en-US" altLang="en-US" sz="2000">
                      <a:solidFill>
                        <a:srgbClr val="000099"/>
                      </a:solidFill>
                      <a:latin typeface="Courier" charset="0"/>
                    </a:rPr>
                    <a:t>0000</a:t>
                  </a:r>
                  <a:r>
                    <a:rPr lang="en-US" altLang="en-US" sz="2000">
                      <a:solidFill>
                        <a:srgbClr val="990000"/>
                      </a:solidFill>
                      <a:latin typeface="Courier" charset="0"/>
                    </a:rPr>
                    <a:t>1111</a:t>
                  </a:r>
                  <a:r>
                    <a:rPr lang="en-US" altLang="en-US" sz="2000">
                      <a:solidFill>
                        <a:srgbClr val="000099"/>
                      </a:solidFill>
                      <a:latin typeface="Courier" charset="0"/>
                    </a:rPr>
                    <a:t>0000</a:t>
                  </a:r>
                  <a:endParaRPr lang="en-US" altLang="en-US" sz="2000">
                    <a:solidFill>
                      <a:srgbClr val="990000"/>
                    </a:solidFill>
                    <a:latin typeface="Times New Roman" pitchFamily="18" charset="0"/>
                  </a:endParaRPr>
                </a:p>
              </p:txBody>
            </p:sp>
            <p:sp>
              <p:nvSpPr>
                <p:cNvPr id="370702" name="Line 14"/>
                <p:cNvSpPr>
                  <a:spLocks noChangeShapeType="1"/>
                </p:cNvSpPr>
                <p:nvPr/>
              </p:nvSpPr>
              <p:spPr bwMode="auto">
                <a:xfrm>
                  <a:off x="2208" y="2448"/>
                  <a:ext cx="0"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70703" name="Group 15"/>
              <p:cNvGrpSpPr>
                <a:grpSpLocks/>
              </p:cNvGrpSpPr>
              <p:nvPr/>
            </p:nvGrpSpPr>
            <p:grpSpPr bwMode="auto">
              <a:xfrm>
                <a:off x="732003" y="5411789"/>
                <a:ext cx="7575693" cy="841375"/>
                <a:chOff x="240" y="3216"/>
                <a:chExt cx="3580" cy="530"/>
              </a:xfrm>
            </p:grpSpPr>
            <p:sp>
              <p:nvSpPr>
                <p:cNvPr id="370704" name="Text Box 16"/>
                <p:cNvSpPr txBox="1">
                  <a:spLocks noChangeArrowheads="1"/>
                </p:cNvSpPr>
                <p:nvPr/>
              </p:nvSpPr>
              <p:spPr bwMode="auto">
                <a:xfrm>
                  <a:off x="240" y="3494"/>
                  <a:ext cx="2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$s3</a:t>
                  </a:r>
                </a:p>
              </p:txBody>
            </p:sp>
            <p:sp>
              <p:nvSpPr>
                <p:cNvPr id="370705" name="Rectangle 17"/>
                <p:cNvSpPr>
                  <a:spLocks noChangeArrowheads="1"/>
                </p:cNvSpPr>
                <p:nvPr/>
              </p:nvSpPr>
              <p:spPr bwMode="auto">
                <a:xfrm>
                  <a:off x="604" y="3541"/>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rgbClr val="990000"/>
                      </a:solidFill>
                      <a:latin typeface="Courier" charset="0"/>
                    </a:rPr>
                    <a:t>1101</a:t>
                  </a:r>
                  <a:r>
                    <a:rPr lang="en-US" altLang="en-US" sz="2000">
                      <a:solidFill>
                        <a:srgbClr val="000099"/>
                      </a:solidFill>
                      <a:latin typeface="Courier" charset="0"/>
                    </a:rPr>
                    <a:t>0000</a:t>
                  </a:r>
                  <a:r>
                    <a:rPr lang="en-US" altLang="en-US" sz="2000">
                      <a:solidFill>
                        <a:srgbClr val="990000"/>
                      </a:solidFill>
                      <a:latin typeface="Courier" charset="0"/>
                    </a:rPr>
                    <a:t>0101</a:t>
                  </a:r>
                  <a:r>
                    <a:rPr lang="en-US" altLang="en-US" sz="2000">
                      <a:solidFill>
                        <a:srgbClr val="000099"/>
                      </a:solidFill>
                      <a:latin typeface="Courier" charset="0"/>
                    </a:rPr>
                    <a:t>0000</a:t>
                  </a:r>
                  <a:r>
                    <a:rPr lang="en-US" altLang="en-US" sz="2000">
                      <a:solidFill>
                        <a:srgbClr val="990000"/>
                      </a:solidFill>
                      <a:latin typeface="Courier" charset="0"/>
                    </a:rPr>
                    <a:t>0100</a:t>
                  </a:r>
                  <a:r>
                    <a:rPr lang="en-US" altLang="en-US" sz="2000">
                      <a:solidFill>
                        <a:srgbClr val="000099"/>
                      </a:solidFill>
                      <a:latin typeface="Courier" charset="0"/>
                    </a:rPr>
                    <a:t>0000</a:t>
                  </a:r>
                  <a:r>
                    <a:rPr lang="en-US" altLang="en-US" sz="2000">
                      <a:solidFill>
                        <a:srgbClr val="990000"/>
                      </a:solidFill>
                      <a:latin typeface="Courier" charset="0"/>
                    </a:rPr>
                    <a:t>1111</a:t>
                  </a:r>
                  <a:r>
                    <a:rPr lang="en-US" altLang="en-US" sz="2000">
                      <a:solidFill>
                        <a:srgbClr val="006600"/>
                      </a:solidFill>
                      <a:latin typeface="Courier" charset="0"/>
                    </a:rPr>
                    <a:t>11</a:t>
                  </a:r>
                  <a:r>
                    <a:rPr lang="en-US" altLang="en-US" sz="2000">
                      <a:solidFill>
                        <a:srgbClr val="000099"/>
                      </a:solidFill>
                      <a:latin typeface="Courier" charset="0"/>
                    </a:rPr>
                    <a:t>00</a:t>
                  </a:r>
                  <a:endParaRPr lang="en-US" altLang="en-US" sz="2000">
                    <a:solidFill>
                      <a:srgbClr val="990000"/>
                    </a:solidFill>
                    <a:latin typeface="Times New Roman" pitchFamily="18" charset="0"/>
                  </a:endParaRPr>
                </a:p>
              </p:txBody>
            </p:sp>
            <p:sp>
              <p:nvSpPr>
                <p:cNvPr id="370706" name="Line 18"/>
                <p:cNvSpPr>
                  <a:spLocks noChangeShapeType="1"/>
                </p:cNvSpPr>
                <p:nvPr/>
              </p:nvSpPr>
              <p:spPr bwMode="auto">
                <a:xfrm>
                  <a:off x="2208" y="3216"/>
                  <a:ext cx="0"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0707" name="Rectangle 19"/>
              <p:cNvSpPr>
                <a:spLocks noChangeArrowheads="1"/>
              </p:cNvSpPr>
              <p:nvPr/>
            </p:nvSpPr>
            <p:spPr bwMode="auto">
              <a:xfrm>
                <a:off x="1500153" y="5106989"/>
                <a:ext cx="680542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rgbClr val="006600"/>
                    </a:solidFill>
                    <a:latin typeface="Courier" charset="0"/>
                  </a:rPr>
                  <a:t>00000000000000000000000011111100</a:t>
                </a:r>
                <a:endParaRPr lang="en-US" altLang="en-US" sz="2000">
                  <a:solidFill>
                    <a:schemeClr val="accent1"/>
                  </a:solidFill>
                  <a:latin typeface="Times New Roman" pitchFamily="18" charset="0"/>
                </a:endParaRPr>
              </a:p>
            </p:txBody>
          </p:sp>
        </p:grpSp>
        <p:sp>
          <p:nvSpPr>
            <p:cNvPr id="370708" name="Rectangle 20"/>
            <p:cNvSpPr>
              <a:spLocks noChangeArrowheads="1"/>
            </p:cNvSpPr>
            <p:nvPr/>
          </p:nvSpPr>
          <p:spPr bwMode="auto">
            <a:xfrm>
              <a:off x="7540254" y="5183189"/>
              <a:ext cx="243776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dirty="0">
                  <a:solidFill>
                    <a:srgbClr val="006600"/>
                  </a:solidFill>
                  <a:latin typeface="Times New Roman" pitchFamily="18" charset="0"/>
                </a:rPr>
                <a:t>(252</a:t>
              </a:r>
              <a:r>
                <a:rPr lang="en-US" altLang="en-US" sz="2000" baseline="-25000" dirty="0">
                  <a:solidFill>
                    <a:srgbClr val="006600"/>
                  </a:solidFill>
                  <a:latin typeface="Times New Roman" pitchFamily="18" charset="0"/>
                </a:rPr>
                <a:t>10</a:t>
              </a:r>
              <a:r>
                <a:rPr lang="en-US" altLang="en-US" sz="2000" dirty="0">
                  <a:solidFill>
                    <a:srgbClr val="006600"/>
                  </a:solidFill>
                  <a:latin typeface="Times New Roman" pitchFamily="18" charset="0"/>
                </a:rPr>
                <a:t>)</a:t>
              </a:r>
            </a:p>
          </p:txBody>
        </p:sp>
      </p:grpSp>
    </p:spTree>
    <p:extLst>
      <p:ext uri="{BB962C8B-B14F-4D97-AF65-F5344CB8AC3E}">
        <p14:creationId xmlns:p14="http://schemas.microsoft.com/office/powerpoint/2010/main" val="640640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9D94A7F8-3240-4FD8-A628-FCDF1D332D7F}" type="slidenum">
              <a:rPr lang="en-US"/>
              <a:pPr/>
              <a:t>6</a:t>
            </a:fld>
            <a:endParaRPr lang="en-US"/>
          </a:p>
        </p:txBody>
      </p:sp>
      <p:sp>
        <p:nvSpPr>
          <p:cNvPr id="57346" name="Rectangle 2"/>
          <p:cNvSpPr>
            <a:spLocks noGrp="1" noChangeArrowheads="1"/>
          </p:cNvSpPr>
          <p:nvPr>
            <p:ph type="title"/>
          </p:nvPr>
        </p:nvSpPr>
        <p:spPr>
          <a:xfrm>
            <a:off x="812589" y="0"/>
            <a:ext cx="10646178" cy="533400"/>
          </a:xfrm>
          <a:noFill/>
          <a:ln/>
        </p:spPr>
        <p:txBody>
          <a:bodyPr lIns="90488" tIns="44450" rIns="90488" bIns="44450"/>
          <a:lstStyle/>
          <a:p>
            <a:pPr eaLnBrk="0" hangingPunct="0">
              <a:lnSpc>
                <a:spcPct val="90000"/>
              </a:lnSpc>
            </a:pPr>
            <a:r>
              <a:rPr lang="en-US" sz="3200" b="1">
                <a:solidFill>
                  <a:srgbClr val="FF0000"/>
                </a:solidFill>
              </a:rPr>
              <a:t>MIPS Registers </a:t>
            </a:r>
            <a:r>
              <a:rPr lang="en-US" sz="2400" b="1">
                <a:solidFill>
                  <a:srgbClr val="FF0000"/>
                </a:solidFill>
              </a:rPr>
              <a:t>(continued)</a:t>
            </a:r>
            <a:endParaRPr lang="th-TH" sz="2400" b="1">
              <a:solidFill>
                <a:srgbClr val="FF0000"/>
              </a:solidFill>
            </a:endParaRPr>
          </a:p>
        </p:txBody>
      </p:sp>
      <p:sp>
        <p:nvSpPr>
          <p:cNvPr id="57347" name="Rectangle 3"/>
          <p:cNvSpPr>
            <a:spLocks noGrp="1" noChangeArrowheads="1"/>
          </p:cNvSpPr>
          <p:nvPr>
            <p:ph type="body" idx="1"/>
          </p:nvPr>
        </p:nvSpPr>
        <p:spPr>
          <a:xfrm>
            <a:off x="203147" y="2514600"/>
            <a:ext cx="11173090" cy="381000"/>
          </a:xfrm>
          <a:noFill/>
          <a:ln/>
          <a:extLst>
            <a:ext uri="{909E8E84-426E-40DD-AFC4-6F175D3DCCD1}">
              <a14:hiddenFill xmlns:a14="http://schemas.microsoft.com/office/drawing/2010/main">
                <a:solidFill>
                  <a:srgbClr val="BDEEF8"/>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txBody>
          <a:bodyPr lIns="90488" tIns="44450" rIns="90488" bIns="44450">
            <a:normAutofit fontScale="92500" lnSpcReduction="10000"/>
          </a:bodyPr>
          <a:lstStyle/>
          <a:p>
            <a:pPr eaLnBrk="0" hangingPunct="0">
              <a:lnSpc>
                <a:spcPct val="90000"/>
              </a:lnSpc>
            </a:pPr>
            <a:r>
              <a:rPr lang="en-US" sz="2400">
                <a:solidFill>
                  <a:srgbClr val="0000FF"/>
                </a:solidFill>
              </a:rPr>
              <a:t>Coprocessor 0 (CP0) registers</a:t>
            </a:r>
            <a:r>
              <a:rPr lang="en-US" sz="2400"/>
              <a:t> </a:t>
            </a:r>
            <a:r>
              <a:rPr lang="en-US" sz="2400">
                <a:solidFill>
                  <a:srgbClr val="0000FF"/>
                </a:solidFill>
              </a:rPr>
              <a:t>(partial list):</a:t>
            </a:r>
          </a:p>
        </p:txBody>
      </p:sp>
      <p:sp>
        <p:nvSpPr>
          <p:cNvPr id="57348" name="Line 4"/>
          <p:cNvSpPr>
            <a:spLocks noChangeShapeType="1"/>
          </p:cNvSpPr>
          <p:nvPr/>
        </p:nvSpPr>
        <p:spPr bwMode="auto">
          <a:xfrm>
            <a:off x="304720" y="762000"/>
            <a:ext cx="111730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49" name="Text Box 5"/>
          <p:cNvSpPr txBox="1">
            <a:spLocks noChangeArrowheads="1"/>
          </p:cNvSpPr>
          <p:nvPr/>
        </p:nvSpPr>
        <p:spPr bwMode="auto">
          <a:xfrm>
            <a:off x="711015" y="2971800"/>
            <a:ext cx="83984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folHlink"/>
                </a:solidFill>
                <a:cs typeface="Arial" charset="0"/>
              </a:rPr>
              <a:t>– </a:t>
            </a:r>
            <a:r>
              <a:rPr lang="en-US" sz="2400">
                <a:solidFill>
                  <a:schemeClr val="folHlink"/>
                </a:solidFill>
              </a:rPr>
              <a:t>Status register</a:t>
            </a:r>
            <a:r>
              <a:rPr lang="en-US" sz="2400"/>
              <a:t> (CP0reg12) – processor status and control;</a:t>
            </a:r>
          </a:p>
        </p:txBody>
      </p:sp>
      <p:sp>
        <p:nvSpPr>
          <p:cNvPr id="57350" name="Text Box 6"/>
          <p:cNvSpPr txBox="1">
            <a:spLocks noChangeArrowheads="1"/>
          </p:cNvSpPr>
          <p:nvPr/>
        </p:nvSpPr>
        <p:spPr bwMode="auto">
          <a:xfrm>
            <a:off x="711015" y="3581400"/>
            <a:ext cx="7834196"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folHlink"/>
                </a:solidFill>
              </a:rPr>
              <a:t>–</a:t>
            </a:r>
            <a:r>
              <a:rPr lang="en-US" sz="2400" i="1">
                <a:solidFill>
                  <a:schemeClr val="folHlink"/>
                </a:solidFill>
              </a:rPr>
              <a:t> </a:t>
            </a:r>
            <a:r>
              <a:rPr lang="en-US" sz="2400">
                <a:solidFill>
                  <a:schemeClr val="folHlink"/>
                </a:solidFill>
              </a:rPr>
              <a:t>Cause register</a:t>
            </a:r>
            <a:r>
              <a:rPr lang="en-US" sz="2400"/>
              <a:t> (CP0reg13) – cause of the most recent</a:t>
            </a:r>
          </a:p>
          <a:p>
            <a:pPr>
              <a:lnSpc>
                <a:spcPct val="80000"/>
              </a:lnSpc>
            </a:pPr>
            <a:r>
              <a:rPr lang="en-US" sz="2400"/>
              <a:t>   exception;</a:t>
            </a:r>
          </a:p>
        </p:txBody>
      </p:sp>
      <p:sp>
        <p:nvSpPr>
          <p:cNvPr id="57351" name="Text Box 7"/>
          <p:cNvSpPr txBox="1">
            <a:spLocks noChangeArrowheads="1"/>
          </p:cNvSpPr>
          <p:nvPr/>
        </p:nvSpPr>
        <p:spPr bwMode="auto">
          <a:xfrm>
            <a:off x="660228" y="4419601"/>
            <a:ext cx="7885492"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folHlink"/>
                </a:solidFill>
              </a:rPr>
              <a:t>–</a:t>
            </a:r>
            <a:r>
              <a:rPr lang="en-US" sz="2400" i="1">
                <a:solidFill>
                  <a:schemeClr val="folHlink"/>
                </a:solidFill>
              </a:rPr>
              <a:t> </a:t>
            </a:r>
            <a:r>
              <a:rPr lang="en-US" sz="2400">
                <a:solidFill>
                  <a:schemeClr val="folHlink"/>
                </a:solidFill>
              </a:rPr>
              <a:t>EPC register</a:t>
            </a:r>
            <a:r>
              <a:rPr lang="en-US" sz="2400"/>
              <a:t> (CP0reg14) – program counter at the last</a:t>
            </a:r>
          </a:p>
          <a:p>
            <a:pPr>
              <a:lnSpc>
                <a:spcPct val="90000"/>
              </a:lnSpc>
            </a:pPr>
            <a:r>
              <a:rPr lang="en-US" sz="2400"/>
              <a:t>   exception;</a:t>
            </a:r>
          </a:p>
        </p:txBody>
      </p:sp>
      <p:sp>
        <p:nvSpPr>
          <p:cNvPr id="57352" name="Text Box 8"/>
          <p:cNvSpPr txBox="1">
            <a:spLocks noChangeArrowheads="1"/>
          </p:cNvSpPr>
          <p:nvPr/>
        </p:nvSpPr>
        <p:spPr bwMode="auto">
          <a:xfrm>
            <a:off x="711015" y="5257800"/>
            <a:ext cx="11274663"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20000"/>
              </a:spcBef>
              <a:buFontTx/>
              <a:buChar char="–"/>
            </a:pPr>
            <a:r>
              <a:rPr lang="en-US" sz="2400">
                <a:solidFill>
                  <a:schemeClr val="folHlink"/>
                </a:solidFill>
              </a:rPr>
              <a:t> BadVAddr register</a:t>
            </a:r>
            <a:r>
              <a:rPr lang="en-US" sz="2400"/>
              <a:t> (CP0reg08) – the address for the most</a:t>
            </a:r>
          </a:p>
          <a:p>
            <a:pPr eaLnBrk="0" hangingPunct="0">
              <a:lnSpc>
                <a:spcPct val="70000"/>
              </a:lnSpc>
              <a:spcBef>
                <a:spcPct val="20000"/>
              </a:spcBef>
            </a:pPr>
            <a:r>
              <a:rPr lang="en-US" sz="2400"/>
              <a:t>   recent address related exception;</a:t>
            </a:r>
            <a:endParaRPr lang="en-US" sz="2400" i="1"/>
          </a:p>
        </p:txBody>
      </p:sp>
      <p:sp>
        <p:nvSpPr>
          <p:cNvPr id="57356" name="Text Box 12"/>
          <p:cNvSpPr txBox="1">
            <a:spLocks noChangeArrowheads="1"/>
          </p:cNvSpPr>
          <p:nvPr/>
        </p:nvSpPr>
        <p:spPr bwMode="auto">
          <a:xfrm>
            <a:off x="203147" y="838201"/>
            <a:ext cx="888095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a:solidFill>
                  <a:srgbClr val="0000FF"/>
                </a:solidFill>
              </a:rPr>
              <a:t>  Coprocessor 0 </a:t>
            </a:r>
            <a:r>
              <a:rPr lang="en-US" sz="2400">
                <a:solidFill>
                  <a:srgbClr val="0000FF"/>
                </a:solidFill>
                <a:cs typeface="Arial" charset="0"/>
              </a:rPr>
              <a:t>–</a:t>
            </a:r>
            <a:r>
              <a:rPr lang="en-US" sz="2400">
                <a:solidFill>
                  <a:srgbClr val="0000FF"/>
                </a:solidFill>
              </a:rPr>
              <a:t> CP0</a:t>
            </a:r>
            <a:r>
              <a:rPr lang="en-US" sz="2400"/>
              <a:t> is incorporated on the MIPS CPU chip</a:t>
            </a:r>
          </a:p>
          <a:p>
            <a:r>
              <a:rPr lang="en-US" sz="2400"/>
              <a:t>   and it provides functions necessary to support operating </a:t>
            </a:r>
          </a:p>
          <a:p>
            <a:r>
              <a:rPr lang="en-US" sz="2400"/>
              <a:t>   system: exception handling, memory management scheduling</a:t>
            </a:r>
          </a:p>
          <a:p>
            <a:r>
              <a:rPr lang="en-US" sz="2400"/>
              <a:t>   and control of critical resources.</a:t>
            </a:r>
            <a:endParaRPr lang="en-US" sz="2400" i="1"/>
          </a:p>
        </p:txBody>
      </p:sp>
      <p:sp>
        <p:nvSpPr>
          <p:cNvPr id="13" name="Rectangle 12"/>
          <p:cNvSpPr/>
          <p:nvPr/>
        </p:nvSpPr>
        <p:spPr>
          <a:xfrm>
            <a:off x="101045" y="6211669"/>
            <a:ext cx="7580455" cy="369332"/>
          </a:xfrm>
          <a:prstGeom prst="rect">
            <a:avLst/>
          </a:prstGeom>
        </p:spPr>
        <p:txBody>
          <a:bodyPr wrap="square">
            <a:spAutoFit/>
          </a:bodyPr>
          <a:lstStyle/>
          <a:p>
            <a:r>
              <a:rPr lang="en-US" dirty="0">
                <a:hlinkClick r:id="rId2"/>
              </a:rPr>
              <a:t>https://web.cse.ohio-state.edu/~</a:t>
            </a:r>
            <a:r>
              <a:rPr lang="en-US" dirty="0" smtClean="0">
                <a:hlinkClick r:id="rId2"/>
              </a:rPr>
              <a:t>crawfis.3/cse675-02/index.html</a:t>
            </a:r>
            <a:r>
              <a:rPr lang="en-US" dirty="0" smtClean="0"/>
              <a:t> </a:t>
            </a:r>
            <a:endParaRPr lang="en-US" dirty="0"/>
          </a:p>
        </p:txBody>
      </p:sp>
    </p:spTree>
    <p:extLst>
      <p:ext uri="{BB962C8B-B14F-4D97-AF65-F5344CB8AC3E}">
        <p14:creationId xmlns:p14="http://schemas.microsoft.com/office/powerpoint/2010/main" val="17971667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blinds(horizontal)">
                                      <p:cBhvr>
                                        <p:cTn id="7" dur="1000"/>
                                        <p:tgtEl>
                                          <p:spTgt spid="573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48"/>
                                        </p:tgtEl>
                                        <p:attrNameLst>
                                          <p:attrName>style.visibility</p:attrName>
                                        </p:attrNameLst>
                                      </p:cBhvr>
                                      <p:to>
                                        <p:strVal val="visible"/>
                                      </p:to>
                                    </p:set>
                                    <p:animEffect transition="in" filter="blinds(horizontal)">
                                      <p:cBhvr>
                                        <p:cTn id="10" dur="1000"/>
                                        <p:tgtEl>
                                          <p:spTgt spid="573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57356"/>
                                        </p:tgtEl>
                                        <p:attrNameLst>
                                          <p:attrName>style.visibility</p:attrName>
                                        </p:attrNameLst>
                                      </p:cBhvr>
                                      <p:to>
                                        <p:strVal val="visible"/>
                                      </p:to>
                                    </p:set>
                                    <p:animEffect transition="in" filter="blinds(vertical)">
                                      <p:cBhvr>
                                        <p:cTn id="15" dur="1000"/>
                                        <p:tgtEl>
                                          <p:spTgt spid="573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57347">
                                            <p:txEl>
                                              <p:pRg st="0" end="0"/>
                                            </p:txEl>
                                          </p:spTgt>
                                        </p:tgtEl>
                                        <p:attrNameLst>
                                          <p:attrName>style.visibility</p:attrName>
                                        </p:attrNameLst>
                                      </p:cBhvr>
                                      <p:to>
                                        <p:strVal val="visible"/>
                                      </p:to>
                                    </p:set>
                                    <p:animEffect transition="in" filter="blinds(vertical)">
                                      <p:cBhvr>
                                        <p:cTn id="20" dur="1000"/>
                                        <p:tgtEl>
                                          <p:spTgt spid="57347">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9"/>
                                        </p:tgtEl>
                                        <p:attrNameLst>
                                          <p:attrName>style.visibility</p:attrName>
                                        </p:attrNameLst>
                                      </p:cBhvr>
                                      <p:to>
                                        <p:strVal val="visible"/>
                                      </p:to>
                                    </p:set>
                                    <p:anim calcmode="lin" valueType="num">
                                      <p:cBhvr additive="base">
                                        <p:cTn id="25" dur="1000" fill="hold"/>
                                        <p:tgtEl>
                                          <p:spTgt spid="57349"/>
                                        </p:tgtEl>
                                        <p:attrNameLst>
                                          <p:attrName>ppt_x</p:attrName>
                                        </p:attrNameLst>
                                      </p:cBhvr>
                                      <p:tavLst>
                                        <p:tav tm="0">
                                          <p:val>
                                            <p:strVal val="0-#ppt_w/2"/>
                                          </p:val>
                                        </p:tav>
                                        <p:tav tm="100000">
                                          <p:val>
                                            <p:strVal val="#ppt_x"/>
                                          </p:val>
                                        </p:tav>
                                      </p:tavLst>
                                    </p:anim>
                                    <p:anim calcmode="lin" valueType="num">
                                      <p:cBhvr additive="base">
                                        <p:cTn id="26" dur="1000" fill="hold"/>
                                        <p:tgtEl>
                                          <p:spTgt spid="573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7350"/>
                                        </p:tgtEl>
                                        <p:attrNameLst>
                                          <p:attrName>style.visibility</p:attrName>
                                        </p:attrNameLst>
                                      </p:cBhvr>
                                      <p:to>
                                        <p:strVal val="visible"/>
                                      </p:to>
                                    </p:set>
                                    <p:anim calcmode="lin" valueType="num">
                                      <p:cBhvr additive="base">
                                        <p:cTn id="31" dur="1000" fill="hold"/>
                                        <p:tgtEl>
                                          <p:spTgt spid="57350"/>
                                        </p:tgtEl>
                                        <p:attrNameLst>
                                          <p:attrName>ppt_x</p:attrName>
                                        </p:attrNameLst>
                                      </p:cBhvr>
                                      <p:tavLst>
                                        <p:tav tm="0">
                                          <p:val>
                                            <p:strVal val="1+#ppt_w/2"/>
                                          </p:val>
                                        </p:tav>
                                        <p:tav tm="100000">
                                          <p:val>
                                            <p:strVal val="#ppt_x"/>
                                          </p:val>
                                        </p:tav>
                                      </p:tavLst>
                                    </p:anim>
                                    <p:anim calcmode="lin" valueType="num">
                                      <p:cBhvr additive="base">
                                        <p:cTn id="32" dur="1000" fill="hold"/>
                                        <p:tgtEl>
                                          <p:spTgt spid="5735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7351"/>
                                        </p:tgtEl>
                                        <p:attrNameLst>
                                          <p:attrName>style.visibility</p:attrName>
                                        </p:attrNameLst>
                                      </p:cBhvr>
                                      <p:to>
                                        <p:strVal val="visible"/>
                                      </p:to>
                                    </p:set>
                                    <p:anim calcmode="lin" valueType="num">
                                      <p:cBhvr additive="base">
                                        <p:cTn id="37" dur="1000" fill="hold"/>
                                        <p:tgtEl>
                                          <p:spTgt spid="57351"/>
                                        </p:tgtEl>
                                        <p:attrNameLst>
                                          <p:attrName>ppt_x</p:attrName>
                                        </p:attrNameLst>
                                      </p:cBhvr>
                                      <p:tavLst>
                                        <p:tav tm="0">
                                          <p:val>
                                            <p:strVal val="0-#ppt_w/2"/>
                                          </p:val>
                                        </p:tav>
                                        <p:tav tm="100000">
                                          <p:val>
                                            <p:strVal val="#ppt_x"/>
                                          </p:val>
                                        </p:tav>
                                      </p:tavLst>
                                    </p:anim>
                                    <p:anim calcmode="lin" valueType="num">
                                      <p:cBhvr additive="base">
                                        <p:cTn id="38" dur="1000" fill="hold"/>
                                        <p:tgtEl>
                                          <p:spTgt spid="5735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7352"/>
                                        </p:tgtEl>
                                        <p:attrNameLst>
                                          <p:attrName>style.visibility</p:attrName>
                                        </p:attrNameLst>
                                      </p:cBhvr>
                                      <p:to>
                                        <p:strVal val="visible"/>
                                      </p:to>
                                    </p:set>
                                    <p:anim calcmode="lin" valueType="num">
                                      <p:cBhvr additive="base">
                                        <p:cTn id="43" dur="1000" fill="hold"/>
                                        <p:tgtEl>
                                          <p:spTgt spid="57352"/>
                                        </p:tgtEl>
                                        <p:attrNameLst>
                                          <p:attrName>ppt_x</p:attrName>
                                        </p:attrNameLst>
                                      </p:cBhvr>
                                      <p:tavLst>
                                        <p:tav tm="0">
                                          <p:val>
                                            <p:strVal val="1+#ppt_w/2"/>
                                          </p:val>
                                        </p:tav>
                                        <p:tav tm="100000">
                                          <p:val>
                                            <p:strVal val="#ppt_x"/>
                                          </p:val>
                                        </p:tav>
                                      </p:tavLst>
                                    </p:anim>
                                    <p:anim calcmode="lin" valueType="num">
                                      <p:cBhvr additive="base">
                                        <p:cTn id="44" dur="1000" fill="hold"/>
                                        <p:tgtEl>
                                          <p:spTgt spid="57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p:bldP spid="57347" grpId="0" build="p"/>
      <p:bldP spid="57348" grpId="0" animBg="1"/>
      <p:bldP spid="57349" grpId="0"/>
      <p:bldP spid="57350" grpId="0"/>
      <p:bldP spid="57351" grpId="0"/>
      <p:bldP spid="57352" grpId="0"/>
      <p:bldP spid="573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738" name="Group 2"/>
          <p:cNvGrpSpPr>
            <a:grpSpLocks/>
          </p:cNvGrpSpPr>
          <p:nvPr/>
        </p:nvGrpSpPr>
        <p:grpSpPr bwMode="auto">
          <a:xfrm>
            <a:off x="567119" y="3503616"/>
            <a:ext cx="9183941" cy="400050"/>
            <a:chOff x="220" y="2447"/>
            <a:chExt cx="4340" cy="252"/>
          </a:xfrm>
        </p:grpSpPr>
        <p:sp>
          <p:nvSpPr>
            <p:cNvPr id="372739" name="Rectangle 3"/>
            <p:cNvSpPr>
              <a:spLocks noChangeArrowheads="1"/>
            </p:cNvSpPr>
            <p:nvPr/>
          </p:nvSpPr>
          <p:spPr bwMode="auto">
            <a:xfrm>
              <a:off x="624" y="2448"/>
              <a:ext cx="3936" cy="240"/>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latin typeface="Courier" charset="0"/>
                </a:rPr>
                <a:t>(original contents)</a:t>
              </a:r>
            </a:p>
          </p:txBody>
        </p:sp>
        <p:sp>
          <p:nvSpPr>
            <p:cNvPr id="372740" name="Text Box 4"/>
            <p:cNvSpPr txBox="1">
              <a:spLocks noChangeArrowheads="1"/>
            </p:cNvSpPr>
            <p:nvPr/>
          </p:nvSpPr>
          <p:spPr bwMode="auto">
            <a:xfrm>
              <a:off x="220" y="2447"/>
              <a:ext cx="305" cy="25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2000">
                  <a:latin typeface="Courier New" pitchFamily="49" charset="0"/>
                </a:rPr>
                <a:t>$t0</a:t>
              </a:r>
            </a:p>
          </p:txBody>
        </p:sp>
      </p:grpSp>
      <p:sp>
        <p:nvSpPr>
          <p:cNvPr id="372741" name="Rectangle 5"/>
          <p:cNvSpPr>
            <a:spLocks noGrp="1" noChangeArrowheads="1"/>
          </p:cNvSpPr>
          <p:nvPr>
            <p:ph type="title"/>
          </p:nvPr>
        </p:nvSpPr>
        <p:spPr>
          <a:xfrm>
            <a:off x="1422030" y="304800"/>
            <a:ext cx="9547913" cy="1143000"/>
          </a:xfrm>
        </p:spPr>
        <p:txBody>
          <a:bodyPr/>
          <a:lstStyle/>
          <a:p>
            <a:r>
              <a:rPr lang="en-US" altLang="en-US"/>
              <a:t>32-Bit Immediates and Address</a:t>
            </a:r>
          </a:p>
        </p:txBody>
      </p:sp>
      <p:sp>
        <p:nvSpPr>
          <p:cNvPr id="372742" name="Rectangle 6"/>
          <p:cNvSpPr>
            <a:spLocks noGrp="1" noChangeArrowheads="1"/>
          </p:cNvSpPr>
          <p:nvPr>
            <p:ph type="body" idx="1"/>
          </p:nvPr>
        </p:nvSpPr>
        <p:spPr>
          <a:xfrm>
            <a:off x="1320456" y="1371600"/>
            <a:ext cx="9547913" cy="4495800"/>
          </a:xfrm>
        </p:spPr>
        <p:txBody>
          <a:bodyPr>
            <a:normAutofit fontScale="92500" lnSpcReduction="10000"/>
          </a:bodyPr>
          <a:lstStyle/>
          <a:p>
            <a:pPr>
              <a:lnSpc>
                <a:spcPct val="80000"/>
              </a:lnSpc>
            </a:pPr>
            <a:r>
              <a:rPr lang="en-US" altLang="en-US" dirty="0"/>
              <a:t>Immediate operations provide for 16-bit constants. </a:t>
            </a:r>
          </a:p>
          <a:p>
            <a:pPr>
              <a:lnSpc>
                <a:spcPct val="80000"/>
              </a:lnSpc>
            </a:pPr>
            <a:r>
              <a:rPr lang="en-US" altLang="en-US" dirty="0"/>
              <a:t>What about when we need larger constants?</a:t>
            </a:r>
          </a:p>
          <a:p>
            <a:pPr>
              <a:lnSpc>
                <a:spcPct val="80000"/>
              </a:lnSpc>
            </a:pPr>
            <a:r>
              <a:rPr lang="en-US" altLang="en-US" dirty="0"/>
              <a:t>Use "</a:t>
            </a:r>
            <a:r>
              <a:rPr lang="en-US" altLang="en-US" u="sng" dirty="0">
                <a:solidFill>
                  <a:srgbClr val="990000"/>
                </a:solidFill>
              </a:rPr>
              <a:t>load upper immediate - </a:t>
            </a:r>
            <a:r>
              <a:rPr lang="en-US" altLang="en-US" u="sng" dirty="0" err="1">
                <a:solidFill>
                  <a:srgbClr val="990000"/>
                </a:solidFill>
              </a:rPr>
              <a:t>lui</a:t>
            </a:r>
            <a:r>
              <a:rPr lang="en-US" altLang="en-US" dirty="0"/>
              <a:t>” (I-Format) to set the upper 16 bits of a constant in a register.</a:t>
            </a:r>
          </a:p>
          <a:p>
            <a:pPr>
              <a:lnSpc>
                <a:spcPct val="80000"/>
              </a:lnSpc>
              <a:buFontTx/>
              <a:buNone/>
            </a:pPr>
            <a:r>
              <a:rPr lang="en-US" altLang="en-US" dirty="0"/>
              <a:t>		</a:t>
            </a:r>
            <a:r>
              <a:rPr lang="en-US" altLang="en-US" dirty="0" err="1">
                <a:solidFill>
                  <a:srgbClr val="0237BC"/>
                </a:solidFill>
                <a:latin typeface="Arial Narrow" pitchFamily="34" charset="0"/>
              </a:rPr>
              <a:t>lui</a:t>
            </a:r>
            <a:r>
              <a:rPr lang="en-US" altLang="en-US" dirty="0">
                <a:solidFill>
                  <a:srgbClr val="0237BC"/>
                </a:solidFill>
                <a:latin typeface="Arial Narrow" pitchFamily="34" charset="0"/>
              </a:rPr>
              <a:t> $t0, 1010101010101010</a:t>
            </a:r>
            <a:r>
              <a:rPr lang="en-US" altLang="en-US" dirty="0">
                <a:latin typeface="Courier" charset="0"/>
              </a:rPr>
              <a:t/>
            </a:r>
            <a:br>
              <a:rPr lang="en-US" altLang="en-US" dirty="0">
                <a:latin typeface="Courier" charset="0"/>
              </a:rPr>
            </a:br>
            <a:r>
              <a:rPr lang="en-US" altLang="en-US" dirty="0">
                <a:latin typeface="Courier" charset="0"/>
              </a:rPr>
              <a:t/>
            </a:r>
            <a:br>
              <a:rPr lang="en-US" altLang="en-US" dirty="0">
                <a:latin typeface="Courier" charset="0"/>
              </a:rPr>
            </a:br>
            <a:r>
              <a:rPr lang="en-US" altLang="en-US" dirty="0">
                <a:latin typeface="Courier" charset="0"/>
              </a:rPr>
              <a:t/>
            </a:r>
            <a:br>
              <a:rPr lang="en-US" altLang="en-US" dirty="0">
                <a:latin typeface="Courier" charset="0"/>
              </a:rPr>
            </a:br>
            <a:endParaRPr lang="en-US" altLang="en-US" dirty="0">
              <a:latin typeface="Courier" charset="0"/>
            </a:endParaRPr>
          </a:p>
          <a:p>
            <a:pPr>
              <a:lnSpc>
                <a:spcPct val="80000"/>
              </a:lnSpc>
            </a:pPr>
            <a:endParaRPr lang="en-US" altLang="en-US" dirty="0" smtClean="0"/>
          </a:p>
          <a:p>
            <a:pPr>
              <a:lnSpc>
                <a:spcPct val="80000"/>
              </a:lnSpc>
            </a:pPr>
            <a:r>
              <a:rPr lang="en-US" altLang="en-US" dirty="0" smtClean="0"/>
              <a:t>Then </a:t>
            </a:r>
            <a:r>
              <a:rPr lang="en-US" altLang="en-US" dirty="0"/>
              <a:t>use </a:t>
            </a:r>
            <a:r>
              <a:rPr lang="en-US" altLang="en-US" dirty="0" err="1">
                <a:latin typeface="Courier New" pitchFamily="49" charset="0"/>
              </a:rPr>
              <a:t>ori</a:t>
            </a:r>
            <a:r>
              <a:rPr lang="en-US" altLang="en-US" dirty="0">
                <a:latin typeface="Courier New" pitchFamily="49" charset="0"/>
              </a:rPr>
              <a:t> </a:t>
            </a:r>
            <a:r>
              <a:rPr lang="en-US" altLang="en-US" dirty="0"/>
              <a:t>to fill in lower 16 bits:</a:t>
            </a:r>
            <a:br>
              <a:rPr lang="en-US" altLang="en-US" dirty="0"/>
            </a:br>
            <a:r>
              <a:rPr lang="en-US" altLang="en-US" dirty="0"/>
              <a:t>	</a:t>
            </a:r>
            <a:r>
              <a:rPr lang="en-US" altLang="en-US" dirty="0" err="1">
                <a:solidFill>
                  <a:srgbClr val="0237BC"/>
                </a:solidFill>
                <a:latin typeface="Arial Narrow" pitchFamily="34" charset="0"/>
              </a:rPr>
              <a:t>ori</a:t>
            </a:r>
            <a:r>
              <a:rPr lang="en-US" altLang="en-US" dirty="0">
                <a:solidFill>
                  <a:srgbClr val="0237BC"/>
                </a:solidFill>
                <a:latin typeface="Arial Narrow" pitchFamily="34" charset="0"/>
              </a:rPr>
              <a:t> $t0, $t0, 1010101010101010</a:t>
            </a:r>
            <a:r>
              <a:rPr lang="en-US" altLang="en-US" dirty="0">
                <a:latin typeface="Courier" charset="0"/>
              </a:rPr>
              <a:t> </a:t>
            </a:r>
            <a:r>
              <a:rPr lang="en-US" altLang="en-US" dirty="0"/>
              <a:t/>
            </a:r>
            <a:br>
              <a:rPr lang="en-US" altLang="en-US" dirty="0"/>
            </a:br>
            <a:endParaRPr lang="en-US" altLang="en-US" dirty="0"/>
          </a:p>
        </p:txBody>
      </p:sp>
      <p:grpSp>
        <p:nvGrpSpPr>
          <p:cNvPr id="372758" name="Group 22"/>
          <p:cNvGrpSpPr>
            <a:grpSpLocks/>
          </p:cNvGrpSpPr>
          <p:nvPr/>
        </p:nvGrpSpPr>
        <p:grpSpPr bwMode="auto">
          <a:xfrm>
            <a:off x="1422030" y="3505202"/>
            <a:ext cx="8329030" cy="381000"/>
            <a:chOff x="624" y="2448"/>
            <a:chExt cx="3936" cy="240"/>
          </a:xfrm>
        </p:grpSpPr>
        <p:sp>
          <p:nvSpPr>
            <p:cNvPr id="372745" name="Rectangle 9"/>
            <p:cNvSpPr>
              <a:spLocks noChangeArrowheads="1"/>
            </p:cNvSpPr>
            <p:nvPr/>
          </p:nvSpPr>
          <p:spPr bwMode="auto">
            <a:xfrm>
              <a:off x="624" y="2448"/>
              <a:ext cx="1968" cy="24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dirty="0">
                  <a:latin typeface="Courier" charset="0"/>
                </a:rPr>
                <a:t>1010101010101010</a:t>
              </a:r>
            </a:p>
          </p:txBody>
        </p:sp>
        <p:sp>
          <p:nvSpPr>
            <p:cNvPr id="372746" name="Rectangle 10"/>
            <p:cNvSpPr>
              <a:spLocks noChangeArrowheads="1"/>
            </p:cNvSpPr>
            <p:nvPr/>
          </p:nvSpPr>
          <p:spPr bwMode="auto">
            <a:xfrm>
              <a:off x="2592" y="2448"/>
              <a:ext cx="1968" cy="240"/>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latin typeface="Courier" charset="0"/>
                </a:rPr>
                <a:t>0000000000000000</a:t>
              </a:r>
            </a:p>
          </p:txBody>
        </p:sp>
      </p:grpSp>
      <p:grpSp>
        <p:nvGrpSpPr>
          <p:cNvPr id="372757" name="Group 21"/>
          <p:cNvGrpSpPr>
            <a:grpSpLocks/>
          </p:cNvGrpSpPr>
          <p:nvPr/>
        </p:nvGrpSpPr>
        <p:grpSpPr bwMode="auto">
          <a:xfrm>
            <a:off x="5586545" y="3886202"/>
            <a:ext cx="4164515" cy="609600"/>
            <a:chOff x="2592" y="2688"/>
            <a:chExt cx="1968" cy="384"/>
          </a:xfrm>
        </p:grpSpPr>
        <p:sp>
          <p:nvSpPr>
            <p:cNvPr id="372748" name="Rectangle 12"/>
            <p:cNvSpPr>
              <a:spLocks noChangeArrowheads="1"/>
            </p:cNvSpPr>
            <p:nvPr/>
          </p:nvSpPr>
          <p:spPr bwMode="auto">
            <a:xfrm>
              <a:off x="2640" y="2784"/>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7" rIns="19050" bIns="26987"/>
            <a:lstStyle/>
            <a:p>
              <a:pPr defTabSz="904875">
                <a:lnSpc>
                  <a:spcPts val="2700"/>
                </a:lnSpc>
                <a:spcBef>
                  <a:spcPts val="600"/>
                </a:spcBef>
                <a:spcAft>
                  <a:spcPts val="600"/>
                </a:spcAft>
                <a:tabLst>
                  <a:tab pos="0" algn="l"/>
                </a:tabLst>
              </a:pPr>
              <a:r>
                <a:rPr lang="en-US" altLang="en-US">
                  <a:solidFill>
                    <a:srgbClr val="000000"/>
                  </a:solidFill>
                  <a:latin typeface="Helvetica" pitchFamily="34" charset="0"/>
                </a:rPr>
                <a:t>filled with zeros</a:t>
              </a:r>
            </a:p>
          </p:txBody>
        </p:sp>
        <p:sp>
          <p:nvSpPr>
            <p:cNvPr id="372749" name="AutoShape 13"/>
            <p:cNvSpPr>
              <a:spLocks/>
            </p:cNvSpPr>
            <p:nvPr/>
          </p:nvSpPr>
          <p:spPr bwMode="auto">
            <a:xfrm rot="16200000" flipV="1">
              <a:off x="3480" y="1800"/>
              <a:ext cx="144" cy="1920"/>
            </a:xfrm>
            <a:prstGeom prst="leftBrace">
              <a:avLst>
                <a:gd name="adj1" fmla="val 111111"/>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72750" name="Group 14"/>
          <p:cNvGrpSpPr>
            <a:grpSpLocks/>
          </p:cNvGrpSpPr>
          <p:nvPr/>
        </p:nvGrpSpPr>
        <p:grpSpPr bwMode="auto">
          <a:xfrm>
            <a:off x="465545" y="5621339"/>
            <a:ext cx="9183941" cy="400050"/>
            <a:chOff x="220" y="3541"/>
            <a:chExt cx="4340" cy="252"/>
          </a:xfrm>
        </p:grpSpPr>
        <p:sp>
          <p:nvSpPr>
            <p:cNvPr id="372751" name="Text Box 15"/>
            <p:cNvSpPr txBox="1">
              <a:spLocks noChangeArrowheads="1"/>
            </p:cNvSpPr>
            <p:nvPr/>
          </p:nvSpPr>
          <p:spPr bwMode="auto">
            <a:xfrm>
              <a:off x="220" y="3541"/>
              <a:ext cx="305" cy="25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2000">
                  <a:latin typeface="Courier New" pitchFamily="49" charset="0"/>
                </a:rPr>
                <a:t>$t0</a:t>
              </a:r>
            </a:p>
          </p:txBody>
        </p:sp>
        <p:sp>
          <p:nvSpPr>
            <p:cNvPr id="372752" name="Rectangle 16"/>
            <p:cNvSpPr>
              <a:spLocks noChangeArrowheads="1"/>
            </p:cNvSpPr>
            <p:nvPr/>
          </p:nvSpPr>
          <p:spPr bwMode="auto">
            <a:xfrm>
              <a:off x="624" y="3552"/>
              <a:ext cx="1968" cy="24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latin typeface="Courier" charset="0"/>
                </a:rPr>
                <a:t>1010101010101010</a:t>
              </a:r>
            </a:p>
          </p:txBody>
        </p:sp>
        <p:sp>
          <p:nvSpPr>
            <p:cNvPr id="372753" name="Rectangle 17"/>
            <p:cNvSpPr>
              <a:spLocks noChangeArrowheads="1"/>
            </p:cNvSpPr>
            <p:nvPr/>
          </p:nvSpPr>
          <p:spPr bwMode="auto">
            <a:xfrm>
              <a:off x="2592" y="3552"/>
              <a:ext cx="1968" cy="240"/>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latin typeface="Courier" charset="0"/>
                </a:rPr>
                <a:t>0000000000000000</a:t>
              </a:r>
            </a:p>
          </p:txBody>
        </p:sp>
      </p:grpSp>
      <p:grpSp>
        <p:nvGrpSpPr>
          <p:cNvPr id="372759" name="Group 23"/>
          <p:cNvGrpSpPr>
            <a:grpSpLocks/>
          </p:cNvGrpSpPr>
          <p:nvPr/>
        </p:nvGrpSpPr>
        <p:grpSpPr bwMode="auto">
          <a:xfrm>
            <a:off x="5484971" y="5410200"/>
            <a:ext cx="4164515" cy="609600"/>
            <a:chOff x="2592" y="3408"/>
            <a:chExt cx="1968" cy="384"/>
          </a:xfrm>
        </p:grpSpPr>
        <p:sp>
          <p:nvSpPr>
            <p:cNvPr id="372755" name="Line 19"/>
            <p:cNvSpPr>
              <a:spLocks noChangeShapeType="1"/>
            </p:cNvSpPr>
            <p:nvPr/>
          </p:nvSpPr>
          <p:spPr bwMode="auto">
            <a:xfrm>
              <a:off x="3312" y="3408"/>
              <a:ext cx="192" cy="96"/>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756" name="Rectangle 20"/>
            <p:cNvSpPr>
              <a:spLocks noChangeArrowheads="1"/>
            </p:cNvSpPr>
            <p:nvPr/>
          </p:nvSpPr>
          <p:spPr bwMode="auto">
            <a:xfrm>
              <a:off x="2592" y="3552"/>
              <a:ext cx="1968" cy="240"/>
            </a:xfrm>
            <a:prstGeom prst="rect">
              <a:avLst/>
            </a:prstGeom>
            <a:solidFill>
              <a:srgbClr val="FFCC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latin typeface="Courier" charset="0"/>
                </a:rPr>
                <a:t>1010101010101010</a:t>
              </a:r>
            </a:p>
          </p:txBody>
        </p:sp>
      </p:grpSp>
    </p:spTree>
    <p:extLst>
      <p:ext uri="{BB962C8B-B14F-4D97-AF65-F5344CB8AC3E}">
        <p14:creationId xmlns:p14="http://schemas.microsoft.com/office/powerpoint/2010/main" val="3688031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wipe(left)">
                                      <p:cBhvr>
                                        <p:cTn id="7" dur="500"/>
                                        <p:tgtEl>
                                          <p:spTgt spid="372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275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72757"/>
                                        </p:tgtEl>
                                        <p:attrNameLst>
                                          <p:attrName>style.visibility</p:attrName>
                                        </p:attrNameLst>
                                      </p:cBhvr>
                                      <p:to>
                                        <p:strVal val="visible"/>
                                      </p:to>
                                    </p:set>
                                    <p:animEffect transition="in" filter="wipe(up)">
                                      <p:cBhvr>
                                        <p:cTn id="16" dur="500"/>
                                        <p:tgtEl>
                                          <p:spTgt spid="3727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2750"/>
                                        </p:tgtEl>
                                        <p:attrNameLst>
                                          <p:attrName>style.visibility</p:attrName>
                                        </p:attrNameLst>
                                      </p:cBhvr>
                                      <p:to>
                                        <p:strVal val="visible"/>
                                      </p:to>
                                    </p:set>
                                    <p:animEffect transition="in" filter="wipe(left)">
                                      <p:cBhvr>
                                        <p:cTn id="21" dur="500"/>
                                        <p:tgtEl>
                                          <p:spTgt spid="3727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72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en-US" altLang="en-US"/>
              <a:t>MIPS Shift Instructions</a:t>
            </a:r>
          </a:p>
        </p:txBody>
      </p:sp>
      <p:sp>
        <p:nvSpPr>
          <p:cNvPr id="373763" name="Rectangle 3"/>
          <p:cNvSpPr>
            <a:spLocks noGrp="1" noChangeArrowheads="1"/>
          </p:cNvSpPr>
          <p:nvPr>
            <p:ph type="body" idx="1"/>
          </p:nvPr>
        </p:nvSpPr>
        <p:spPr/>
        <p:txBody>
          <a:bodyPr/>
          <a:lstStyle/>
          <a:p>
            <a:r>
              <a:rPr lang="en-US" altLang="en-US" dirty="0"/>
              <a:t>MIPS Logical Shift Instructions</a:t>
            </a:r>
          </a:p>
          <a:p>
            <a:pPr lvl="1"/>
            <a:r>
              <a:rPr lang="en-US" altLang="en-US" dirty="0"/>
              <a:t>Shift left: </a:t>
            </a:r>
            <a:r>
              <a:rPr lang="en-US" altLang="en-US" dirty="0" err="1"/>
              <a:t>sll</a:t>
            </a:r>
            <a:r>
              <a:rPr lang="en-US" altLang="en-US" dirty="0"/>
              <a:t> (shift-left logical) instruction</a:t>
            </a:r>
          </a:p>
          <a:p>
            <a:pPr lvl="1"/>
            <a:r>
              <a:rPr lang="en-US" altLang="en-US" dirty="0"/>
              <a:t>Right shift: </a:t>
            </a:r>
            <a:r>
              <a:rPr lang="en-US" altLang="en-US" dirty="0" err="1"/>
              <a:t>srl</a:t>
            </a:r>
            <a:r>
              <a:rPr lang="en-US" altLang="en-US" dirty="0"/>
              <a:t> (shift-right logical) instruction</a:t>
            </a:r>
          </a:p>
          <a:p>
            <a:endParaRPr lang="en-US" altLang="en-US" dirty="0"/>
          </a:p>
        </p:txBody>
      </p:sp>
      <p:grpSp>
        <p:nvGrpSpPr>
          <p:cNvPr id="2" name="Group 1"/>
          <p:cNvGrpSpPr/>
          <p:nvPr/>
        </p:nvGrpSpPr>
        <p:grpSpPr>
          <a:xfrm>
            <a:off x="633254" y="3490088"/>
            <a:ext cx="9697373" cy="2865498"/>
            <a:chOff x="609441" y="2955926"/>
            <a:chExt cx="9697373" cy="2865498"/>
          </a:xfrm>
        </p:grpSpPr>
        <p:sp>
          <p:nvSpPr>
            <p:cNvPr id="373764" name="Text Box 4"/>
            <p:cNvSpPr txBox="1">
              <a:spLocks noChangeArrowheads="1"/>
            </p:cNvSpPr>
            <p:nvPr/>
          </p:nvSpPr>
          <p:spPr bwMode="auto">
            <a:xfrm>
              <a:off x="8286709" y="2955926"/>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dirty="0" err="1">
                  <a:solidFill>
                    <a:srgbClr val="0237BC"/>
                  </a:solidFill>
                  <a:latin typeface="Arial Narrow" pitchFamily="34" charset="0"/>
                </a:rPr>
                <a:t>sll</a:t>
              </a:r>
              <a:r>
                <a:rPr lang="en-US" altLang="en-US" sz="2000" dirty="0">
                  <a:solidFill>
                    <a:srgbClr val="0237BC"/>
                  </a:solidFill>
                  <a:latin typeface="Arial Narrow" pitchFamily="34" charset="0"/>
                </a:rPr>
                <a:t>	$s1,$s0,8</a:t>
              </a:r>
            </a:p>
          </p:txBody>
        </p:sp>
        <p:sp>
          <p:nvSpPr>
            <p:cNvPr id="373765" name="Text Box 5"/>
            <p:cNvSpPr txBox="1">
              <a:spLocks noChangeArrowheads="1"/>
            </p:cNvSpPr>
            <p:nvPr/>
          </p:nvSpPr>
          <p:spPr bwMode="auto">
            <a:xfrm>
              <a:off x="8286709" y="419100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solidFill>
                    <a:srgbClr val="0237BC"/>
                  </a:solidFill>
                  <a:latin typeface="Arial Narrow" pitchFamily="34" charset="0"/>
                </a:rPr>
                <a:t>srl	$s2,$s1,4</a:t>
              </a:r>
            </a:p>
          </p:txBody>
        </p:sp>
        <p:grpSp>
          <p:nvGrpSpPr>
            <p:cNvPr id="373766" name="Group 6"/>
            <p:cNvGrpSpPr>
              <a:grpSpLocks/>
            </p:cNvGrpSpPr>
            <p:nvPr/>
          </p:nvGrpSpPr>
          <p:grpSpPr bwMode="auto">
            <a:xfrm>
              <a:off x="1379708" y="3352800"/>
              <a:ext cx="7135542" cy="1143000"/>
              <a:chOff x="652" y="2112"/>
              <a:chExt cx="3372" cy="720"/>
            </a:xfrm>
          </p:grpSpPr>
          <p:sp>
            <p:nvSpPr>
              <p:cNvPr id="373767" name="Rectangle 7"/>
              <p:cNvSpPr>
                <a:spLocks noChangeArrowheads="1"/>
              </p:cNvSpPr>
              <p:nvPr/>
            </p:nvSpPr>
            <p:spPr bwMode="auto">
              <a:xfrm>
                <a:off x="652" y="2688"/>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rgbClr val="990000"/>
                    </a:solidFill>
                    <a:latin typeface="Courier" charset="0"/>
                  </a:rPr>
                  <a:t>010110100100100011110101</a:t>
                </a:r>
                <a:r>
                  <a:rPr lang="en-US" altLang="en-US" sz="2000">
                    <a:solidFill>
                      <a:srgbClr val="000099"/>
                    </a:solidFill>
                    <a:latin typeface="Courier" charset="0"/>
                  </a:rPr>
                  <a:t>00000000</a:t>
                </a:r>
                <a:endParaRPr lang="en-US" altLang="en-US" sz="2000">
                  <a:solidFill>
                    <a:srgbClr val="990000"/>
                  </a:solidFill>
                  <a:latin typeface="Times New Roman" pitchFamily="18" charset="0"/>
                </a:endParaRPr>
              </a:p>
            </p:txBody>
          </p:sp>
          <p:sp>
            <p:nvSpPr>
              <p:cNvPr id="373768" name="AutoShape 8"/>
              <p:cNvSpPr>
                <a:spLocks/>
              </p:cNvSpPr>
              <p:nvPr/>
            </p:nvSpPr>
            <p:spPr bwMode="auto">
              <a:xfrm rot="5400000">
                <a:off x="3412" y="2184"/>
                <a:ext cx="96" cy="816"/>
              </a:xfrm>
              <a:prstGeom prst="leftBrace">
                <a:avLst>
                  <a:gd name="adj1" fmla="val 708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69" name="AutoShape 9"/>
              <p:cNvSpPr>
                <a:spLocks/>
              </p:cNvSpPr>
              <p:nvPr/>
            </p:nvSpPr>
            <p:spPr bwMode="auto">
              <a:xfrm rot="16200000" flipV="1">
                <a:off x="2620" y="1056"/>
                <a:ext cx="144" cy="2256"/>
              </a:xfrm>
              <a:prstGeom prst="leftBrace">
                <a:avLst>
                  <a:gd name="adj1" fmla="val 13055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0" name="AutoShape 10"/>
              <p:cNvSpPr>
                <a:spLocks/>
              </p:cNvSpPr>
              <p:nvPr/>
            </p:nvSpPr>
            <p:spPr bwMode="auto">
              <a:xfrm rot="5400000">
                <a:off x="1804" y="1440"/>
                <a:ext cx="144" cy="2256"/>
              </a:xfrm>
              <a:prstGeom prst="leftBrace">
                <a:avLst>
                  <a:gd name="adj1" fmla="val 13055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1" name="Line 11"/>
              <p:cNvSpPr>
                <a:spLocks noChangeShapeType="1"/>
              </p:cNvSpPr>
              <p:nvPr/>
            </p:nvSpPr>
            <p:spPr bwMode="auto">
              <a:xfrm flipH="1">
                <a:off x="1900" y="2304"/>
                <a:ext cx="768"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2" name="Line 12"/>
              <p:cNvSpPr>
                <a:spLocks noChangeShapeType="1"/>
              </p:cNvSpPr>
              <p:nvPr/>
            </p:nvSpPr>
            <p:spPr bwMode="auto">
              <a:xfrm flipH="1">
                <a:off x="3484" y="2400"/>
                <a:ext cx="384" cy="9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3" name="Text Box 13"/>
              <p:cNvSpPr txBox="1">
                <a:spLocks noChangeArrowheads="1"/>
              </p:cNvSpPr>
              <p:nvPr/>
            </p:nvSpPr>
            <p:spPr bwMode="auto">
              <a:xfrm>
                <a:off x="3484" y="2242"/>
                <a:ext cx="54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solidFill>
                      <a:srgbClr val="000099"/>
                    </a:solidFill>
                    <a:latin typeface="Times New Roman" pitchFamily="18" charset="0"/>
                  </a:rPr>
                  <a:t>Zeros shift in</a:t>
                </a:r>
                <a:endParaRPr lang="en-US" altLang="en-US" sz="1400" b="0">
                  <a:latin typeface="Times New Roman" pitchFamily="18" charset="0"/>
                </a:endParaRPr>
              </a:p>
            </p:txBody>
          </p:sp>
        </p:grpSp>
        <p:grpSp>
          <p:nvGrpSpPr>
            <p:cNvPr id="373774" name="Group 14"/>
            <p:cNvGrpSpPr>
              <a:grpSpLocks/>
            </p:cNvGrpSpPr>
            <p:nvPr/>
          </p:nvGrpSpPr>
          <p:grpSpPr bwMode="auto">
            <a:xfrm>
              <a:off x="609441" y="4572000"/>
              <a:ext cx="7575693" cy="1143000"/>
              <a:chOff x="288" y="2880"/>
              <a:chExt cx="3580" cy="720"/>
            </a:xfrm>
          </p:grpSpPr>
          <p:sp>
            <p:nvSpPr>
              <p:cNvPr id="373775" name="Rectangle 15"/>
              <p:cNvSpPr>
                <a:spLocks noChangeArrowheads="1"/>
              </p:cNvSpPr>
              <p:nvPr/>
            </p:nvSpPr>
            <p:spPr bwMode="auto">
              <a:xfrm>
                <a:off x="652" y="3456"/>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a:solidFill>
                      <a:schemeClr val="accent1"/>
                    </a:solidFill>
                    <a:latin typeface="Courier" charset="0"/>
                  </a:rPr>
                  <a:t>0000</a:t>
                </a:r>
                <a:r>
                  <a:rPr lang="en-US" altLang="en-US" sz="2000">
                    <a:solidFill>
                      <a:srgbClr val="990000"/>
                    </a:solidFill>
                    <a:latin typeface="Courier" charset="0"/>
                  </a:rPr>
                  <a:t>010110100100100011110101</a:t>
                </a:r>
                <a:r>
                  <a:rPr lang="en-US" altLang="en-US" sz="2000">
                    <a:solidFill>
                      <a:srgbClr val="000099"/>
                    </a:solidFill>
                    <a:latin typeface="Courier" charset="0"/>
                  </a:rPr>
                  <a:t>0000</a:t>
                </a:r>
              </a:p>
            </p:txBody>
          </p:sp>
          <p:sp>
            <p:nvSpPr>
              <p:cNvPr id="373776" name="AutoShape 16"/>
              <p:cNvSpPr>
                <a:spLocks/>
              </p:cNvSpPr>
              <p:nvPr/>
            </p:nvSpPr>
            <p:spPr bwMode="auto">
              <a:xfrm rot="5400000">
                <a:off x="844" y="3168"/>
                <a:ext cx="96" cy="384"/>
              </a:xfrm>
              <a:prstGeom prst="leftBrace">
                <a:avLst>
                  <a:gd name="adj1" fmla="val 33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7" name="AutoShape 17"/>
              <p:cNvSpPr>
                <a:spLocks/>
              </p:cNvSpPr>
              <p:nvPr/>
            </p:nvSpPr>
            <p:spPr bwMode="auto">
              <a:xfrm rot="16200000" flipV="1">
                <a:off x="2020" y="1608"/>
                <a:ext cx="96" cy="2640"/>
              </a:xfrm>
              <a:prstGeom prst="leftBrace">
                <a:avLst>
                  <a:gd name="adj1" fmla="val 2291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8" name="Line 18"/>
              <p:cNvSpPr>
                <a:spLocks noChangeShapeType="1"/>
              </p:cNvSpPr>
              <p:nvPr/>
            </p:nvSpPr>
            <p:spPr bwMode="auto">
              <a:xfrm>
                <a:off x="2092" y="3024"/>
                <a:ext cx="336"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79" name="AutoShape 19"/>
              <p:cNvSpPr>
                <a:spLocks/>
              </p:cNvSpPr>
              <p:nvPr/>
            </p:nvSpPr>
            <p:spPr bwMode="auto">
              <a:xfrm rot="5400000">
                <a:off x="2404" y="2040"/>
                <a:ext cx="96" cy="2640"/>
              </a:xfrm>
              <a:prstGeom prst="leftBrace">
                <a:avLst>
                  <a:gd name="adj1" fmla="val 2291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80" name="Line 20"/>
              <p:cNvSpPr>
                <a:spLocks noChangeShapeType="1"/>
              </p:cNvSpPr>
              <p:nvPr/>
            </p:nvSpPr>
            <p:spPr bwMode="auto">
              <a:xfrm>
                <a:off x="672" y="3168"/>
                <a:ext cx="192"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81" name="Text Box 21"/>
              <p:cNvSpPr txBox="1">
                <a:spLocks noChangeArrowheads="1"/>
              </p:cNvSpPr>
              <p:nvPr/>
            </p:nvSpPr>
            <p:spPr bwMode="auto">
              <a:xfrm>
                <a:off x="288" y="3004"/>
                <a:ext cx="54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solidFill>
                      <a:schemeClr val="accent1"/>
                    </a:solidFill>
                    <a:latin typeface="Times New Roman" pitchFamily="18" charset="0"/>
                  </a:rPr>
                  <a:t>Zeros shift in</a:t>
                </a:r>
                <a:endParaRPr lang="en-US" altLang="en-US" sz="1400" b="0">
                  <a:solidFill>
                    <a:schemeClr val="accent1"/>
                  </a:solidFill>
                  <a:latin typeface="Times New Roman" pitchFamily="18" charset="0"/>
                </a:endParaRPr>
              </a:p>
            </p:txBody>
          </p:sp>
        </p:grpSp>
        <p:grpSp>
          <p:nvGrpSpPr>
            <p:cNvPr id="373782" name="Group 22"/>
            <p:cNvGrpSpPr>
              <a:grpSpLocks/>
            </p:cNvGrpSpPr>
            <p:nvPr/>
          </p:nvGrpSpPr>
          <p:grpSpPr bwMode="auto">
            <a:xfrm>
              <a:off x="609441" y="2973389"/>
              <a:ext cx="7575693" cy="400050"/>
              <a:chOff x="288" y="1873"/>
              <a:chExt cx="3580" cy="252"/>
            </a:xfrm>
          </p:grpSpPr>
          <p:sp>
            <p:nvSpPr>
              <p:cNvPr id="373783" name="Rectangle 23"/>
              <p:cNvSpPr>
                <a:spLocks noChangeArrowheads="1"/>
              </p:cNvSpPr>
              <p:nvPr/>
            </p:nvSpPr>
            <p:spPr bwMode="auto">
              <a:xfrm>
                <a:off x="652" y="1920"/>
                <a:ext cx="3216" cy="1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000" dirty="0">
                    <a:solidFill>
                      <a:srgbClr val="990000"/>
                    </a:solidFill>
                    <a:latin typeface="Courier" charset="0"/>
                  </a:rPr>
                  <a:t>11011111010110100100100011110101</a:t>
                </a:r>
                <a:endParaRPr lang="en-US" altLang="en-US" sz="2000" dirty="0">
                  <a:solidFill>
                    <a:srgbClr val="990000"/>
                  </a:solidFill>
                  <a:latin typeface="Times New Roman" pitchFamily="18" charset="0"/>
                </a:endParaRPr>
              </a:p>
            </p:txBody>
          </p:sp>
          <p:sp>
            <p:nvSpPr>
              <p:cNvPr id="373784" name="Text Box 24"/>
              <p:cNvSpPr txBox="1">
                <a:spLocks noChangeArrowheads="1"/>
              </p:cNvSpPr>
              <p:nvPr/>
            </p:nvSpPr>
            <p:spPr bwMode="auto">
              <a:xfrm>
                <a:off x="288" y="1873"/>
                <a:ext cx="2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$s0</a:t>
                </a:r>
              </a:p>
            </p:txBody>
          </p:sp>
        </p:grpSp>
        <p:sp>
          <p:nvSpPr>
            <p:cNvPr id="373785" name="Text Box 25"/>
            <p:cNvSpPr txBox="1">
              <a:spLocks noChangeArrowheads="1"/>
            </p:cNvSpPr>
            <p:nvPr/>
          </p:nvSpPr>
          <p:spPr bwMode="auto">
            <a:xfrm>
              <a:off x="609442" y="4191001"/>
              <a:ext cx="5405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$s1</a:t>
              </a:r>
            </a:p>
          </p:txBody>
        </p:sp>
        <p:sp>
          <p:nvSpPr>
            <p:cNvPr id="373786" name="Text Box 26"/>
            <p:cNvSpPr txBox="1">
              <a:spLocks noChangeArrowheads="1"/>
            </p:cNvSpPr>
            <p:nvPr/>
          </p:nvSpPr>
          <p:spPr bwMode="auto">
            <a:xfrm>
              <a:off x="609442" y="5421314"/>
              <a:ext cx="5405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Times" pitchFamily="18" charset="0"/>
                </a:rPr>
                <a:t>$s2</a:t>
              </a:r>
            </a:p>
          </p:txBody>
        </p:sp>
      </p:grpSp>
    </p:spTree>
    <p:extLst>
      <p:ext uri="{BB962C8B-B14F-4D97-AF65-F5344CB8AC3E}">
        <p14:creationId xmlns:p14="http://schemas.microsoft.com/office/powerpoint/2010/main" val="38747582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a:t>Shift Instruction Encodings</a:t>
            </a:r>
          </a:p>
        </p:txBody>
      </p:sp>
      <p:sp>
        <p:nvSpPr>
          <p:cNvPr id="374787" name="Rectangle 3"/>
          <p:cNvSpPr>
            <a:spLocks noGrp="1" noChangeArrowheads="1"/>
          </p:cNvSpPr>
          <p:nvPr>
            <p:ph type="body" idx="1"/>
          </p:nvPr>
        </p:nvSpPr>
        <p:spPr>
          <a:xfrm>
            <a:off x="507868" y="3810000"/>
            <a:ext cx="10766795" cy="2590800"/>
          </a:xfrm>
        </p:spPr>
        <p:txBody>
          <a:bodyPr>
            <a:normAutofit fontScale="92500" lnSpcReduction="20000"/>
          </a:bodyPr>
          <a:lstStyle/>
          <a:p>
            <a:r>
              <a:rPr lang="en-US" altLang="en-US"/>
              <a:t>Applications</a:t>
            </a:r>
          </a:p>
          <a:p>
            <a:pPr lvl="1"/>
            <a:r>
              <a:rPr lang="en-US" altLang="en-US"/>
              <a:t>Bitfield access (see book)</a:t>
            </a:r>
          </a:p>
          <a:p>
            <a:pPr lvl="1"/>
            <a:r>
              <a:rPr lang="en-US" altLang="en-US"/>
              <a:t>Multiplication / Division by power of 2</a:t>
            </a:r>
          </a:p>
          <a:p>
            <a:pPr lvl="1"/>
            <a:r>
              <a:rPr lang="en-US" altLang="en-US"/>
              <a:t>Example: array access</a:t>
            </a:r>
            <a:br>
              <a:rPr lang="en-US" altLang="en-US"/>
            </a:br>
            <a:r>
              <a:rPr lang="en-US" altLang="en-US"/>
              <a:t>			</a:t>
            </a:r>
            <a:r>
              <a:rPr lang="en-US" altLang="en-US" sz="1400"/>
              <a:t>	</a:t>
            </a:r>
            <a:r>
              <a:rPr lang="en-US" altLang="en-US" sz="1600">
                <a:solidFill>
                  <a:srgbClr val="0237BC"/>
                </a:solidFill>
                <a:latin typeface="Arial Narrow" pitchFamily="34" charset="0"/>
              </a:rPr>
              <a:t>sll $t0,$t1,2  # $t0=$t1*4	</a:t>
            </a:r>
            <a:br>
              <a:rPr lang="en-US" altLang="en-US" sz="1600">
                <a:solidFill>
                  <a:srgbClr val="0237BC"/>
                </a:solidFill>
                <a:latin typeface="Arial Narrow" pitchFamily="34" charset="0"/>
              </a:rPr>
            </a:br>
            <a:r>
              <a:rPr lang="en-US" altLang="en-US" sz="1600">
                <a:solidFill>
                  <a:srgbClr val="0237BC"/>
                </a:solidFill>
                <a:latin typeface="Arial Narrow" pitchFamily="34" charset="0"/>
              </a:rPr>
              <a:t>				add $t3,$t1,$t2</a:t>
            </a:r>
            <a:br>
              <a:rPr lang="en-US" altLang="en-US" sz="1600">
                <a:solidFill>
                  <a:srgbClr val="0237BC"/>
                </a:solidFill>
                <a:latin typeface="Arial Narrow" pitchFamily="34" charset="0"/>
              </a:rPr>
            </a:br>
            <a:r>
              <a:rPr lang="en-US" altLang="en-US" sz="1600">
                <a:solidFill>
                  <a:srgbClr val="0237BC"/>
                </a:solidFill>
                <a:latin typeface="Arial Narrow" pitchFamily="34" charset="0"/>
              </a:rPr>
              <a:t>				lw $t3, 0($t3)</a:t>
            </a:r>
            <a:r>
              <a:rPr lang="en-US" altLang="en-US" sz="1400">
                <a:solidFill>
                  <a:srgbClr val="0237BC"/>
                </a:solidFill>
                <a:latin typeface="Arial Narrow" pitchFamily="34" charset="0"/>
              </a:rPr>
              <a:t/>
            </a:r>
            <a:br>
              <a:rPr lang="en-US" altLang="en-US" sz="1400">
                <a:solidFill>
                  <a:srgbClr val="0237BC"/>
                </a:solidFill>
                <a:latin typeface="Arial Narrow" pitchFamily="34" charset="0"/>
              </a:rPr>
            </a:br>
            <a:endParaRPr lang="en-US" altLang="en-US" sz="1400">
              <a:solidFill>
                <a:srgbClr val="0237BC"/>
              </a:solidFill>
              <a:latin typeface="Arial Narrow" pitchFamily="34" charset="0"/>
            </a:endParaRPr>
          </a:p>
        </p:txBody>
      </p:sp>
      <p:grpSp>
        <p:nvGrpSpPr>
          <p:cNvPr id="374788" name="Group 4"/>
          <p:cNvGrpSpPr>
            <a:grpSpLocks/>
          </p:cNvGrpSpPr>
          <p:nvPr/>
        </p:nvGrpSpPr>
        <p:grpSpPr bwMode="auto">
          <a:xfrm>
            <a:off x="1951059" y="1600201"/>
            <a:ext cx="7292134" cy="1665288"/>
            <a:chOff x="922" y="1008"/>
            <a:chExt cx="3446" cy="1049"/>
          </a:xfrm>
        </p:grpSpPr>
        <p:sp>
          <p:nvSpPr>
            <p:cNvPr id="374789" name="Rectangle 5"/>
            <p:cNvSpPr>
              <a:spLocks noChangeArrowheads="1"/>
            </p:cNvSpPr>
            <p:nvPr/>
          </p:nvSpPr>
          <p:spPr bwMode="auto">
            <a:xfrm>
              <a:off x="1296" y="1296"/>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74790" name="Rectangle 6"/>
            <p:cNvSpPr>
              <a:spLocks noChangeArrowheads="1"/>
            </p:cNvSpPr>
            <p:nvPr/>
          </p:nvSpPr>
          <p:spPr bwMode="auto">
            <a:xfrm>
              <a:off x="1872" y="1296"/>
              <a:ext cx="480" cy="14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74791" name="Rectangle 7"/>
            <p:cNvSpPr>
              <a:spLocks noChangeArrowheads="1"/>
            </p:cNvSpPr>
            <p:nvPr/>
          </p:nvSpPr>
          <p:spPr bwMode="auto">
            <a:xfrm>
              <a:off x="2352" y="1296"/>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74792" name="Rectangle 8"/>
            <p:cNvSpPr>
              <a:spLocks noChangeArrowheads="1"/>
            </p:cNvSpPr>
            <p:nvPr/>
          </p:nvSpPr>
          <p:spPr bwMode="auto">
            <a:xfrm>
              <a:off x="2832" y="1296"/>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74793" name="Rectangle 9"/>
            <p:cNvSpPr>
              <a:spLocks noChangeArrowheads="1"/>
            </p:cNvSpPr>
            <p:nvPr/>
          </p:nvSpPr>
          <p:spPr bwMode="auto">
            <a:xfrm>
              <a:off x="3792" y="1296"/>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a:solidFill>
                  <a:srgbClr val="990000"/>
                </a:solidFill>
                <a:latin typeface="Times New Roman" pitchFamily="18" charset="0"/>
              </a:endParaRPr>
            </a:p>
          </p:txBody>
        </p:sp>
        <p:sp>
          <p:nvSpPr>
            <p:cNvPr id="374794" name="Rectangle 10"/>
            <p:cNvSpPr>
              <a:spLocks noChangeArrowheads="1"/>
            </p:cNvSpPr>
            <p:nvPr/>
          </p:nvSpPr>
          <p:spPr bwMode="auto">
            <a:xfrm>
              <a:off x="3312" y="1296"/>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sp>
          <p:nvSpPr>
            <p:cNvPr id="374795" name="Line 11"/>
            <p:cNvSpPr>
              <a:spLocks noChangeShapeType="1"/>
            </p:cNvSpPr>
            <p:nvPr/>
          </p:nvSpPr>
          <p:spPr bwMode="auto">
            <a:xfrm flipV="1">
              <a:off x="1296"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796" name="Line 12"/>
            <p:cNvSpPr>
              <a:spLocks noChangeShapeType="1"/>
            </p:cNvSpPr>
            <p:nvPr/>
          </p:nvSpPr>
          <p:spPr bwMode="auto">
            <a:xfrm>
              <a:off x="1344" y="120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797" name="Line 13"/>
            <p:cNvSpPr>
              <a:spLocks noChangeShapeType="1"/>
            </p:cNvSpPr>
            <p:nvPr/>
          </p:nvSpPr>
          <p:spPr bwMode="auto">
            <a:xfrm flipV="1">
              <a:off x="1872"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798" name="Line 14"/>
            <p:cNvSpPr>
              <a:spLocks noChangeShapeType="1"/>
            </p:cNvSpPr>
            <p:nvPr/>
          </p:nvSpPr>
          <p:spPr bwMode="auto">
            <a:xfrm flipV="1">
              <a:off x="2352"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799" name="Line 15"/>
            <p:cNvSpPr>
              <a:spLocks noChangeShapeType="1"/>
            </p:cNvSpPr>
            <p:nvPr/>
          </p:nvSpPr>
          <p:spPr bwMode="auto">
            <a:xfrm>
              <a:off x="1920" y="120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0" name="Line 16"/>
            <p:cNvSpPr>
              <a:spLocks noChangeShapeType="1"/>
            </p:cNvSpPr>
            <p:nvPr/>
          </p:nvSpPr>
          <p:spPr bwMode="auto">
            <a:xfrm flipV="1">
              <a:off x="2832"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1" name="Line 17"/>
            <p:cNvSpPr>
              <a:spLocks noChangeShapeType="1"/>
            </p:cNvSpPr>
            <p:nvPr/>
          </p:nvSpPr>
          <p:spPr bwMode="auto">
            <a:xfrm>
              <a:off x="2400" y="120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2" name="Line 18"/>
            <p:cNvSpPr>
              <a:spLocks noChangeShapeType="1"/>
            </p:cNvSpPr>
            <p:nvPr/>
          </p:nvSpPr>
          <p:spPr bwMode="auto">
            <a:xfrm flipV="1">
              <a:off x="3312"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3" name="Line 19"/>
            <p:cNvSpPr>
              <a:spLocks noChangeShapeType="1"/>
            </p:cNvSpPr>
            <p:nvPr/>
          </p:nvSpPr>
          <p:spPr bwMode="auto">
            <a:xfrm>
              <a:off x="2880" y="120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4" name="Line 20"/>
            <p:cNvSpPr>
              <a:spLocks noChangeShapeType="1"/>
            </p:cNvSpPr>
            <p:nvPr/>
          </p:nvSpPr>
          <p:spPr bwMode="auto">
            <a:xfrm flipV="1">
              <a:off x="3792"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5" name="Line 21"/>
            <p:cNvSpPr>
              <a:spLocks noChangeShapeType="1"/>
            </p:cNvSpPr>
            <p:nvPr/>
          </p:nvSpPr>
          <p:spPr bwMode="auto">
            <a:xfrm>
              <a:off x="3360" y="120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6" name="Line 22"/>
            <p:cNvSpPr>
              <a:spLocks noChangeShapeType="1"/>
            </p:cNvSpPr>
            <p:nvPr/>
          </p:nvSpPr>
          <p:spPr bwMode="auto">
            <a:xfrm flipV="1">
              <a:off x="4368" y="11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7" name="Line 23"/>
            <p:cNvSpPr>
              <a:spLocks noChangeShapeType="1"/>
            </p:cNvSpPr>
            <p:nvPr/>
          </p:nvSpPr>
          <p:spPr bwMode="auto">
            <a:xfrm>
              <a:off x="3840" y="120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8" name="Text Box 24"/>
            <p:cNvSpPr txBox="1">
              <a:spLocks noChangeArrowheads="1"/>
            </p:cNvSpPr>
            <p:nvPr/>
          </p:nvSpPr>
          <p:spPr bwMode="auto">
            <a:xfrm>
              <a:off x="1392" y="100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74809" name="Text Box 25"/>
            <p:cNvSpPr txBox="1">
              <a:spLocks noChangeArrowheads="1"/>
            </p:cNvSpPr>
            <p:nvPr/>
          </p:nvSpPr>
          <p:spPr bwMode="auto">
            <a:xfrm>
              <a:off x="1930" y="100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4810" name="Text Box 26"/>
            <p:cNvSpPr txBox="1">
              <a:spLocks noChangeArrowheads="1"/>
            </p:cNvSpPr>
            <p:nvPr/>
          </p:nvSpPr>
          <p:spPr bwMode="auto">
            <a:xfrm>
              <a:off x="2410" y="100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4811" name="Text Box 27"/>
            <p:cNvSpPr txBox="1">
              <a:spLocks noChangeArrowheads="1"/>
            </p:cNvSpPr>
            <p:nvPr/>
          </p:nvSpPr>
          <p:spPr bwMode="auto">
            <a:xfrm>
              <a:off x="2890" y="100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4812" name="Text Box 28"/>
            <p:cNvSpPr txBox="1">
              <a:spLocks noChangeArrowheads="1"/>
            </p:cNvSpPr>
            <p:nvPr/>
          </p:nvSpPr>
          <p:spPr bwMode="auto">
            <a:xfrm>
              <a:off x="3370" y="100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4813" name="Text Box 29"/>
            <p:cNvSpPr txBox="1">
              <a:spLocks noChangeArrowheads="1"/>
            </p:cNvSpPr>
            <p:nvPr/>
          </p:nvSpPr>
          <p:spPr bwMode="auto">
            <a:xfrm>
              <a:off x="3792" y="100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sp>
          <p:nvSpPr>
            <p:cNvPr id="374814" name="Text Box 30"/>
            <p:cNvSpPr txBox="1">
              <a:spLocks noChangeArrowheads="1"/>
            </p:cNvSpPr>
            <p:nvPr/>
          </p:nvSpPr>
          <p:spPr bwMode="auto">
            <a:xfrm>
              <a:off x="922" y="1824"/>
              <a:ext cx="20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Courier" charset="0"/>
                </a:rPr>
                <a:t>srl</a:t>
              </a:r>
            </a:p>
          </p:txBody>
        </p:sp>
        <p:sp>
          <p:nvSpPr>
            <p:cNvPr id="374815" name="Rectangle 31"/>
            <p:cNvSpPr>
              <a:spLocks noChangeArrowheads="1"/>
            </p:cNvSpPr>
            <p:nvPr/>
          </p:nvSpPr>
          <p:spPr bwMode="auto">
            <a:xfrm>
              <a:off x="1296" y="1563"/>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a:t>
              </a:r>
              <a:endParaRPr lang="en-US" altLang="en-US" sz="2400">
                <a:solidFill>
                  <a:srgbClr val="990000"/>
                </a:solidFill>
                <a:latin typeface="Times New Roman" pitchFamily="18" charset="0"/>
              </a:endParaRPr>
            </a:p>
          </p:txBody>
        </p:sp>
        <p:sp>
          <p:nvSpPr>
            <p:cNvPr id="374816" name="Rectangle 32"/>
            <p:cNvSpPr>
              <a:spLocks noChangeArrowheads="1"/>
            </p:cNvSpPr>
            <p:nvPr/>
          </p:nvSpPr>
          <p:spPr bwMode="auto">
            <a:xfrm>
              <a:off x="1872" y="1563"/>
              <a:ext cx="480" cy="14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74817" name="Rectangle 33"/>
            <p:cNvSpPr>
              <a:spLocks noChangeArrowheads="1"/>
            </p:cNvSpPr>
            <p:nvPr/>
          </p:nvSpPr>
          <p:spPr bwMode="auto">
            <a:xfrm>
              <a:off x="2352" y="1563"/>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74818" name="Rectangle 34"/>
            <p:cNvSpPr>
              <a:spLocks noChangeArrowheads="1"/>
            </p:cNvSpPr>
            <p:nvPr/>
          </p:nvSpPr>
          <p:spPr bwMode="auto">
            <a:xfrm>
              <a:off x="2832" y="1563"/>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74819" name="Rectangle 35"/>
            <p:cNvSpPr>
              <a:spLocks noChangeArrowheads="1"/>
            </p:cNvSpPr>
            <p:nvPr/>
          </p:nvSpPr>
          <p:spPr bwMode="auto">
            <a:xfrm>
              <a:off x="3792" y="1563"/>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a:t>
              </a:r>
              <a:endParaRPr lang="en-US" altLang="en-US" sz="2400">
                <a:solidFill>
                  <a:srgbClr val="990000"/>
                </a:solidFill>
                <a:latin typeface="Times New Roman" pitchFamily="18" charset="0"/>
              </a:endParaRPr>
            </a:p>
          </p:txBody>
        </p:sp>
        <p:sp>
          <p:nvSpPr>
            <p:cNvPr id="374820" name="Rectangle 36"/>
            <p:cNvSpPr>
              <a:spLocks noChangeArrowheads="1"/>
            </p:cNvSpPr>
            <p:nvPr/>
          </p:nvSpPr>
          <p:spPr bwMode="auto">
            <a:xfrm>
              <a:off x="3312" y="1563"/>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sp>
          <p:nvSpPr>
            <p:cNvPr id="374821" name="Text Box 37"/>
            <p:cNvSpPr txBox="1">
              <a:spLocks noChangeArrowheads="1"/>
            </p:cNvSpPr>
            <p:nvPr/>
          </p:nvSpPr>
          <p:spPr bwMode="auto">
            <a:xfrm>
              <a:off x="922" y="1536"/>
              <a:ext cx="19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Courier" charset="0"/>
                </a:rPr>
                <a:t>sll</a:t>
              </a:r>
            </a:p>
          </p:txBody>
        </p:sp>
        <p:sp>
          <p:nvSpPr>
            <p:cNvPr id="374822" name="Rectangle 38"/>
            <p:cNvSpPr>
              <a:spLocks noChangeArrowheads="1"/>
            </p:cNvSpPr>
            <p:nvPr/>
          </p:nvSpPr>
          <p:spPr bwMode="auto">
            <a:xfrm>
              <a:off x="1296" y="1872"/>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0</a:t>
              </a:r>
              <a:endParaRPr lang="en-US" altLang="en-US" sz="2400">
                <a:solidFill>
                  <a:srgbClr val="990000"/>
                </a:solidFill>
                <a:latin typeface="Times New Roman" pitchFamily="18" charset="0"/>
              </a:endParaRPr>
            </a:p>
          </p:txBody>
        </p:sp>
        <p:sp>
          <p:nvSpPr>
            <p:cNvPr id="374823" name="Rectangle 39"/>
            <p:cNvSpPr>
              <a:spLocks noChangeArrowheads="1"/>
            </p:cNvSpPr>
            <p:nvPr/>
          </p:nvSpPr>
          <p:spPr bwMode="auto">
            <a:xfrm>
              <a:off x="1872" y="1872"/>
              <a:ext cx="480" cy="14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74824" name="Rectangle 40"/>
            <p:cNvSpPr>
              <a:spLocks noChangeArrowheads="1"/>
            </p:cNvSpPr>
            <p:nvPr/>
          </p:nvSpPr>
          <p:spPr bwMode="auto">
            <a:xfrm>
              <a:off x="2352" y="1872"/>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74825" name="Rectangle 41"/>
            <p:cNvSpPr>
              <a:spLocks noChangeArrowheads="1"/>
            </p:cNvSpPr>
            <p:nvPr/>
          </p:nvSpPr>
          <p:spPr bwMode="auto">
            <a:xfrm>
              <a:off x="2832" y="1872"/>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74826" name="Rectangle 42"/>
            <p:cNvSpPr>
              <a:spLocks noChangeArrowheads="1"/>
            </p:cNvSpPr>
            <p:nvPr/>
          </p:nvSpPr>
          <p:spPr bwMode="auto">
            <a:xfrm>
              <a:off x="3792" y="1872"/>
              <a:ext cx="57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6</a:t>
              </a:r>
              <a:endParaRPr lang="en-US" altLang="en-US" sz="2400">
                <a:solidFill>
                  <a:srgbClr val="990000"/>
                </a:solidFill>
                <a:latin typeface="Times New Roman" pitchFamily="18" charset="0"/>
              </a:endParaRPr>
            </a:p>
          </p:txBody>
        </p:sp>
        <p:sp>
          <p:nvSpPr>
            <p:cNvPr id="374827" name="Rectangle 43"/>
            <p:cNvSpPr>
              <a:spLocks noChangeArrowheads="1"/>
            </p:cNvSpPr>
            <p:nvPr/>
          </p:nvSpPr>
          <p:spPr bwMode="auto">
            <a:xfrm>
              <a:off x="3312" y="1872"/>
              <a:ext cx="480"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grpSp>
      <p:sp>
        <p:nvSpPr>
          <p:cNvPr id="374828" name="AutoShape 44"/>
          <p:cNvSpPr>
            <a:spLocks/>
          </p:cNvSpPr>
          <p:nvPr/>
        </p:nvSpPr>
        <p:spPr bwMode="auto">
          <a:xfrm rot="-5400000">
            <a:off x="4393036" y="2946506"/>
            <a:ext cx="152400" cy="812588"/>
          </a:xfrm>
          <a:prstGeom prst="leftBrace">
            <a:avLst>
              <a:gd name="adj1" fmla="val 33333"/>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r>
              <a:rPr lang="en-US" altLang="en-US">
                <a:latin typeface="Times New Roman" pitchFamily="18" charset="0"/>
              </a:rPr>
              <a:t> </a:t>
            </a:r>
            <a:endParaRPr lang="en-US" altLang="en-US" sz="1600">
              <a:latin typeface="Times New Roman" pitchFamily="18" charset="0"/>
            </a:endParaRPr>
          </a:p>
          <a:p>
            <a:r>
              <a:rPr lang="en-US" altLang="en-US" sz="1600">
                <a:latin typeface="Times New Roman" pitchFamily="18" charset="0"/>
              </a:rPr>
              <a:t>unused</a:t>
            </a:r>
          </a:p>
        </p:txBody>
      </p:sp>
    </p:spTree>
    <p:extLst>
      <p:ext uri="{BB962C8B-B14F-4D97-AF65-F5344CB8AC3E}">
        <p14:creationId xmlns:p14="http://schemas.microsoft.com/office/powerpoint/2010/main" val="164193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4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48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478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478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478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4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build="p" autoUpdateAnimBg="0"/>
      <p:bldP spid="374828"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a:t>How to Decode?</a:t>
            </a:r>
          </a:p>
        </p:txBody>
      </p:sp>
      <p:sp>
        <p:nvSpPr>
          <p:cNvPr id="379907" name="Rectangle 3"/>
          <p:cNvSpPr>
            <a:spLocks noGrp="1" noChangeArrowheads="1"/>
          </p:cNvSpPr>
          <p:nvPr>
            <p:ph type="body" idx="1"/>
          </p:nvPr>
        </p:nvSpPr>
        <p:spPr>
          <a:xfrm>
            <a:off x="1320456" y="1295400"/>
            <a:ext cx="9547913" cy="5105400"/>
          </a:xfrm>
        </p:spPr>
        <p:txBody>
          <a:bodyPr>
            <a:normAutofit fontScale="92500" lnSpcReduction="10000"/>
          </a:bodyPr>
          <a:lstStyle/>
          <a:p>
            <a:pPr>
              <a:lnSpc>
                <a:spcPct val="80000"/>
              </a:lnSpc>
            </a:pPr>
            <a:r>
              <a:rPr lang="en-US" dirty="0"/>
              <a:t>What is the assembly language statement corresponding to this machine instruction?</a:t>
            </a:r>
          </a:p>
          <a:p>
            <a:pPr algn="ctr">
              <a:lnSpc>
                <a:spcPct val="80000"/>
              </a:lnSpc>
              <a:buFontTx/>
              <a:buNone/>
            </a:pPr>
            <a:r>
              <a:rPr lang="en-US" dirty="0">
                <a:solidFill>
                  <a:srgbClr val="CC0000"/>
                </a:solidFill>
              </a:rPr>
              <a:t>	0x00af8020</a:t>
            </a:r>
          </a:p>
          <a:p>
            <a:pPr>
              <a:lnSpc>
                <a:spcPct val="80000"/>
              </a:lnSpc>
            </a:pPr>
            <a:r>
              <a:rPr lang="en-US" dirty="0"/>
              <a:t>Convert to binary</a:t>
            </a:r>
          </a:p>
          <a:p>
            <a:pPr lvl="1" algn="ctr">
              <a:lnSpc>
                <a:spcPct val="80000"/>
              </a:lnSpc>
              <a:buFontTx/>
              <a:buNone/>
            </a:pPr>
            <a:r>
              <a:rPr lang="en-US" altLang="en-US" sz="2000" dirty="0">
                <a:solidFill>
                  <a:srgbClr val="CC0000"/>
                </a:solidFill>
              </a:rPr>
              <a:t>0000  0000  1010  1111  1000  0000  0010  0000</a:t>
            </a:r>
          </a:p>
          <a:p>
            <a:pPr>
              <a:lnSpc>
                <a:spcPct val="80000"/>
              </a:lnSpc>
            </a:pPr>
            <a:r>
              <a:rPr lang="en-US" altLang="en-US" dirty="0"/>
              <a:t>Decode</a:t>
            </a:r>
          </a:p>
          <a:p>
            <a:pPr lvl="1">
              <a:lnSpc>
                <a:spcPct val="80000"/>
              </a:lnSpc>
            </a:pPr>
            <a:r>
              <a:rPr lang="en-US" altLang="en-US" dirty="0"/>
              <a:t>op: 00000</a:t>
            </a:r>
          </a:p>
          <a:p>
            <a:pPr lvl="1">
              <a:lnSpc>
                <a:spcPct val="80000"/>
              </a:lnSpc>
            </a:pPr>
            <a:r>
              <a:rPr lang="en-US" altLang="en-US" dirty="0"/>
              <a:t>rs: 00101</a:t>
            </a:r>
          </a:p>
          <a:p>
            <a:pPr lvl="1">
              <a:lnSpc>
                <a:spcPct val="80000"/>
              </a:lnSpc>
            </a:pPr>
            <a:r>
              <a:rPr lang="en-US" altLang="en-US" dirty="0" err="1"/>
              <a:t>rt</a:t>
            </a:r>
            <a:r>
              <a:rPr lang="en-US" altLang="en-US" dirty="0"/>
              <a:t>: 01111</a:t>
            </a:r>
          </a:p>
          <a:p>
            <a:pPr lvl="1">
              <a:lnSpc>
                <a:spcPct val="80000"/>
              </a:lnSpc>
            </a:pPr>
            <a:r>
              <a:rPr lang="en-US" altLang="en-US" dirty="0" err="1"/>
              <a:t>rd</a:t>
            </a:r>
            <a:r>
              <a:rPr lang="en-US" altLang="en-US" dirty="0"/>
              <a:t>: 10000</a:t>
            </a:r>
          </a:p>
          <a:p>
            <a:pPr lvl="1">
              <a:lnSpc>
                <a:spcPct val="80000"/>
              </a:lnSpc>
            </a:pPr>
            <a:r>
              <a:rPr lang="en-US" altLang="en-US" dirty="0" err="1"/>
              <a:t>shamt</a:t>
            </a:r>
            <a:r>
              <a:rPr lang="en-US" altLang="en-US" dirty="0"/>
              <a:t>: 00000</a:t>
            </a:r>
          </a:p>
          <a:p>
            <a:pPr lvl="1">
              <a:lnSpc>
                <a:spcPct val="80000"/>
              </a:lnSpc>
            </a:pPr>
            <a:r>
              <a:rPr lang="en-US" altLang="en-US" dirty="0" err="1"/>
              <a:t>funct</a:t>
            </a:r>
            <a:r>
              <a:rPr lang="en-US" altLang="en-US" dirty="0"/>
              <a:t>: 100000</a:t>
            </a:r>
          </a:p>
          <a:p>
            <a:pPr>
              <a:lnSpc>
                <a:spcPct val="80000"/>
              </a:lnSpc>
            </a:pPr>
            <a:r>
              <a:rPr lang="en-US" altLang="en-US" dirty="0"/>
              <a:t>Solution: </a:t>
            </a:r>
            <a:r>
              <a:rPr lang="en-US" altLang="en-US" dirty="0">
                <a:solidFill>
                  <a:srgbClr val="CC0000"/>
                </a:solidFill>
              </a:rPr>
              <a:t>add $s0, $a1, $t7</a:t>
            </a:r>
          </a:p>
        </p:txBody>
      </p:sp>
    </p:spTree>
    <p:extLst>
      <p:ext uri="{BB962C8B-B14F-4D97-AF65-F5344CB8AC3E}">
        <p14:creationId xmlns:p14="http://schemas.microsoft.com/office/powerpoint/2010/main" val="221693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990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990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99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990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990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990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990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990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9907">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99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 in MIPS</a:t>
            </a:r>
            <a:endParaRPr lang="en-US" dirty="0"/>
          </a:p>
        </p:txBody>
      </p:sp>
      <p:sp>
        <p:nvSpPr>
          <p:cNvPr id="3" name="Content Placeholder 2"/>
          <p:cNvSpPr>
            <a:spLocks noGrp="1"/>
          </p:cNvSpPr>
          <p:nvPr>
            <p:ph idx="1"/>
          </p:nvPr>
        </p:nvSpPr>
        <p:spPr/>
        <p:txBody>
          <a:bodyPr/>
          <a:lstStyle/>
          <a:p>
            <a:r>
              <a:rPr lang="en-US" b="1" u="sng" dirty="0"/>
              <a:t>Design Principle 4: </a:t>
            </a:r>
            <a:r>
              <a:rPr lang="en-US" dirty="0"/>
              <a:t>Good design demands good </a:t>
            </a:r>
            <a:r>
              <a:rPr lang="en-US" dirty="0" smtClean="0"/>
              <a:t>compromises</a:t>
            </a:r>
          </a:p>
          <a:p>
            <a:r>
              <a:rPr lang="en-US" dirty="0" smtClean="0"/>
              <a:t>The </a:t>
            </a:r>
            <a:r>
              <a:rPr lang="en-US" dirty="0"/>
              <a:t>compromise chosen by the MIPS designers is to keep all instructions </a:t>
            </a:r>
            <a:r>
              <a:rPr lang="en-US" dirty="0" smtClean="0"/>
              <a:t>the same </a:t>
            </a:r>
            <a:r>
              <a:rPr lang="en-US" dirty="0"/>
              <a:t>length, thereby requiring </a:t>
            </a:r>
            <a:r>
              <a:rPr lang="en-US" dirty="0" smtClean="0"/>
              <a:t>different </a:t>
            </a:r>
            <a:r>
              <a:rPr lang="en-US" dirty="0"/>
              <a:t>kinds of instruction formats for </a:t>
            </a:r>
            <a:r>
              <a:rPr lang="en-US" dirty="0" smtClean="0"/>
              <a:t>different kinds </a:t>
            </a:r>
            <a:r>
              <a:rPr lang="en-US" dirty="0"/>
              <a:t>of instructions</a:t>
            </a:r>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64</a:t>
            </a:fld>
            <a:endParaRPr lang="en-US"/>
          </a:p>
        </p:txBody>
      </p:sp>
    </p:spTree>
    <p:extLst>
      <p:ext uri="{BB962C8B-B14F-4D97-AF65-F5344CB8AC3E}">
        <p14:creationId xmlns:p14="http://schemas.microsoft.com/office/powerpoint/2010/main" val="1354984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65</a:t>
            </a:fld>
            <a:endParaRPr lang="en-US"/>
          </a:p>
        </p:txBody>
      </p:sp>
      <p:pic>
        <p:nvPicPr>
          <p:cNvPr id="12" name="Content Placeholder 1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0879" b="4910"/>
          <a:stretch/>
        </p:blipFill>
        <p:spPr>
          <a:xfrm>
            <a:off x="0" y="0"/>
            <a:ext cx="12237017" cy="6858000"/>
          </a:xfrm>
        </p:spPr>
      </p:pic>
      <p:sp>
        <p:nvSpPr>
          <p:cNvPr id="13" name="Title 5"/>
          <p:cNvSpPr txBox="1">
            <a:spLocks/>
          </p:cNvSpPr>
          <p:nvPr/>
        </p:nvSpPr>
        <p:spPr>
          <a:xfrm>
            <a:off x="7008812" y="5334000"/>
            <a:ext cx="4693072" cy="997216"/>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00"/>
                </a:solidFill>
              </a:rPr>
              <a:t>MIPS - Summary</a:t>
            </a:r>
            <a:endParaRPr lang="en-US" dirty="0">
              <a:solidFill>
                <a:srgbClr val="FFFF00"/>
              </a:solidFill>
            </a:endParaRPr>
          </a:p>
        </p:txBody>
      </p:sp>
    </p:spTree>
    <p:extLst>
      <p:ext uri="{BB962C8B-B14F-4D97-AF65-F5344CB8AC3E}">
        <p14:creationId xmlns:p14="http://schemas.microsoft.com/office/powerpoint/2010/main" val="26208048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a:t>Summary - MIPS Instruction Set</a:t>
            </a:r>
          </a:p>
        </p:txBody>
      </p:sp>
      <p:sp>
        <p:nvSpPr>
          <p:cNvPr id="375811" name="Rectangle 3"/>
          <p:cNvSpPr>
            <a:spLocks noGrp="1" noChangeArrowheads="1"/>
          </p:cNvSpPr>
          <p:nvPr>
            <p:ph type="body" idx="1"/>
          </p:nvPr>
        </p:nvSpPr>
        <p:spPr>
          <a:xfrm>
            <a:off x="1320456" y="1752600"/>
            <a:ext cx="9547913" cy="4114800"/>
          </a:xfrm>
        </p:spPr>
        <p:txBody>
          <a:bodyPr/>
          <a:lstStyle/>
          <a:p>
            <a:r>
              <a:rPr lang="en-US"/>
              <a:t>simple instructions all 32 bits wide</a:t>
            </a:r>
          </a:p>
          <a:p>
            <a:r>
              <a:rPr lang="en-US"/>
              <a:t>very structured, no unnecessary baggage</a:t>
            </a:r>
          </a:p>
          <a:p>
            <a:r>
              <a:rPr lang="en-US"/>
              <a:t>only three  instruction formats</a:t>
            </a:r>
            <a:br>
              <a:rPr lang="en-US"/>
            </a:br>
            <a:endParaRPr lang="en-US" altLang="en-US"/>
          </a:p>
        </p:txBody>
      </p:sp>
      <p:grpSp>
        <p:nvGrpSpPr>
          <p:cNvPr id="375812" name="Group 4"/>
          <p:cNvGrpSpPr>
            <a:grpSpLocks/>
          </p:cNvGrpSpPr>
          <p:nvPr/>
        </p:nvGrpSpPr>
        <p:grpSpPr bwMode="auto">
          <a:xfrm>
            <a:off x="1697126" y="3508376"/>
            <a:ext cx="8045471" cy="2438400"/>
            <a:chOff x="816" y="1968"/>
            <a:chExt cx="3802" cy="1536"/>
          </a:xfrm>
        </p:grpSpPr>
        <p:sp>
          <p:nvSpPr>
            <p:cNvPr id="375813" name="Rectangle 5"/>
            <p:cNvSpPr>
              <a:spLocks noChangeArrowheads="1"/>
            </p:cNvSpPr>
            <p:nvPr/>
          </p:nvSpPr>
          <p:spPr bwMode="auto">
            <a:xfrm>
              <a:off x="816" y="2784"/>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75814" name="Rectangle 6"/>
            <p:cNvSpPr>
              <a:spLocks noChangeArrowheads="1"/>
            </p:cNvSpPr>
            <p:nvPr/>
          </p:nvSpPr>
          <p:spPr bwMode="auto">
            <a:xfrm>
              <a:off x="1392" y="2784"/>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75815" name="Rectangle 7"/>
            <p:cNvSpPr>
              <a:spLocks noChangeArrowheads="1"/>
            </p:cNvSpPr>
            <p:nvPr/>
          </p:nvSpPr>
          <p:spPr bwMode="auto">
            <a:xfrm>
              <a:off x="1872" y="2784"/>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75816" name="Rectangle 8"/>
            <p:cNvSpPr>
              <a:spLocks noChangeArrowheads="1"/>
            </p:cNvSpPr>
            <p:nvPr/>
          </p:nvSpPr>
          <p:spPr bwMode="auto">
            <a:xfrm>
              <a:off x="2352" y="2784"/>
              <a:ext cx="1536"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offset</a:t>
              </a:r>
              <a:endParaRPr lang="en-US" altLang="en-US">
                <a:solidFill>
                  <a:srgbClr val="990000"/>
                </a:solidFill>
                <a:latin typeface="Times New Roman" pitchFamily="18" charset="0"/>
              </a:endParaRPr>
            </a:p>
          </p:txBody>
        </p:sp>
        <p:sp>
          <p:nvSpPr>
            <p:cNvPr id="375817" name="Line 9"/>
            <p:cNvSpPr>
              <a:spLocks noChangeShapeType="1"/>
            </p:cNvSpPr>
            <p:nvPr/>
          </p:nvSpPr>
          <p:spPr bwMode="auto">
            <a:xfrm flipV="1">
              <a:off x="816"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8" name="Line 10"/>
            <p:cNvSpPr>
              <a:spLocks noChangeShapeType="1"/>
            </p:cNvSpPr>
            <p:nvPr/>
          </p:nvSpPr>
          <p:spPr bwMode="auto">
            <a:xfrm>
              <a:off x="864" y="2688"/>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9" name="Line 11"/>
            <p:cNvSpPr>
              <a:spLocks noChangeShapeType="1"/>
            </p:cNvSpPr>
            <p:nvPr/>
          </p:nvSpPr>
          <p:spPr bwMode="auto">
            <a:xfrm flipV="1">
              <a:off x="139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0" name="Line 12"/>
            <p:cNvSpPr>
              <a:spLocks noChangeShapeType="1"/>
            </p:cNvSpPr>
            <p:nvPr/>
          </p:nvSpPr>
          <p:spPr bwMode="auto">
            <a:xfrm flipV="1">
              <a:off x="187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1" name="Line 13"/>
            <p:cNvSpPr>
              <a:spLocks noChangeShapeType="1"/>
            </p:cNvSpPr>
            <p:nvPr/>
          </p:nvSpPr>
          <p:spPr bwMode="auto">
            <a:xfrm>
              <a:off x="1440" y="268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2" name="Line 14"/>
            <p:cNvSpPr>
              <a:spLocks noChangeShapeType="1"/>
            </p:cNvSpPr>
            <p:nvPr/>
          </p:nvSpPr>
          <p:spPr bwMode="auto">
            <a:xfrm flipV="1">
              <a:off x="2352"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3" name="Line 15"/>
            <p:cNvSpPr>
              <a:spLocks noChangeShapeType="1"/>
            </p:cNvSpPr>
            <p:nvPr/>
          </p:nvSpPr>
          <p:spPr bwMode="auto">
            <a:xfrm>
              <a:off x="1920" y="2688"/>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4" name="Line 16"/>
            <p:cNvSpPr>
              <a:spLocks noChangeShapeType="1"/>
            </p:cNvSpPr>
            <p:nvPr/>
          </p:nvSpPr>
          <p:spPr bwMode="auto">
            <a:xfrm>
              <a:off x="2448" y="2688"/>
              <a:ext cx="134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5" name="Line 17"/>
            <p:cNvSpPr>
              <a:spLocks noChangeShapeType="1"/>
            </p:cNvSpPr>
            <p:nvPr/>
          </p:nvSpPr>
          <p:spPr bwMode="auto">
            <a:xfrm flipV="1">
              <a:off x="3888" y="264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6" name="Text Box 18"/>
            <p:cNvSpPr txBox="1">
              <a:spLocks noChangeArrowheads="1"/>
            </p:cNvSpPr>
            <p:nvPr/>
          </p:nvSpPr>
          <p:spPr bwMode="auto">
            <a:xfrm>
              <a:off x="912"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75827" name="Text Box 19"/>
            <p:cNvSpPr txBox="1">
              <a:spLocks noChangeArrowheads="1"/>
            </p:cNvSpPr>
            <p:nvPr/>
          </p:nvSpPr>
          <p:spPr bwMode="auto">
            <a:xfrm>
              <a:off x="1450"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28" name="Text Box 20"/>
            <p:cNvSpPr txBox="1">
              <a:spLocks noChangeArrowheads="1"/>
            </p:cNvSpPr>
            <p:nvPr/>
          </p:nvSpPr>
          <p:spPr bwMode="auto">
            <a:xfrm>
              <a:off x="1930" y="2496"/>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29" name="Text Box 21"/>
            <p:cNvSpPr txBox="1">
              <a:spLocks noChangeArrowheads="1"/>
            </p:cNvSpPr>
            <p:nvPr/>
          </p:nvSpPr>
          <p:spPr bwMode="auto">
            <a:xfrm>
              <a:off x="2910" y="2496"/>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16 bits</a:t>
              </a:r>
            </a:p>
          </p:txBody>
        </p:sp>
        <p:sp>
          <p:nvSpPr>
            <p:cNvPr id="375830" name="Rectangle 22"/>
            <p:cNvSpPr>
              <a:spLocks noChangeArrowheads="1"/>
            </p:cNvSpPr>
            <p:nvPr/>
          </p:nvSpPr>
          <p:spPr bwMode="auto">
            <a:xfrm>
              <a:off x="816" y="2256"/>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75831" name="Rectangle 23"/>
            <p:cNvSpPr>
              <a:spLocks noChangeArrowheads="1"/>
            </p:cNvSpPr>
            <p:nvPr/>
          </p:nvSpPr>
          <p:spPr bwMode="auto">
            <a:xfrm>
              <a:off x="139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rgbClr val="990000"/>
                  </a:solidFill>
                  <a:latin typeface="Courier" charset="0"/>
                </a:rPr>
                <a:t>rs</a:t>
              </a:r>
              <a:endParaRPr lang="en-US" altLang="en-US" dirty="0">
                <a:solidFill>
                  <a:srgbClr val="990000"/>
                </a:solidFill>
                <a:latin typeface="Times New Roman" pitchFamily="18" charset="0"/>
              </a:endParaRPr>
            </a:p>
          </p:txBody>
        </p:sp>
        <p:sp>
          <p:nvSpPr>
            <p:cNvPr id="375832" name="Rectangle 24"/>
            <p:cNvSpPr>
              <a:spLocks noChangeArrowheads="1"/>
            </p:cNvSpPr>
            <p:nvPr/>
          </p:nvSpPr>
          <p:spPr bwMode="auto">
            <a:xfrm>
              <a:off x="187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rt</a:t>
              </a:r>
              <a:endParaRPr lang="en-US" altLang="en-US">
                <a:solidFill>
                  <a:srgbClr val="990000"/>
                </a:solidFill>
                <a:latin typeface="Times New Roman" pitchFamily="18" charset="0"/>
              </a:endParaRPr>
            </a:p>
          </p:txBody>
        </p:sp>
        <p:sp>
          <p:nvSpPr>
            <p:cNvPr id="375833" name="Rectangle 25"/>
            <p:cNvSpPr>
              <a:spLocks noChangeArrowheads="1"/>
            </p:cNvSpPr>
            <p:nvPr/>
          </p:nvSpPr>
          <p:spPr bwMode="auto">
            <a:xfrm>
              <a:off x="235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rd</a:t>
              </a:r>
              <a:endParaRPr lang="en-US" altLang="en-US">
                <a:solidFill>
                  <a:srgbClr val="990000"/>
                </a:solidFill>
                <a:latin typeface="Times New Roman" pitchFamily="18" charset="0"/>
              </a:endParaRPr>
            </a:p>
          </p:txBody>
        </p:sp>
        <p:sp>
          <p:nvSpPr>
            <p:cNvPr id="375834" name="Rectangle 26"/>
            <p:cNvSpPr>
              <a:spLocks noChangeArrowheads="1"/>
            </p:cNvSpPr>
            <p:nvPr/>
          </p:nvSpPr>
          <p:spPr bwMode="auto">
            <a:xfrm>
              <a:off x="3312" y="2256"/>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funct</a:t>
              </a:r>
              <a:endParaRPr lang="en-US" altLang="en-US" sz="2400">
                <a:solidFill>
                  <a:srgbClr val="990000"/>
                </a:solidFill>
                <a:latin typeface="Times New Roman" pitchFamily="18" charset="0"/>
              </a:endParaRPr>
            </a:p>
          </p:txBody>
        </p:sp>
        <p:sp>
          <p:nvSpPr>
            <p:cNvPr id="375835" name="Rectangle 27"/>
            <p:cNvSpPr>
              <a:spLocks noChangeArrowheads="1"/>
            </p:cNvSpPr>
            <p:nvPr/>
          </p:nvSpPr>
          <p:spPr bwMode="auto">
            <a:xfrm>
              <a:off x="2832" y="2256"/>
              <a:ext cx="480"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shamt</a:t>
              </a:r>
              <a:endParaRPr lang="en-US" altLang="en-US">
                <a:solidFill>
                  <a:srgbClr val="990000"/>
                </a:solidFill>
                <a:latin typeface="Times New Roman" pitchFamily="18" charset="0"/>
              </a:endParaRPr>
            </a:p>
          </p:txBody>
        </p:sp>
        <p:sp>
          <p:nvSpPr>
            <p:cNvPr id="375836" name="Line 28"/>
            <p:cNvSpPr>
              <a:spLocks noChangeShapeType="1"/>
            </p:cNvSpPr>
            <p:nvPr/>
          </p:nvSpPr>
          <p:spPr bwMode="auto">
            <a:xfrm flipV="1">
              <a:off x="816"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37" name="Line 29"/>
            <p:cNvSpPr>
              <a:spLocks noChangeShapeType="1"/>
            </p:cNvSpPr>
            <p:nvPr/>
          </p:nvSpPr>
          <p:spPr bwMode="auto">
            <a:xfrm>
              <a:off x="864" y="216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38" name="Line 30"/>
            <p:cNvSpPr>
              <a:spLocks noChangeShapeType="1"/>
            </p:cNvSpPr>
            <p:nvPr/>
          </p:nvSpPr>
          <p:spPr bwMode="auto">
            <a:xfrm flipV="1">
              <a:off x="139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39" name="Line 31"/>
            <p:cNvSpPr>
              <a:spLocks noChangeShapeType="1"/>
            </p:cNvSpPr>
            <p:nvPr/>
          </p:nvSpPr>
          <p:spPr bwMode="auto">
            <a:xfrm flipV="1">
              <a:off x="187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0" name="Line 32"/>
            <p:cNvSpPr>
              <a:spLocks noChangeShapeType="1"/>
            </p:cNvSpPr>
            <p:nvPr/>
          </p:nvSpPr>
          <p:spPr bwMode="auto">
            <a:xfrm>
              <a:off x="144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1" name="Line 33"/>
            <p:cNvSpPr>
              <a:spLocks noChangeShapeType="1"/>
            </p:cNvSpPr>
            <p:nvPr/>
          </p:nvSpPr>
          <p:spPr bwMode="auto">
            <a:xfrm flipV="1">
              <a:off x="235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2" name="Line 34"/>
            <p:cNvSpPr>
              <a:spLocks noChangeShapeType="1"/>
            </p:cNvSpPr>
            <p:nvPr/>
          </p:nvSpPr>
          <p:spPr bwMode="auto">
            <a:xfrm>
              <a:off x="192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3" name="Line 35"/>
            <p:cNvSpPr>
              <a:spLocks noChangeShapeType="1"/>
            </p:cNvSpPr>
            <p:nvPr/>
          </p:nvSpPr>
          <p:spPr bwMode="auto">
            <a:xfrm flipV="1">
              <a:off x="283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4" name="Line 36"/>
            <p:cNvSpPr>
              <a:spLocks noChangeShapeType="1"/>
            </p:cNvSpPr>
            <p:nvPr/>
          </p:nvSpPr>
          <p:spPr bwMode="auto">
            <a:xfrm>
              <a:off x="240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5" name="Line 37"/>
            <p:cNvSpPr>
              <a:spLocks noChangeShapeType="1"/>
            </p:cNvSpPr>
            <p:nvPr/>
          </p:nvSpPr>
          <p:spPr bwMode="auto">
            <a:xfrm flipV="1">
              <a:off x="3312"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6" name="Line 38"/>
            <p:cNvSpPr>
              <a:spLocks noChangeShapeType="1"/>
            </p:cNvSpPr>
            <p:nvPr/>
          </p:nvSpPr>
          <p:spPr bwMode="auto">
            <a:xfrm>
              <a:off x="2880" y="2160"/>
              <a:ext cx="38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7" name="Line 39"/>
            <p:cNvSpPr>
              <a:spLocks noChangeShapeType="1"/>
            </p:cNvSpPr>
            <p:nvPr/>
          </p:nvSpPr>
          <p:spPr bwMode="auto">
            <a:xfrm flipV="1">
              <a:off x="3888" y="211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8" name="Line 40"/>
            <p:cNvSpPr>
              <a:spLocks noChangeShapeType="1"/>
            </p:cNvSpPr>
            <p:nvPr/>
          </p:nvSpPr>
          <p:spPr bwMode="auto">
            <a:xfrm>
              <a:off x="3360" y="2160"/>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9" name="Text Box 41"/>
            <p:cNvSpPr txBox="1">
              <a:spLocks noChangeArrowheads="1"/>
            </p:cNvSpPr>
            <p:nvPr/>
          </p:nvSpPr>
          <p:spPr bwMode="auto">
            <a:xfrm>
              <a:off x="912"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75850" name="Text Box 42"/>
            <p:cNvSpPr txBox="1">
              <a:spLocks noChangeArrowheads="1"/>
            </p:cNvSpPr>
            <p:nvPr/>
          </p:nvSpPr>
          <p:spPr bwMode="auto">
            <a:xfrm>
              <a:off x="145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51" name="Text Box 43"/>
            <p:cNvSpPr txBox="1">
              <a:spLocks noChangeArrowheads="1"/>
            </p:cNvSpPr>
            <p:nvPr/>
          </p:nvSpPr>
          <p:spPr bwMode="auto">
            <a:xfrm>
              <a:off x="193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52" name="Text Box 44"/>
            <p:cNvSpPr txBox="1">
              <a:spLocks noChangeArrowheads="1"/>
            </p:cNvSpPr>
            <p:nvPr/>
          </p:nvSpPr>
          <p:spPr bwMode="auto">
            <a:xfrm>
              <a:off x="241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53" name="Text Box 45"/>
            <p:cNvSpPr txBox="1">
              <a:spLocks noChangeArrowheads="1"/>
            </p:cNvSpPr>
            <p:nvPr/>
          </p:nvSpPr>
          <p:spPr bwMode="auto">
            <a:xfrm>
              <a:off x="2890" y="1968"/>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5 bits</a:t>
              </a:r>
            </a:p>
          </p:txBody>
        </p:sp>
        <p:sp>
          <p:nvSpPr>
            <p:cNvPr id="375854" name="Text Box 46"/>
            <p:cNvSpPr txBox="1">
              <a:spLocks noChangeArrowheads="1"/>
            </p:cNvSpPr>
            <p:nvPr/>
          </p:nvSpPr>
          <p:spPr bwMode="auto">
            <a:xfrm>
              <a:off x="3312" y="196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Times New Roman" pitchFamily="18" charset="0"/>
                </a:rPr>
                <a:t>6 bits</a:t>
              </a:r>
            </a:p>
          </p:txBody>
        </p:sp>
        <p:sp>
          <p:nvSpPr>
            <p:cNvPr id="375855" name="Text Box 47"/>
            <p:cNvSpPr txBox="1">
              <a:spLocks noChangeArrowheads="1"/>
            </p:cNvSpPr>
            <p:nvPr/>
          </p:nvSpPr>
          <p:spPr bwMode="auto">
            <a:xfrm>
              <a:off x="4070" y="2190"/>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R-Format</a:t>
              </a:r>
            </a:p>
          </p:txBody>
        </p:sp>
        <p:sp>
          <p:nvSpPr>
            <p:cNvPr id="375856" name="Text Box 48"/>
            <p:cNvSpPr txBox="1">
              <a:spLocks noChangeArrowheads="1"/>
            </p:cNvSpPr>
            <p:nvPr/>
          </p:nvSpPr>
          <p:spPr bwMode="auto">
            <a:xfrm>
              <a:off x="4080" y="2745"/>
              <a:ext cx="4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I-Format</a:t>
              </a:r>
            </a:p>
          </p:txBody>
        </p:sp>
        <p:sp>
          <p:nvSpPr>
            <p:cNvPr id="375857" name="Rectangle 49"/>
            <p:cNvSpPr>
              <a:spLocks noChangeArrowheads="1"/>
            </p:cNvSpPr>
            <p:nvPr/>
          </p:nvSpPr>
          <p:spPr bwMode="auto">
            <a:xfrm>
              <a:off x="816" y="3312"/>
              <a:ext cx="576" cy="19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op</a:t>
              </a:r>
              <a:endParaRPr lang="en-US" altLang="en-US" sz="2400">
                <a:solidFill>
                  <a:srgbClr val="990000"/>
                </a:solidFill>
                <a:latin typeface="Times New Roman" pitchFamily="18" charset="0"/>
              </a:endParaRPr>
            </a:p>
          </p:txBody>
        </p:sp>
        <p:sp>
          <p:nvSpPr>
            <p:cNvPr id="375858" name="Rectangle 50"/>
            <p:cNvSpPr>
              <a:spLocks noChangeArrowheads="1"/>
            </p:cNvSpPr>
            <p:nvPr/>
          </p:nvSpPr>
          <p:spPr bwMode="auto">
            <a:xfrm>
              <a:off x="1392" y="3312"/>
              <a:ext cx="2496" cy="192"/>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990000"/>
                  </a:solidFill>
                  <a:latin typeface="Courier" charset="0"/>
                </a:rPr>
                <a:t>address</a:t>
              </a:r>
              <a:endParaRPr lang="en-US" altLang="en-US">
                <a:solidFill>
                  <a:srgbClr val="990000"/>
                </a:solidFill>
                <a:latin typeface="Times New Roman" pitchFamily="18" charset="0"/>
              </a:endParaRPr>
            </a:p>
          </p:txBody>
        </p:sp>
        <p:sp>
          <p:nvSpPr>
            <p:cNvPr id="375859" name="Line 51"/>
            <p:cNvSpPr>
              <a:spLocks noChangeShapeType="1"/>
            </p:cNvSpPr>
            <p:nvPr/>
          </p:nvSpPr>
          <p:spPr bwMode="auto">
            <a:xfrm flipV="1">
              <a:off x="816"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60" name="Line 52"/>
            <p:cNvSpPr>
              <a:spLocks noChangeShapeType="1"/>
            </p:cNvSpPr>
            <p:nvPr/>
          </p:nvSpPr>
          <p:spPr bwMode="auto">
            <a:xfrm>
              <a:off x="864" y="3216"/>
              <a:ext cx="48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61" name="Line 53"/>
            <p:cNvSpPr>
              <a:spLocks noChangeShapeType="1"/>
            </p:cNvSpPr>
            <p:nvPr/>
          </p:nvSpPr>
          <p:spPr bwMode="auto">
            <a:xfrm flipV="1">
              <a:off x="1392"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62" name="Line 54"/>
            <p:cNvSpPr>
              <a:spLocks noChangeShapeType="1"/>
            </p:cNvSpPr>
            <p:nvPr/>
          </p:nvSpPr>
          <p:spPr bwMode="auto">
            <a:xfrm>
              <a:off x="1440" y="3216"/>
              <a:ext cx="235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63" name="Line 55"/>
            <p:cNvSpPr>
              <a:spLocks noChangeShapeType="1"/>
            </p:cNvSpPr>
            <p:nvPr/>
          </p:nvSpPr>
          <p:spPr bwMode="auto">
            <a:xfrm flipV="1">
              <a:off x="3888" y="3168"/>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64" name="Text Box 56"/>
            <p:cNvSpPr txBox="1">
              <a:spLocks noChangeArrowheads="1"/>
            </p:cNvSpPr>
            <p:nvPr/>
          </p:nvSpPr>
          <p:spPr bwMode="auto">
            <a:xfrm>
              <a:off x="912" y="3024"/>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6 bits</a:t>
              </a:r>
            </a:p>
          </p:txBody>
        </p:sp>
        <p:sp>
          <p:nvSpPr>
            <p:cNvPr id="375865" name="Text Box 57"/>
            <p:cNvSpPr txBox="1">
              <a:spLocks noChangeArrowheads="1"/>
            </p:cNvSpPr>
            <p:nvPr/>
          </p:nvSpPr>
          <p:spPr bwMode="auto">
            <a:xfrm>
              <a:off x="2402" y="3024"/>
              <a:ext cx="3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Times New Roman" pitchFamily="18" charset="0"/>
                </a:rPr>
                <a:t>26 bits</a:t>
              </a:r>
            </a:p>
          </p:txBody>
        </p:sp>
        <p:sp>
          <p:nvSpPr>
            <p:cNvPr id="375866" name="Text Box 58"/>
            <p:cNvSpPr txBox="1">
              <a:spLocks noChangeArrowheads="1"/>
            </p:cNvSpPr>
            <p:nvPr/>
          </p:nvSpPr>
          <p:spPr bwMode="auto">
            <a:xfrm>
              <a:off x="4080" y="3225"/>
              <a:ext cx="5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latin typeface="Helvetica" pitchFamily="34" charset="0"/>
                </a:rPr>
                <a:t>J-Format</a:t>
              </a:r>
            </a:p>
          </p:txBody>
        </p:sp>
      </p:grpSp>
    </p:spTree>
    <p:extLst>
      <p:ext uri="{BB962C8B-B14F-4D97-AF65-F5344CB8AC3E}">
        <p14:creationId xmlns:p14="http://schemas.microsoft.com/office/powerpoint/2010/main" val="22729953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391" y="76200"/>
            <a:ext cx="6094571" cy="1143000"/>
          </a:xfrm>
        </p:spPr>
        <p:txBody>
          <a:bodyPr>
            <a:normAutofit fontScale="90000"/>
          </a:bodyPr>
          <a:lstStyle/>
          <a:p>
            <a:r>
              <a:rPr lang="en-US" dirty="0" smtClean="0"/>
              <a:t>MIPS addressing modes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962" y="0"/>
            <a:ext cx="5857875" cy="688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ontent Placeholder 5"/>
          <p:cNvGraphicFramePr>
            <a:graphicFrameLocks noGrp="1"/>
          </p:cNvGraphicFramePr>
          <p:nvPr>
            <p:ph idx="1"/>
            <p:extLst>
              <p:ext uri="{D42A27DB-BD31-4B8C-83A1-F6EECF244321}">
                <p14:modId xmlns:p14="http://schemas.microsoft.com/office/powerpoint/2010/main" val="1633939134"/>
              </p:ext>
            </p:extLst>
          </p:nvPr>
        </p:nvGraphicFramePr>
        <p:xfrm>
          <a:off x="379412" y="1219200"/>
          <a:ext cx="5561012"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59462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MIPS design principles in a nut shell</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7107915"/>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68</a:t>
            </a:fld>
            <a:endParaRPr lang="en-US"/>
          </a:p>
        </p:txBody>
      </p:sp>
    </p:spTree>
    <p:extLst>
      <p:ext uri="{BB962C8B-B14F-4D97-AF65-F5344CB8AC3E}">
        <p14:creationId xmlns:p14="http://schemas.microsoft.com/office/powerpoint/2010/main" val="3288533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74638"/>
            <a:ext cx="3962399" cy="5973762"/>
          </a:xfrm>
        </p:spPr>
        <p:txBody>
          <a:bodyPr/>
          <a:lstStyle/>
          <a:p>
            <a:r>
              <a:rPr lang="en-US" dirty="0" smtClean="0"/>
              <a:t>MIPS Instructions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2" y="0"/>
            <a:ext cx="7618413" cy="682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112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C20DA860-EFE6-4874-AE6A-25565F125CE9}" type="slidenum">
              <a:rPr lang="en-US"/>
              <a:pPr/>
              <a:t>7</a:t>
            </a:fld>
            <a:endParaRPr lang="en-US"/>
          </a:p>
        </p:txBody>
      </p:sp>
      <p:sp>
        <p:nvSpPr>
          <p:cNvPr id="58370" name="Rectangle 2"/>
          <p:cNvSpPr>
            <a:spLocks noGrp="1" noChangeArrowheads="1"/>
          </p:cNvSpPr>
          <p:nvPr>
            <p:ph type="title"/>
          </p:nvPr>
        </p:nvSpPr>
        <p:spPr>
          <a:xfrm>
            <a:off x="507867" y="76200"/>
            <a:ext cx="10969943" cy="533400"/>
          </a:xfrm>
        </p:spPr>
        <p:txBody>
          <a:bodyPr>
            <a:normAutofit fontScale="90000"/>
          </a:bodyPr>
          <a:lstStyle/>
          <a:p>
            <a:r>
              <a:rPr lang="en-US" sz="3200" b="1">
                <a:solidFill>
                  <a:srgbClr val="FF0000"/>
                </a:solidFill>
              </a:rPr>
              <a:t>MIPS Data Types</a:t>
            </a:r>
          </a:p>
        </p:txBody>
      </p:sp>
      <p:sp>
        <p:nvSpPr>
          <p:cNvPr id="58371" name="Rectangle 3"/>
          <p:cNvSpPr>
            <a:spLocks noGrp="1" noChangeArrowheads="1"/>
          </p:cNvSpPr>
          <p:nvPr>
            <p:ph type="body" idx="1"/>
          </p:nvPr>
        </p:nvSpPr>
        <p:spPr>
          <a:xfrm>
            <a:off x="406294" y="1066800"/>
            <a:ext cx="6195986" cy="609600"/>
          </a:xfrm>
        </p:spPr>
        <p:txBody>
          <a:bodyPr/>
          <a:lstStyle/>
          <a:p>
            <a:r>
              <a:rPr lang="en-US" sz="2400"/>
              <a:t>MIPS operates on:</a:t>
            </a:r>
          </a:p>
        </p:txBody>
      </p:sp>
      <p:sp>
        <p:nvSpPr>
          <p:cNvPr id="58372" name="Line 4"/>
          <p:cNvSpPr>
            <a:spLocks noChangeShapeType="1"/>
          </p:cNvSpPr>
          <p:nvPr/>
        </p:nvSpPr>
        <p:spPr bwMode="auto">
          <a:xfrm>
            <a:off x="304720" y="762000"/>
            <a:ext cx="111730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3" name="Text Box 5"/>
          <p:cNvSpPr txBox="1">
            <a:spLocks noChangeArrowheads="1"/>
          </p:cNvSpPr>
          <p:nvPr/>
        </p:nvSpPr>
        <p:spPr bwMode="auto">
          <a:xfrm>
            <a:off x="812588" y="1487488"/>
            <a:ext cx="66167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sz="2400"/>
              <a:t>– 32-bit (unsigned or 2’s complement) integers,</a:t>
            </a:r>
            <a:endParaRPr lang="en-US" sz="2400" i="1"/>
          </a:p>
        </p:txBody>
      </p:sp>
      <p:sp>
        <p:nvSpPr>
          <p:cNvPr id="58374" name="Text Box 6"/>
          <p:cNvSpPr txBox="1">
            <a:spLocks noChangeArrowheads="1"/>
          </p:cNvSpPr>
          <p:nvPr/>
        </p:nvSpPr>
        <p:spPr bwMode="auto">
          <a:xfrm>
            <a:off x="812589" y="1981200"/>
            <a:ext cx="7428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sz="2400"/>
              <a:t>– 32-bit (single precision floating point) real numbers,</a:t>
            </a:r>
            <a:endParaRPr lang="en-US" sz="2400" i="1"/>
          </a:p>
        </p:txBody>
      </p:sp>
      <p:sp>
        <p:nvSpPr>
          <p:cNvPr id="58375" name="Text Box 7"/>
          <p:cNvSpPr txBox="1">
            <a:spLocks noChangeArrowheads="1"/>
          </p:cNvSpPr>
          <p:nvPr/>
        </p:nvSpPr>
        <p:spPr bwMode="auto">
          <a:xfrm>
            <a:off x="810473" y="2401888"/>
            <a:ext cx="75488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64-bit (double precision floating point) real numbers;</a:t>
            </a:r>
          </a:p>
        </p:txBody>
      </p:sp>
      <p:sp>
        <p:nvSpPr>
          <p:cNvPr id="58376" name="Text Box 8"/>
          <p:cNvSpPr txBox="1">
            <a:spLocks noChangeArrowheads="1"/>
          </p:cNvSpPr>
          <p:nvPr/>
        </p:nvSpPr>
        <p:spPr bwMode="auto">
          <a:xfrm>
            <a:off x="304720" y="3163888"/>
            <a:ext cx="88665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2400"/>
              <a:t>  bytes and half words loaded into GPRs are either zero or sign</a:t>
            </a:r>
          </a:p>
          <a:p>
            <a:r>
              <a:rPr lang="en-US" sz="2400"/>
              <a:t>   bit expanded to fill the 32 bits;</a:t>
            </a:r>
          </a:p>
        </p:txBody>
      </p:sp>
      <p:sp>
        <p:nvSpPr>
          <p:cNvPr id="58377" name="Text Box 9"/>
          <p:cNvSpPr txBox="1">
            <a:spLocks noChangeArrowheads="1"/>
          </p:cNvSpPr>
          <p:nvPr/>
        </p:nvSpPr>
        <p:spPr bwMode="auto">
          <a:xfrm>
            <a:off x="334347" y="4114801"/>
            <a:ext cx="11854479"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sz="2400"/>
              <a:t>  only 32-bit units can be loaded into FPRs; 32-bit real numbers </a:t>
            </a:r>
          </a:p>
          <a:p>
            <a:pPr>
              <a:lnSpc>
                <a:spcPct val="40000"/>
              </a:lnSpc>
              <a:spcBef>
                <a:spcPct val="50000"/>
              </a:spcBef>
            </a:pPr>
            <a:r>
              <a:rPr lang="en-US" sz="2400"/>
              <a:t>   are stored in even numbered FPRs.</a:t>
            </a:r>
          </a:p>
        </p:txBody>
      </p:sp>
      <p:sp>
        <p:nvSpPr>
          <p:cNvPr id="58379" name="Text Box 11"/>
          <p:cNvSpPr txBox="1">
            <a:spLocks noChangeArrowheads="1"/>
          </p:cNvSpPr>
          <p:nvPr/>
        </p:nvSpPr>
        <p:spPr bwMode="auto">
          <a:xfrm>
            <a:off x="304721" y="5041900"/>
            <a:ext cx="11477810"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sz="2400"/>
              <a:t>  64-bit real numbers are stored in two consecutive FPRs,   </a:t>
            </a:r>
          </a:p>
          <a:p>
            <a:pPr>
              <a:lnSpc>
                <a:spcPct val="30000"/>
              </a:lnSpc>
              <a:spcBef>
                <a:spcPct val="50000"/>
              </a:spcBef>
            </a:pPr>
            <a:r>
              <a:rPr lang="en-US" sz="2400"/>
              <a:t>   starting with even-numbered register.</a:t>
            </a:r>
          </a:p>
        </p:txBody>
      </p:sp>
    </p:spTree>
    <p:extLst>
      <p:ext uri="{BB962C8B-B14F-4D97-AF65-F5344CB8AC3E}">
        <p14:creationId xmlns:p14="http://schemas.microsoft.com/office/powerpoint/2010/main" val="97840046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linds(horizontal)">
                                      <p:cBhvr>
                                        <p:cTn id="7" dur="1000"/>
                                        <p:tgtEl>
                                          <p:spTgt spid="583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372"/>
                                        </p:tgtEl>
                                        <p:attrNameLst>
                                          <p:attrName>style.visibility</p:attrName>
                                        </p:attrNameLst>
                                      </p:cBhvr>
                                      <p:to>
                                        <p:strVal val="visible"/>
                                      </p:to>
                                    </p:set>
                                    <p:animEffect transition="in" filter="blinds(horizontal)">
                                      <p:cBhvr>
                                        <p:cTn id="10" dur="1000"/>
                                        <p:tgtEl>
                                          <p:spTgt spid="583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58371">
                                            <p:txEl>
                                              <p:pRg st="0" end="0"/>
                                            </p:txEl>
                                          </p:spTgt>
                                        </p:tgtEl>
                                        <p:attrNameLst>
                                          <p:attrName>style.visibility</p:attrName>
                                        </p:attrNameLst>
                                      </p:cBhvr>
                                      <p:to>
                                        <p:strVal val="visible"/>
                                      </p:to>
                                    </p:set>
                                    <p:animEffect transition="in" filter="blinds(vertical)">
                                      <p:cBhvr>
                                        <p:cTn id="15" dur="1000"/>
                                        <p:tgtEl>
                                          <p:spTgt spid="58371">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8373"/>
                                        </p:tgtEl>
                                        <p:attrNameLst>
                                          <p:attrName>style.visibility</p:attrName>
                                        </p:attrNameLst>
                                      </p:cBhvr>
                                      <p:to>
                                        <p:strVal val="visible"/>
                                      </p:to>
                                    </p:set>
                                    <p:anim calcmode="lin" valueType="num">
                                      <p:cBhvr additive="base">
                                        <p:cTn id="20" dur="1000" fill="hold"/>
                                        <p:tgtEl>
                                          <p:spTgt spid="58373"/>
                                        </p:tgtEl>
                                        <p:attrNameLst>
                                          <p:attrName>ppt_x</p:attrName>
                                        </p:attrNameLst>
                                      </p:cBhvr>
                                      <p:tavLst>
                                        <p:tav tm="0">
                                          <p:val>
                                            <p:strVal val="0-#ppt_w/2"/>
                                          </p:val>
                                        </p:tav>
                                        <p:tav tm="100000">
                                          <p:val>
                                            <p:strVal val="#ppt_x"/>
                                          </p:val>
                                        </p:tav>
                                      </p:tavLst>
                                    </p:anim>
                                    <p:anim calcmode="lin" valueType="num">
                                      <p:cBhvr additive="base">
                                        <p:cTn id="21" dur="1000" fill="hold"/>
                                        <p:tgtEl>
                                          <p:spTgt spid="58373"/>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374"/>
                                        </p:tgtEl>
                                        <p:attrNameLst>
                                          <p:attrName>style.visibility</p:attrName>
                                        </p:attrNameLst>
                                      </p:cBhvr>
                                      <p:to>
                                        <p:strVal val="visible"/>
                                      </p:to>
                                    </p:set>
                                    <p:anim calcmode="lin" valueType="num">
                                      <p:cBhvr additive="base">
                                        <p:cTn id="26" dur="1000" fill="hold"/>
                                        <p:tgtEl>
                                          <p:spTgt spid="58374"/>
                                        </p:tgtEl>
                                        <p:attrNameLst>
                                          <p:attrName>ppt_x</p:attrName>
                                        </p:attrNameLst>
                                      </p:cBhvr>
                                      <p:tavLst>
                                        <p:tav tm="0">
                                          <p:val>
                                            <p:strVal val="1+#ppt_w/2"/>
                                          </p:val>
                                        </p:tav>
                                        <p:tav tm="100000">
                                          <p:val>
                                            <p:strVal val="#ppt_x"/>
                                          </p:val>
                                        </p:tav>
                                      </p:tavLst>
                                    </p:anim>
                                    <p:anim calcmode="lin" valueType="num">
                                      <p:cBhvr additive="base">
                                        <p:cTn id="27" dur="1000" fill="hold"/>
                                        <p:tgtEl>
                                          <p:spTgt spid="58374"/>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8375"/>
                                        </p:tgtEl>
                                        <p:attrNameLst>
                                          <p:attrName>style.visibility</p:attrName>
                                        </p:attrNameLst>
                                      </p:cBhvr>
                                      <p:to>
                                        <p:strVal val="visible"/>
                                      </p:to>
                                    </p:set>
                                    <p:anim calcmode="lin" valueType="num">
                                      <p:cBhvr additive="base">
                                        <p:cTn id="32" dur="1000" fill="hold"/>
                                        <p:tgtEl>
                                          <p:spTgt spid="58375"/>
                                        </p:tgtEl>
                                        <p:attrNameLst>
                                          <p:attrName>ppt_x</p:attrName>
                                        </p:attrNameLst>
                                      </p:cBhvr>
                                      <p:tavLst>
                                        <p:tav tm="0">
                                          <p:val>
                                            <p:strVal val="0-#ppt_w/2"/>
                                          </p:val>
                                        </p:tav>
                                        <p:tav tm="100000">
                                          <p:val>
                                            <p:strVal val="#ppt_x"/>
                                          </p:val>
                                        </p:tav>
                                      </p:tavLst>
                                    </p:anim>
                                    <p:anim calcmode="lin" valueType="num">
                                      <p:cBhvr additive="base">
                                        <p:cTn id="33" dur="1000" fill="hold"/>
                                        <p:tgtEl>
                                          <p:spTgt spid="58375"/>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58376"/>
                                        </p:tgtEl>
                                        <p:attrNameLst>
                                          <p:attrName>style.visibility</p:attrName>
                                        </p:attrNameLst>
                                      </p:cBhvr>
                                      <p:to>
                                        <p:strVal val="visible"/>
                                      </p:to>
                                    </p:set>
                                    <p:animEffect transition="in" filter="blinds(vertical)">
                                      <p:cBhvr>
                                        <p:cTn id="38" dur="1000"/>
                                        <p:tgtEl>
                                          <p:spTgt spid="5837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58377"/>
                                        </p:tgtEl>
                                        <p:attrNameLst>
                                          <p:attrName>style.visibility</p:attrName>
                                        </p:attrNameLst>
                                      </p:cBhvr>
                                      <p:to>
                                        <p:strVal val="visible"/>
                                      </p:to>
                                    </p:set>
                                    <p:animEffect transition="in" filter="blinds(vertical)">
                                      <p:cBhvr>
                                        <p:cTn id="43" dur="1000"/>
                                        <p:tgtEl>
                                          <p:spTgt spid="5837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grpId="0" nodeType="clickEffect">
                                  <p:stCondLst>
                                    <p:cond delay="0"/>
                                  </p:stCondLst>
                                  <p:childTnLst>
                                    <p:set>
                                      <p:cBhvr>
                                        <p:cTn id="47" dur="1" fill="hold">
                                          <p:stCondLst>
                                            <p:cond delay="0"/>
                                          </p:stCondLst>
                                        </p:cTn>
                                        <p:tgtEl>
                                          <p:spTgt spid="58379"/>
                                        </p:tgtEl>
                                        <p:attrNameLst>
                                          <p:attrName>style.visibility</p:attrName>
                                        </p:attrNameLst>
                                      </p:cBhvr>
                                      <p:to>
                                        <p:strVal val="visible"/>
                                      </p:to>
                                    </p:set>
                                    <p:animEffect transition="in" filter="blinds(vertical)">
                                      <p:cBhvr>
                                        <p:cTn id="48" dur="1000"/>
                                        <p:tgtEl>
                                          <p:spTgt spid="58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build="p"/>
      <p:bldP spid="58372" grpId="0" animBg="1"/>
      <p:bldP spid="58373" grpId="0"/>
      <p:bldP spid="58374" grpId="0"/>
      <p:bldP spid="58375" grpId="0"/>
      <p:bldP spid="58376" grpId="0"/>
      <p:bldP spid="58377" grpId="0"/>
      <p:bldP spid="5837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5612" y="4622494"/>
            <a:ext cx="3730625" cy="1397306"/>
          </a:xfrm>
          <a:prstGeom prst="rect">
            <a:avLst/>
          </a:prstGeom>
          <a:solidFill>
            <a:schemeClr val="bg1">
              <a:lumMod val="65000"/>
            </a:schemeClr>
          </a:solidFill>
        </p:spPr>
        <p:txBody>
          <a:bodyPr wrap="square">
            <a:spAutoFit/>
          </a:bodyPr>
          <a:lstStyle/>
          <a:p>
            <a:pPr lvl="0">
              <a:spcBef>
                <a:spcPct val="20000"/>
              </a:spcBef>
            </a:pPr>
            <a:r>
              <a:rPr lang="en-US" sz="3200" dirty="0" smtClean="0">
                <a:solidFill>
                  <a:srgbClr val="FFFF00"/>
                </a:solidFill>
                <a:latin typeface="Arial" pitchFamily="34" charset="0"/>
                <a:cs typeface="Arial" pitchFamily="34" charset="0"/>
              </a:rPr>
              <a:t>Office </a:t>
            </a:r>
            <a:r>
              <a:rPr lang="en-US" sz="3200" dirty="0">
                <a:solidFill>
                  <a:srgbClr val="FFFF00"/>
                </a:solidFill>
                <a:latin typeface="Arial" pitchFamily="34" charset="0"/>
                <a:cs typeface="Arial" pitchFamily="34" charset="0"/>
              </a:rPr>
              <a:t>Hours</a:t>
            </a:r>
          </a:p>
          <a:p>
            <a:pPr marL="742950" lvl="1" indent="-285750">
              <a:spcBef>
                <a:spcPct val="20000"/>
              </a:spcBef>
              <a:buFont typeface="Arial" pitchFamily="34" charset="0"/>
              <a:buChar char="–"/>
            </a:pPr>
            <a:r>
              <a:rPr lang="en-US" sz="2400" dirty="0">
                <a:solidFill>
                  <a:srgbClr val="FFFF00"/>
                </a:solidFill>
                <a:latin typeface="Arial" pitchFamily="34" charset="0"/>
                <a:cs typeface="Arial" pitchFamily="34" charset="0"/>
              </a:rPr>
              <a:t>Monday 1120-1210  @ My </a:t>
            </a:r>
            <a:r>
              <a:rPr lang="en-US" sz="2400" dirty="0" smtClean="0">
                <a:solidFill>
                  <a:srgbClr val="FFFF00"/>
                </a:solidFill>
                <a:latin typeface="Arial" pitchFamily="34" charset="0"/>
                <a:cs typeface="Arial" pitchFamily="34" charset="0"/>
              </a:rPr>
              <a:t>office</a:t>
            </a:r>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03299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en-US"/>
              <a:t>MIPS Registers and Memory</a:t>
            </a:r>
          </a:p>
        </p:txBody>
      </p:sp>
      <p:grpSp>
        <p:nvGrpSpPr>
          <p:cNvPr id="343043" name="Group 3"/>
          <p:cNvGrpSpPr>
            <a:grpSpLocks/>
          </p:cNvGrpSpPr>
          <p:nvPr/>
        </p:nvGrpSpPr>
        <p:grpSpPr bwMode="auto">
          <a:xfrm>
            <a:off x="5688118" y="1981201"/>
            <a:ext cx="5789692" cy="4229101"/>
            <a:chOff x="2688" y="1248"/>
            <a:chExt cx="2736" cy="2664"/>
          </a:xfrm>
        </p:grpSpPr>
        <p:sp>
          <p:nvSpPr>
            <p:cNvPr id="343044" name="Text Box 4"/>
            <p:cNvSpPr txBox="1">
              <a:spLocks noChangeArrowheads="1"/>
            </p:cNvSpPr>
            <p:nvPr/>
          </p:nvSpPr>
          <p:spPr bwMode="auto">
            <a:xfrm>
              <a:off x="3816" y="3408"/>
              <a:ext cx="911"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Memory</a:t>
              </a:r>
            </a:p>
            <a:p>
              <a:r>
                <a:rPr lang="en-US" altLang="en-US" sz="1400">
                  <a:latin typeface="Helvetica" pitchFamily="34" charset="0"/>
                </a:rPr>
                <a:t>4GB Max</a:t>
              </a:r>
            </a:p>
            <a:p>
              <a:r>
                <a:rPr lang="en-US" altLang="en-US" sz="1400">
                  <a:latin typeface="Helvetica" pitchFamily="34" charset="0"/>
                </a:rPr>
                <a:t>(Typically 64MB-1GB)</a:t>
              </a:r>
              <a:endParaRPr lang="en-US" altLang="en-US">
                <a:latin typeface="Helvetica" pitchFamily="34" charset="0"/>
              </a:endParaRPr>
            </a:p>
          </p:txBody>
        </p:sp>
        <p:sp>
          <p:nvSpPr>
            <p:cNvPr id="343045" name="Rectangle 5"/>
            <p:cNvSpPr>
              <a:spLocks noChangeArrowheads="1"/>
            </p:cNvSpPr>
            <p:nvPr/>
          </p:nvSpPr>
          <p:spPr bwMode="auto">
            <a:xfrm>
              <a:off x="3504" y="1296"/>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46" name="Text Box 6"/>
            <p:cNvSpPr txBox="1">
              <a:spLocks noChangeArrowheads="1"/>
            </p:cNvSpPr>
            <p:nvPr/>
          </p:nvSpPr>
          <p:spPr bwMode="auto">
            <a:xfrm>
              <a:off x="2688" y="1248"/>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0x00000000</a:t>
              </a:r>
              <a:endParaRPr lang="en-US" altLang="en-US" sz="1200">
                <a:latin typeface="Courier" charset="0"/>
              </a:endParaRPr>
            </a:p>
          </p:txBody>
        </p:sp>
        <p:sp>
          <p:nvSpPr>
            <p:cNvPr id="343047" name="Text Box 7"/>
            <p:cNvSpPr txBox="1">
              <a:spLocks noChangeArrowheads="1"/>
            </p:cNvSpPr>
            <p:nvPr/>
          </p:nvSpPr>
          <p:spPr bwMode="auto">
            <a:xfrm>
              <a:off x="2688" y="1392"/>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0x00000004</a:t>
              </a:r>
              <a:endParaRPr lang="en-US" altLang="en-US" sz="1200">
                <a:latin typeface="Courier" charset="0"/>
              </a:endParaRPr>
            </a:p>
          </p:txBody>
        </p:sp>
        <p:sp>
          <p:nvSpPr>
            <p:cNvPr id="343048" name="Text Box 8"/>
            <p:cNvSpPr txBox="1">
              <a:spLocks noChangeArrowheads="1"/>
            </p:cNvSpPr>
            <p:nvPr/>
          </p:nvSpPr>
          <p:spPr bwMode="auto">
            <a:xfrm>
              <a:off x="2688" y="1536"/>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0x00000008</a:t>
              </a:r>
              <a:endParaRPr lang="en-US" altLang="en-US" sz="1200">
                <a:latin typeface="Courier" charset="0"/>
              </a:endParaRPr>
            </a:p>
          </p:txBody>
        </p:sp>
        <p:sp>
          <p:nvSpPr>
            <p:cNvPr id="343049" name="Text Box 9"/>
            <p:cNvSpPr txBox="1">
              <a:spLocks noChangeArrowheads="1"/>
            </p:cNvSpPr>
            <p:nvPr/>
          </p:nvSpPr>
          <p:spPr bwMode="auto">
            <a:xfrm>
              <a:off x="2688" y="1680"/>
              <a:ext cx="5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0x0000000C</a:t>
              </a:r>
              <a:endParaRPr lang="en-US" altLang="en-US" sz="1200">
                <a:latin typeface="Courier" charset="0"/>
              </a:endParaRPr>
            </a:p>
          </p:txBody>
        </p:sp>
        <p:sp>
          <p:nvSpPr>
            <p:cNvPr id="343050" name="Text Box 10"/>
            <p:cNvSpPr txBox="1">
              <a:spLocks noChangeArrowheads="1"/>
            </p:cNvSpPr>
            <p:nvPr/>
          </p:nvSpPr>
          <p:spPr bwMode="auto">
            <a:xfrm>
              <a:off x="2688" y="1824"/>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0x00000010</a:t>
              </a:r>
              <a:endParaRPr lang="en-US" altLang="en-US" sz="1200">
                <a:latin typeface="Courier" charset="0"/>
              </a:endParaRPr>
            </a:p>
          </p:txBody>
        </p:sp>
        <p:sp>
          <p:nvSpPr>
            <p:cNvPr id="343051" name="Text Box 11"/>
            <p:cNvSpPr txBox="1">
              <a:spLocks noChangeArrowheads="1"/>
            </p:cNvSpPr>
            <p:nvPr/>
          </p:nvSpPr>
          <p:spPr bwMode="auto">
            <a:xfrm>
              <a:off x="2688" y="1968"/>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0x00000014</a:t>
              </a:r>
              <a:endParaRPr lang="en-US" altLang="en-US" sz="1200">
                <a:latin typeface="Courier" charset="0"/>
              </a:endParaRPr>
            </a:p>
          </p:txBody>
        </p:sp>
        <p:sp>
          <p:nvSpPr>
            <p:cNvPr id="343052" name="Text Box 12"/>
            <p:cNvSpPr txBox="1">
              <a:spLocks noChangeArrowheads="1"/>
            </p:cNvSpPr>
            <p:nvPr/>
          </p:nvSpPr>
          <p:spPr bwMode="auto">
            <a:xfrm>
              <a:off x="2688" y="2112"/>
              <a:ext cx="5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0x00000018</a:t>
              </a:r>
              <a:endParaRPr lang="en-US" altLang="en-US" sz="1200">
                <a:latin typeface="Courier" charset="0"/>
              </a:endParaRPr>
            </a:p>
          </p:txBody>
        </p:sp>
        <p:sp>
          <p:nvSpPr>
            <p:cNvPr id="343053" name="Text Box 13"/>
            <p:cNvSpPr txBox="1">
              <a:spLocks noChangeArrowheads="1"/>
            </p:cNvSpPr>
            <p:nvPr/>
          </p:nvSpPr>
          <p:spPr bwMode="auto">
            <a:xfrm>
              <a:off x="2688" y="2256"/>
              <a:ext cx="5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0x0000001C</a:t>
              </a:r>
              <a:endParaRPr lang="en-US" altLang="en-US" sz="1200">
                <a:latin typeface="Courier" charset="0"/>
              </a:endParaRPr>
            </a:p>
          </p:txBody>
        </p:sp>
        <p:sp>
          <p:nvSpPr>
            <p:cNvPr id="343054" name="Text Box 14"/>
            <p:cNvSpPr txBox="1">
              <a:spLocks noChangeArrowheads="1"/>
            </p:cNvSpPr>
            <p:nvPr/>
          </p:nvSpPr>
          <p:spPr bwMode="auto">
            <a:xfrm>
              <a:off x="2688" y="2832"/>
              <a:ext cx="3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0xfffffff4</a:t>
              </a:r>
              <a:endParaRPr lang="en-US" altLang="en-US" sz="1200">
                <a:latin typeface="Courier" charset="0"/>
              </a:endParaRPr>
            </a:p>
          </p:txBody>
        </p:sp>
        <p:sp>
          <p:nvSpPr>
            <p:cNvPr id="343055" name="Text Box 15"/>
            <p:cNvSpPr txBox="1">
              <a:spLocks noChangeArrowheads="1"/>
            </p:cNvSpPr>
            <p:nvPr/>
          </p:nvSpPr>
          <p:spPr bwMode="auto">
            <a:xfrm>
              <a:off x="2688" y="2976"/>
              <a:ext cx="3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0xfffffffc</a:t>
              </a:r>
              <a:endParaRPr lang="en-US" altLang="en-US" sz="1200">
                <a:latin typeface="Courier" charset="0"/>
              </a:endParaRPr>
            </a:p>
          </p:txBody>
        </p:sp>
        <p:sp>
          <p:nvSpPr>
            <p:cNvPr id="343056" name="Text Box 16"/>
            <p:cNvSpPr txBox="1">
              <a:spLocks noChangeArrowheads="1"/>
            </p:cNvSpPr>
            <p:nvPr/>
          </p:nvSpPr>
          <p:spPr bwMode="auto">
            <a:xfrm>
              <a:off x="2688" y="3168"/>
              <a:ext cx="3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Courier" charset="0"/>
                </a:rPr>
                <a:t>0xfffffffc</a:t>
              </a:r>
              <a:endParaRPr lang="en-US" altLang="en-US" sz="1200">
                <a:latin typeface="Courier" charset="0"/>
              </a:endParaRPr>
            </a:p>
          </p:txBody>
        </p:sp>
        <p:sp>
          <p:nvSpPr>
            <p:cNvPr id="343057" name="Rectangle 17"/>
            <p:cNvSpPr>
              <a:spLocks noChangeArrowheads="1"/>
            </p:cNvSpPr>
            <p:nvPr/>
          </p:nvSpPr>
          <p:spPr bwMode="auto">
            <a:xfrm>
              <a:off x="3504" y="144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58" name="Rectangle 18"/>
            <p:cNvSpPr>
              <a:spLocks noChangeArrowheads="1"/>
            </p:cNvSpPr>
            <p:nvPr/>
          </p:nvSpPr>
          <p:spPr bwMode="auto">
            <a:xfrm>
              <a:off x="3504" y="158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59" name="Rectangle 19"/>
            <p:cNvSpPr>
              <a:spLocks noChangeArrowheads="1"/>
            </p:cNvSpPr>
            <p:nvPr/>
          </p:nvSpPr>
          <p:spPr bwMode="auto">
            <a:xfrm>
              <a:off x="3504" y="1728"/>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0" name="Rectangle 20"/>
            <p:cNvSpPr>
              <a:spLocks noChangeArrowheads="1"/>
            </p:cNvSpPr>
            <p:nvPr/>
          </p:nvSpPr>
          <p:spPr bwMode="auto">
            <a:xfrm>
              <a:off x="3504" y="1872"/>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1" name="Rectangle 21"/>
            <p:cNvSpPr>
              <a:spLocks noChangeArrowheads="1"/>
            </p:cNvSpPr>
            <p:nvPr/>
          </p:nvSpPr>
          <p:spPr bwMode="auto">
            <a:xfrm>
              <a:off x="3504" y="2016"/>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2" name="Rectangle 22"/>
            <p:cNvSpPr>
              <a:spLocks noChangeArrowheads="1"/>
            </p:cNvSpPr>
            <p:nvPr/>
          </p:nvSpPr>
          <p:spPr bwMode="auto">
            <a:xfrm>
              <a:off x="3504" y="216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3" name="Rectangle 23"/>
            <p:cNvSpPr>
              <a:spLocks noChangeArrowheads="1"/>
            </p:cNvSpPr>
            <p:nvPr/>
          </p:nvSpPr>
          <p:spPr bwMode="auto">
            <a:xfrm>
              <a:off x="3504" y="230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4" name="Line 24"/>
            <p:cNvSpPr>
              <a:spLocks noChangeShapeType="1"/>
            </p:cNvSpPr>
            <p:nvPr/>
          </p:nvSpPr>
          <p:spPr bwMode="auto">
            <a:xfrm>
              <a:off x="3984" y="129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65" name="Line 25"/>
            <p:cNvSpPr>
              <a:spLocks noChangeShapeType="1"/>
            </p:cNvSpPr>
            <p:nvPr/>
          </p:nvSpPr>
          <p:spPr bwMode="auto">
            <a:xfrm>
              <a:off x="4944" y="129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66" name="Line 26"/>
            <p:cNvSpPr>
              <a:spLocks noChangeShapeType="1"/>
            </p:cNvSpPr>
            <p:nvPr/>
          </p:nvSpPr>
          <p:spPr bwMode="auto">
            <a:xfrm>
              <a:off x="4464" y="1296"/>
              <a:ext cx="0" cy="11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67" name="Rectangle 27"/>
            <p:cNvSpPr>
              <a:spLocks noChangeArrowheads="1"/>
            </p:cNvSpPr>
            <p:nvPr/>
          </p:nvSpPr>
          <p:spPr bwMode="auto">
            <a:xfrm>
              <a:off x="3504" y="2880"/>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8" name="Rectangle 28"/>
            <p:cNvSpPr>
              <a:spLocks noChangeArrowheads="1"/>
            </p:cNvSpPr>
            <p:nvPr/>
          </p:nvSpPr>
          <p:spPr bwMode="auto">
            <a:xfrm>
              <a:off x="3504" y="3024"/>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69" name="Rectangle 29"/>
            <p:cNvSpPr>
              <a:spLocks noChangeArrowheads="1"/>
            </p:cNvSpPr>
            <p:nvPr/>
          </p:nvSpPr>
          <p:spPr bwMode="auto">
            <a:xfrm>
              <a:off x="3504" y="3168"/>
              <a:ext cx="1920"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Times New Roman" pitchFamily="18" charset="0"/>
              </a:endParaRPr>
            </a:p>
          </p:txBody>
        </p:sp>
        <p:sp>
          <p:nvSpPr>
            <p:cNvPr id="343070" name="Line 30"/>
            <p:cNvSpPr>
              <a:spLocks noChangeShapeType="1"/>
            </p:cNvSpPr>
            <p:nvPr/>
          </p:nvSpPr>
          <p:spPr bwMode="auto">
            <a:xfrm>
              <a:off x="3984" y="2880"/>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1" name="Line 31"/>
            <p:cNvSpPr>
              <a:spLocks noChangeShapeType="1"/>
            </p:cNvSpPr>
            <p:nvPr/>
          </p:nvSpPr>
          <p:spPr bwMode="auto">
            <a:xfrm>
              <a:off x="4464" y="2880"/>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2" name="Line 32"/>
            <p:cNvSpPr>
              <a:spLocks noChangeShapeType="1"/>
            </p:cNvSpPr>
            <p:nvPr/>
          </p:nvSpPr>
          <p:spPr bwMode="auto">
            <a:xfrm>
              <a:off x="4944" y="2880"/>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3" name="Oval 33"/>
            <p:cNvSpPr>
              <a:spLocks noChangeArrowheads="1"/>
            </p:cNvSpPr>
            <p:nvPr/>
          </p:nvSpPr>
          <p:spPr bwMode="auto">
            <a:xfrm>
              <a:off x="4464" y="254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4" name="Oval 34"/>
            <p:cNvSpPr>
              <a:spLocks noChangeArrowheads="1"/>
            </p:cNvSpPr>
            <p:nvPr/>
          </p:nvSpPr>
          <p:spPr bwMode="auto">
            <a:xfrm>
              <a:off x="4464" y="26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5" name="Oval 35"/>
            <p:cNvSpPr>
              <a:spLocks noChangeArrowheads="1"/>
            </p:cNvSpPr>
            <p:nvPr/>
          </p:nvSpPr>
          <p:spPr bwMode="auto">
            <a:xfrm>
              <a:off x="4464" y="273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6" name="Oval 36"/>
            <p:cNvSpPr>
              <a:spLocks noChangeArrowheads="1"/>
            </p:cNvSpPr>
            <p:nvPr/>
          </p:nvSpPr>
          <p:spPr bwMode="auto">
            <a:xfrm>
              <a:off x="3120" y="254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7" name="Oval 37"/>
            <p:cNvSpPr>
              <a:spLocks noChangeArrowheads="1"/>
            </p:cNvSpPr>
            <p:nvPr/>
          </p:nvSpPr>
          <p:spPr bwMode="auto">
            <a:xfrm>
              <a:off x="3120" y="26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8" name="Oval 38"/>
            <p:cNvSpPr>
              <a:spLocks noChangeArrowheads="1"/>
            </p:cNvSpPr>
            <p:nvPr/>
          </p:nvSpPr>
          <p:spPr bwMode="auto">
            <a:xfrm>
              <a:off x="3120" y="2736"/>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79" name="Group 39"/>
          <p:cNvGrpSpPr>
            <a:grpSpLocks/>
          </p:cNvGrpSpPr>
          <p:nvPr/>
        </p:nvGrpSpPr>
        <p:grpSpPr bwMode="auto">
          <a:xfrm>
            <a:off x="203147" y="1674813"/>
            <a:ext cx="5484971" cy="4105276"/>
            <a:chOff x="96" y="1055"/>
            <a:chExt cx="2592" cy="2586"/>
          </a:xfrm>
        </p:grpSpPr>
        <p:grpSp>
          <p:nvGrpSpPr>
            <p:cNvPr id="343080" name="Group 40"/>
            <p:cNvGrpSpPr>
              <a:grpSpLocks/>
            </p:cNvGrpSpPr>
            <p:nvPr/>
          </p:nvGrpSpPr>
          <p:grpSpPr bwMode="auto">
            <a:xfrm>
              <a:off x="144" y="2352"/>
              <a:ext cx="2544" cy="624"/>
              <a:chOff x="144" y="2352"/>
              <a:chExt cx="2544" cy="624"/>
            </a:xfrm>
          </p:grpSpPr>
          <p:sp>
            <p:nvSpPr>
              <p:cNvPr id="343081" name="Rectangle 41"/>
              <p:cNvSpPr>
                <a:spLocks noChangeArrowheads="1"/>
              </p:cNvSpPr>
              <p:nvPr/>
            </p:nvSpPr>
            <p:spPr bwMode="auto">
              <a:xfrm>
                <a:off x="144" y="2832"/>
                <a:ext cx="2016" cy="144"/>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PC = 0x0000001C</a:t>
                </a:r>
              </a:p>
            </p:txBody>
          </p:sp>
          <p:sp>
            <p:nvSpPr>
              <p:cNvPr id="343082" name="Line 42"/>
              <p:cNvSpPr>
                <a:spLocks noChangeShapeType="1"/>
              </p:cNvSpPr>
              <p:nvPr/>
            </p:nvSpPr>
            <p:spPr bwMode="auto">
              <a:xfrm>
                <a:off x="2208" y="2928"/>
                <a:ext cx="2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3" name="Line 43"/>
              <p:cNvSpPr>
                <a:spLocks noChangeShapeType="1"/>
              </p:cNvSpPr>
              <p:nvPr/>
            </p:nvSpPr>
            <p:spPr bwMode="auto">
              <a:xfrm flipV="1">
                <a:off x="2496" y="2352"/>
                <a:ext cx="0" cy="5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4" name="Line 44"/>
              <p:cNvSpPr>
                <a:spLocks noChangeShapeType="1"/>
              </p:cNvSpPr>
              <p:nvPr/>
            </p:nvSpPr>
            <p:spPr bwMode="auto">
              <a:xfrm>
                <a:off x="2496" y="2352"/>
                <a:ext cx="19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3085" name="Text Box 45"/>
            <p:cNvSpPr txBox="1">
              <a:spLocks noChangeArrowheads="1"/>
            </p:cNvSpPr>
            <p:nvPr/>
          </p:nvSpPr>
          <p:spPr bwMode="auto">
            <a:xfrm>
              <a:off x="700" y="3408"/>
              <a:ext cx="5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Registers</a:t>
              </a:r>
            </a:p>
          </p:txBody>
        </p:sp>
        <p:grpSp>
          <p:nvGrpSpPr>
            <p:cNvPr id="343086" name="Group 46"/>
            <p:cNvGrpSpPr>
              <a:grpSpLocks/>
            </p:cNvGrpSpPr>
            <p:nvPr/>
          </p:nvGrpSpPr>
          <p:grpSpPr bwMode="auto">
            <a:xfrm>
              <a:off x="96" y="1055"/>
              <a:ext cx="2064" cy="1462"/>
              <a:chOff x="96" y="1055"/>
              <a:chExt cx="2064" cy="1462"/>
            </a:xfrm>
          </p:grpSpPr>
          <p:sp>
            <p:nvSpPr>
              <p:cNvPr id="343087" name="Text Box 47"/>
              <p:cNvSpPr txBox="1">
                <a:spLocks noChangeArrowheads="1"/>
              </p:cNvSpPr>
              <p:nvPr/>
            </p:nvSpPr>
            <p:spPr bwMode="auto">
              <a:xfrm>
                <a:off x="96" y="2284"/>
                <a:ext cx="15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Helvetica" pitchFamily="34" charset="0"/>
                  </a:rPr>
                  <a:t>32 General Purpose Registers</a:t>
                </a:r>
              </a:p>
            </p:txBody>
          </p:sp>
          <p:sp>
            <p:nvSpPr>
              <p:cNvPr id="343088" name="Rectangle 48"/>
              <p:cNvSpPr>
                <a:spLocks noChangeArrowheads="1"/>
              </p:cNvSpPr>
              <p:nvPr/>
            </p:nvSpPr>
            <p:spPr bwMode="auto">
              <a:xfrm>
                <a:off x="144" y="1248"/>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R0</a:t>
                </a:r>
              </a:p>
            </p:txBody>
          </p:sp>
          <p:sp>
            <p:nvSpPr>
              <p:cNvPr id="343089" name="Rectangle 49"/>
              <p:cNvSpPr>
                <a:spLocks noChangeArrowheads="1"/>
              </p:cNvSpPr>
              <p:nvPr/>
            </p:nvSpPr>
            <p:spPr bwMode="auto">
              <a:xfrm>
                <a:off x="144" y="1392"/>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R1</a:t>
                </a:r>
              </a:p>
            </p:txBody>
          </p:sp>
          <p:sp>
            <p:nvSpPr>
              <p:cNvPr id="343090" name="Rectangle 50"/>
              <p:cNvSpPr>
                <a:spLocks noChangeArrowheads="1"/>
              </p:cNvSpPr>
              <p:nvPr/>
            </p:nvSpPr>
            <p:spPr bwMode="auto">
              <a:xfrm>
                <a:off x="144" y="153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R2</a:t>
                </a:r>
              </a:p>
            </p:txBody>
          </p:sp>
          <p:sp>
            <p:nvSpPr>
              <p:cNvPr id="343091" name="Rectangle 51"/>
              <p:cNvSpPr>
                <a:spLocks noChangeArrowheads="1"/>
              </p:cNvSpPr>
              <p:nvPr/>
            </p:nvSpPr>
            <p:spPr bwMode="auto">
              <a:xfrm>
                <a:off x="144" y="2016"/>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R30</a:t>
                </a:r>
              </a:p>
            </p:txBody>
          </p:sp>
          <p:sp>
            <p:nvSpPr>
              <p:cNvPr id="343092" name="Rectangle 52"/>
              <p:cNvSpPr>
                <a:spLocks noChangeArrowheads="1"/>
              </p:cNvSpPr>
              <p:nvPr/>
            </p:nvSpPr>
            <p:spPr bwMode="auto">
              <a:xfrm>
                <a:off x="144" y="2160"/>
                <a:ext cx="2016" cy="144"/>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Times New Roman" pitchFamily="18" charset="0"/>
                  </a:rPr>
                  <a:t>R31</a:t>
                </a:r>
              </a:p>
            </p:txBody>
          </p:sp>
          <p:sp>
            <p:nvSpPr>
              <p:cNvPr id="343093" name="Oval 53"/>
              <p:cNvSpPr>
                <a:spLocks noChangeArrowheads="1"/>
              </p:cNvSpPr>
              <p:nvPr/>
            </p:nvSpPr>
            <p:spPr bwMode="auto">
              <a:xfrm>
                <a:off x="1104" y="17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4" name="Oval 54"/>
              <p:cNvSpPr>
                <a:spLocks noChangeArrowheads="1"/>
              </p:cNvSpPr>
              <p:nvPr/>
            </p:nvSpPr>
            <p:spPr bwMode="auto">
              <a:xfrm>
                <a:off x="1104" y="182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5" name="Oval 55"/>
              <p:cNvSpPr>
                <a:spLocks noChangeArrowheads="1"/>
              </p:cNvSpPr>
              <p:nvPr/>
            </p:nvSpPr>
            <p:spPr bwMode="auto">
              <a:xfrm>
                <a:off x="1104" y="192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6" name="Line 56"/>
              <p:cNvSpPr>
                <a:spLocks noChangeShapeType="1"/>
              </p:cNvSpPr>
              <p:nvPr/>
            </p:nvSpPr>
            <p:spPr bwMode="auto">
              <a:xfrm>
                <a:off x="1392" y="1152"/>
                <a:ext cx="76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7" name="Line 57"/>
              <p:cNvSpPr>
                <a:spLocks noChangeShapeType="1"/>
              </p:cNvSpPr>
              <p:nvPr/>
            </p:nvSpPr>
            <p:spPr bwMode="auto">
              <a:xfrm>
                <a:off x="144" y="1152"/>
                <a:ext cx="816"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8" name="Text Box 58"/>
              <p:cNvSpPr txBox="1">
                <a:spLocks noChangeArrowheads="1"/>
              </p:cNvSpPr>
              <p:nvPr/>
            </p:nvSpPr>
            <p:spPr bwMode="auto">
              <a:xfrm>
                <a:off x="962" y="1055"/>
                <a:ext cx="316" cy="19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400">
                    <a:latin typeface="Times New Roman" pitchFamily="18" charset="0"/>
                  </a:rPr>
                  <a:t>32 bits</a:t>
                </a:r>
              </a:p>
            </p:txBody>
          </p:sp>
          <p:sp>
            <p:nvSpPr>
              <p:cNvPr id="343099" name="Text Box 59"/>
              <p:cNvSpPr txBox="1">
                <a:spLocks noChangeArrowheads="1"/>
              </p:cNvSpPr>
              <p:nvPr/>
            </p:nvSpPr>
            <p:spPr bwMode="auto">
              <a:xfrm>
                <a:off x="1238" y="1228"/>
                <a:ext cx="87" cy="33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sz="2800" b="0">
                  <a:latin typeface="Times New Roman" pitchFamily="18" charset="0"/>
                </a:endParaRPr>
              </a:p>
            </p:txBody>
          </p:sp>
        </p:grpSp>
      </p:grpSp>
    </p:spTree>
    <p:extLst>
      <p:ext uri="{BB962C8B-B14F-4D97-AF65-F5344CB8AC3E}">
        <p14:creationId xmlns:p14="http://schemas.microsoft.com/office/powerpoint/2010/main" val="3109369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343043"/>
                                        </p:tgtEl>
                                        <p:attrNameLst>
                                          <p:attrName>style.visibility</p:attrName>
                                        </p:attrNameLst>
                                      </p:cBhvr>
                                      <p:to>
                                        <p:strVal val="visible"/>
                                      </p:to>
                                    </p:set>
                                    <p:anim calcmode="lin" valueType="num">
                                      <p:cBhvr>
                                        <p:cTn id="7" dur="500" fill="hold"/>
                                        <p:tgtEl>
                                          <p:spTgt spid="343043"/>
                                        </p:tgtEl>
                                        <p:attrNameLst>
                                          <p:attrName>ppt_w</p:attrName>
                                        </p:attrNameLst>
                                      </p:cBhvr>
                                      <p:tavLst>
                                        <p:tav tm="0">
                                          <p:val>
                                            <p:strVal val="2/3*#ppt_w"/>
                                          </p:val>
                                        </p:tav>
                                        <p:tav tm="100000">
                                          <p:val>
                                            <p:strVal val="#ppt_w"/>
                                          </p:val>
                                        </p:tav>
                                      </p:tavLst>
                                    </p:anim>
                                    <p:anim calcmode="lin" valueType="num">
                                      <p:cBhvr>
                                        <p:cTn id="8" dur="500" fill="hold"/>
                                        <p:tgtEl>
                                          <p:spTgt spid="343043"/>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nodeType="clickEffect">
                                  <p:stCondLst>
                                    <p:cond delay="0"/>
                                  </p:stCondLst>
                                  <p:childTnLst>
                                    <p:set>
                                      <p:cBhvr>
                                        <p:cTn id="12" dur="1" fill="hold">
                                          <p:stCondLst>
                                            <p:cond delay="0"/>
                                          </p:stCondLst>
                                        </p:cTn>
                                        <p:tgtEl>
                                          <p:spTgt spid="343079"/>
                                        </p:tgtEl>
                                        <p:attrNameLst>
                                          <p:attrName>style.visibility</p:attrName>
                                        </p:attrNameLst>
                                      </p:cBhvr>
                                      <p:to>
                                        <p:strVal val="visible"/>
                                      </p:to>
                                    </p:set>
                                    <p:anim calcmode="lin" valueType="num">
                                      <p:cBhvr>
                                        <p:cTn id="13" dur="500" fill="hold"/>
                                        <p:tgtEl>
                                          <p:spTgt spid="343079"/>
                                        </p:tgtEl>
                                        <p:attrNameLst>
                                          <p:attrName>ppt_w</p:attrName>
                                        </p:attrNameLst>
                                      </p:cBhvr>
                                      <p:tavLst>
                                        <p:tav tm="0">
                                          <p:val>
                                            <p:strVal val="2/3*#ppt_w"/>
                                          </p:val>
                                        </p:tav>
                                        <p:tav tm="100000">
                                          <p:val>
                                            <p:strVal val="#ppt_w"/>
                                          </p:val>
                                        </p:tav>
                                      </p:tavLst>
                                    </p:anim>
                                    <p:anim calcmode="lin" valueType="num">
                                      <p:cBhvr>
                                        <p:cTn id="14" dur="500" fill="hold"/>
                                        <p:tgtEl>
                                          <p:spTgt spid="34307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MIPS registers</a:t>
            </a:r>
            <a:endParaRPr lang="en-US" dirty="0"/>
          </a:p>
        </p:txBody>
      </p:sp>
      <p:sp>
        <p:nvSpPr>
          <p:cNvPr id="6" name="Content Placeholder 5"/>
          <p:cNvSpPr>
            <a:spLocks noGrp="1"/>
          </p:cNvSpPr>
          <p:nvPr>
            <p:ph idx="1"/>
          </p:nvPr>
        </p:nvSpPr>
        <p:spPr/>
        <p:txBody>
          <a:bodyPr/>
          <a:lstStyle/>
          <a:p>
            <a:r>
              <a:rPr lang="en-US" dirty="0"/>
              <a:t>MIPS has 32 general-purpose registers and another 32 floating-point </a:t>
            </a:r>
            <a:r>
              <a:rPr lang="en-US" dirty="0" smtClean="0"/>
              <a:t>registers</a:t>
            </a:r>
          </a:p>
          <a:p>
            <a:r>
              <a:rPr lang="en-US" dirty="0" smtClean="0"/>
              <a:t>Registers </a:t>
            </a:r>
            <a:r>
              <a:rPr lang="en-US" dirty="0"/>
              <a:t>all begin with a dollar-symbol </a:t>
            </a:r>
            <a:r>
              <a:rPr lang="en-US" dirty="0" smtClean="0"/>
              <a:t>($)</a:t>
            </a:r>
          </a:p>
          <a:p>
            <a:r>
              <a:rPr lang="en-US" dirty="0" smtClean="0"/>
              <a:t>The </a:t>
            </a:r>
            <a:r>
              <a:rPr lang="en-US" dirty="0"/>
              <a:t>floating point registers are named $f0, $f1, ..., $</a:t>
            </a:r>
            <a:r>
              <a:rPr lang="en-US" dirty="0" smtClean="0"/>
              <a:t>f31</a:t>
            </a:r>
          </a:p>
          <a:p>
            <a:r>
              <a:rPr lang="en-US" dirty="0" smtClean="0"/>
              <a:t>The </a:t>
            </a:r>
            <a:r>
              <a:rPr lang="en-US" dirty="0"/>
              <a:t>general-purpose registers have both names and </a:t>
            </a:r>
            <a:r>
              <a:rPr lang="en-US" dirty="0" smtClean="0"/>
              <a:t>numbers</a:t>
            </a:r>
          </a:p>
          <a:p>
            <a:r>
              <a:rPr lang="en-US" dirty="0" smtClean="0"/>
              <a:t>When </a:t>
            </a:r>
            <a:r>
              <a:rPr lang="en-US" dirty="0"/>
              <a:t>programming in MIPS assembly, it is usually best to use the register names</a:t>
            </a:r>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9</a:t>
            </a:fld>
            <a:endParaRPr lang="en-US"/>
          </a:p>
        </p:txBody>
      </p:sp>
    </p:spTree>
    <p:extLst>
      <p:ext uri="{BB962C8B-B14F-4D97-AF65-F5344CB8AC3E}">
        <p14:creationId xmlns:p14="http://schemas.microsoft.com/office/powerpoint/2010/main" val="1199174391"/>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22189</TotalTime>
  <Words>3691</Words>
  <Application>Microsoft Office PowerPoint</Application>
  <PresentationFormat>Custom</PresentationFormat>
  <Paragraphs>1084</Paragraphs>
  <Slides>70</Slides>
  <Notes>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70</vt:i4>
      </vt:variant>
    </vt:vector>
  </HeadingPairs>
  <TitlesOfParts>
    <vt:vector size="85" baseType="lpstr">
      <vt:lpstr>Angsana New</vt:lpstr>
      <vt:lpstr>Arial</vt:lpstr>
      <vt:lpstr>Arial Narrow</vt:lpstr>
      <vt:lpstr>Calibri</vt:lpstr>
      <vt:lpstr>Cordia New</vt:lpstr>
      <vt:lpstr>Courier</vt:lpstr>
      <vt:lpstr>Courier New</vt:lpstr>
      <vt:lpstr>FranklinGothic-Heavy</vt:lpstr>
      <vt:lpstr>Helvetica</vt:lpstr>
      <vt:lpstr>Tahoma</vt:lpstr>
      <vt:lpstr>Times</vt:lpstr>
      <vt:lpstr>Times New Roman</vt:lpstr>
      <vt:lpstr>Wingdings</vt:lpstr>
      <vt:lpstr>GaneshTemplate</vt:lpstr>
      <vt:lpstr>1_GaneshTemplate</vt:lpstr>
      <vt:lpstr>15CSE301  Computer Organization and Architecture</vt:lpstr>
      <vt:lpstr>MIPS</vt:lpstr>
      <vt:lpstr>MIPS Architecture</vt:lpstr>
      <vt:lpstr>PowerPoint Presentation</vt:lpstr>
      <vt:lpstr>MIPS Registers</vt:lpstr>
      <vt:lpstr>MIPS Registers (continued)</vt:lpstr>
      <vt:lpstr>MIPS Data Types</vt:lpstr>
      <vt:lpstr>MIPS Registers and Memory</vt:lpstr>
      <vt:lpstr>MIPS registers</vt:lpstr>
      <vt:lpstr>MIPS registers and usage</vt:lpstr>
      <vt:lpstr>MIPS registers and usage</vt:lpstr>
      <vt:lpstr>MIPS Registers and Usage</vt:lpstr>
      <vt:lpstr>MIPS arithmetic</vt:lpstr>
      <vt:lpstr>MIPS arithmetic</vt:lpstr>
      <vt:lpstr>Exercise</vt:lpstr>
      <vt:lpstr>Registers vs. Memory</vt:lpstr>
      <vt:lpstr>Memory Organization</vt:lpstr>
      <vt:lpstr>More about MIPS Memory Organization</vt:lpstr>
      <vt:lpstr>MIPS Addressing Modes</vt:lpstr>
      <vt:lpstr>MIPS Addressing Modes</vt:lpstr>
      <vt:lpstr>MIPS Alignment</vt:lpstr>
      <vt:lpstr>MIPS Instructions</vt:lpstr>
      <vt:lpstr>MIPS Instructions</vt:lpstr>
      <vt:lpstr>PowerPoint Presentation</vt:lpstr>
      <vt:lpstr>MIPS Instructions</vt:lpstr>
      <vt:lpstr>MIPS Arithmetic</vt:lpstr>
      <vt:lpstr>MIPS Arithmetic</vt:lpstr>
      <vt:lpstr>MIPS Arithmetic</vt:lpstr>
      <vt:lpstr>MIPS Instructions R Instructions</vt:lpstr>
      <vt:lpstr>MIPS Instructions R Format</vt:lpstr>
      <vt:lpstr>Arithmetic &amp; Logical Instructions - Binary Representation</vt:lpstr>
      <vt:lpstr>Arithmetic &amp; Logical Instructions - Binary Representation Example</vt:lpstr>
      <vt:lpstr>MIPS Data Transfer Instructions</vt:lpstr>
      <vt:lpstr>Example - Loading a Simple Variable</vt:lpstr>
      <vt:lpstr>Data Transfer Example - Array Variable</vt:lpstr>
      <vt:lpstr>MIPS Instructions I instructions</vt:lpstr>
      <vt:lpstr>MIPS Instructions I Format</vt:lpstr>
      <vt:lpstr>Data Transfer Instructions -  Binary Representation</vt:lpstr>
      <vt:lpstr>I-Format vs. R-Format Instructions</vt:lpstr>
      <vt:lpstr>I-Format Example</vt:lpstr>
      <vt:lpstr>MIPS Instructions J instructions</vt:lpstr>
      <vt:lpstr>MIPS Instructions J Format</vt:lpstr>
      <vt:lpstr>MIPS Instruction Types</vt:lpstr>
      <vt:lpstr>MIPS Assembly Language Examples</vt:lpstr>
      <vt:lpstr>MIPS Assembly Language Examples</vt:lpstr>
      <vt:lpstr>MIPS Assembly Language Examples</vt:lpstr>
      <vt:lpstr>MIPS Assembly Language Examples</vt:lpstr>
      <vt:lpstr>MIPS Assembly Language Examples</vt:lpstr>
      <vt:lpstr>MIPS Arithmetic &amp; Logical Instructions</vt:lpstr>
      <vt:lpstr>MIPS Conditional Branch Instructions</vt:lpstr>
      <vt:lpstr>Example: Compiling C if-then-else</vt:lpstr>
      <vt:lpstr>Binary Representation - Branch</vt:lpstr>
      <vt:lpstr>Branch Example</vt:lpstr>
      <vt:lpstr>Comparisons - What about &lt;, &lt;=, &gt;, &gt;=?</vt:lpstr>
      <vt:lpstr>Binary Representation - Jump</vt:lpstr>
      <vt:lpstr>Jump Example</vt:lpstr>
      <vt:lpstr>Constants / Immediate Instructions</vt:lpstr>
      <vt:lpstr>Why are Immediates only 16 bits?</vt:lpstr>
      <vt:lpstr>MIPS Logical Instructions</vt:lpstr>
      <vt:lpstr>32-Bit Immediates and Address</vt:lpstr>
      <vt:lpstr>MIPS Shift Instructions</vt:lpstr>
      <vt:lpstr>Shift Instruction Encodings</vt:lpstr>
      <vt:lpstr>How to Decode?</vt:lpstr>
      <vt:lpstr>Compromise in MIPS</vt:lpstr>
      <vt:lpstr>PowerPoint Presentation</vt:lpstr>
      <vt:lpstr>Summary - MIPS Instruction Set</vt:lpstr>
      <vt:lpstr>MIPS addressing modes</vt:lpstr>
      <vt:lpstr>MIPS design principles in a nut shell</vt:lpstr>
      <vt:lpstr>MIPS Instructions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Ganesh Iyer</cp:lastModifiedBy>
  <cp:revision>231</cp:revision>
  <dcterms:created xsi:type="dcterms:W3CDTF">2018-06-04T08:25:54Z</dcterms:created>
  <dcterms:modified xsi:type="dcterms:W3CDTF">2019-06-28T00:17:25Z</dcterms:modified>
</cp:coreProperties>
</file>